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4"/>
  </p:notesMasterIdLst>
  <p:sldIdLst>
    <p:sldId id="326" r:id="rId2"/>
    <p:sldId id="331" r:id="rId3"/>
    <p:sldId id="332" r:id="rId4"/>
    <p:sldId id="336" r:id="rId5"/>
    <p:sldId id="311" r:id="rId6"/>
    <p:sldId id="337" r:id="rId7"/>
    <p:sldId id="338" r:id="rId8"/>
    <p:sldId id="291" r:id="rId9"/>
    <p:sldId id="333" r:id="rId10"/>
    <p:sldId id="335" r:id="rId11"/>
    <p:sldId id="334" r:id="rId12"/>
    <p:sldId id="327" r:id="rId13"/>
  </p:sldIdLst>
  <p:sldSz cx="12192000" cy="6858000"/>
  <p:notesSz cx="10693400" cy="6019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3" pos="2448" userDrawn="1">
          <p15:clr>
            <a:srgbClr val="A4A3A4"/>
          </p15:clr>
        </p15:guide>
        <p15:guide id="4" pos="528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10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trudnik Sreda" initials="SS" lastIdx="4" clrIdx="0">
    <p:extLst>
      <p:ext uri="{19B8F6BF-5375-455C-9EA6-DF929625EA0E}">
        <p15:presenceInfo xmlns:p15="http://schemas.microsoft.com/office/powerpoint/2012/main" userId="b62c9a0721ac07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28C"/>
    <a:srgbClr val="F07D00"/>
    <a:srgbClr val="E78103"/>
    <a:srgbClr val="2A7078"/>
    <a:srgbClr val="0B3D6E"/>
    <a:srgbClr val="EDEDED"/>
    <a:srgbClr val="EFF6FD"/>
    <a:srgbClr val="A8D4E2"/>
    <a:srgbClr val="007CC3"/>
    <a:srgbClr val="008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96047" autoAdjust="0"/>
  </p:normalViewPr>
  <p:slideViewPr>
    <p:cSldViewPr>
      <p:cViewPr varScale="1">
        <p:scale>
          <a:sx n="111" d="100"/>
          <a:sy n="111" d="100"/>
        </p:scale>
        <p:origin x="414" y="108"/>
      </p:cViewPr>
      <p:guideLst>
        <p:guide orient="horz" pos="3840"/>
        <p:guide pos="2448"/>
        <p:guide pos="528"/>
        <p:guide orient="horz" pos="2160"/>
        <p:guide orient="horz" pos="1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Сферы сотрудничества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59-4B4A-8603-B0A4048C372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59-4B4A-8603-B0A4048C372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59-4B4A-8603-B0A4048C372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59-4B4A-8603-B0A4048C372C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B59-4B4A-8603-B0A4048C372C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B59-4B4A-8603-B0A4048C372C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B59-4B4A-8603-B0A4048C372C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B59-4B4A-8603-B0A4048C372C}"/>
              </c:ext>
            </c:extLst>
          </c:dPt>
          <c:cat>
            <c:strRef>
              <c:f>Лист1!$A$2:$A$9</c:f>
              <c:strCache>
                <c:ptCount val="2"/>
                <c:pt idx="0">
                  <c:v>33 (63 %) ПРИНЯТЫ</c:v>
                </c:pt>
                <c:pt idx="1">
                  <c:v>19 (37 %) УРЕГУЛИРОВАНЫ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63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B59-4B4A-8603-B0A4048C3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54800049212598423"/>
          <c:y val="7.4590879265091878E-2"/>
          <c:w val="0.44288943569553807"/>
          <c:h val="0.86015582302151583"/>
        </c:manualLayout>
      </c:layout>
      <c:overlay val="0"/>
      <c:spPr>
        <a:noFill/>
        <a:ln cap="rnd" cmpd="sng">
          <a:noFill/>
          <a:prstDash val="sysDot"/>
          <a:miter lim="800000"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1" i="0" u="none" strike="noStrike" kern="1200" baseline="0">
              <a:solidFill>
                <a:srgbClr val="05828C"/>
              </a:solidFill>
              <a:latin typeface="Geologica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94047241214232E-2"/>
          <c:y val="4.583333333333333E-2"/>
          <c:w val="0.4654122982081475"/>
          <c:h val="0.9083333333333333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отзывы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28-461A-A4DD-AB674D5262E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28-461A-A4DD-AB674D5262E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28-461A-A4DD-AB674D5262E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28-461A-A4DD-AB674D5262E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28-461A-A4DD-AB674D5262E1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128-461A-A4DD-AB674D5262E1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128-461A-A4DD-AB674D5262E1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128-461A-A4DD-AB674D5262E1}"/>
              </c:ext>
            </c:extLst>
          </c:dPt>
          <c:cat>
            <c:strRef>
              <c:f>Лист1!$A$2:$A$9</c:f>
              <c:strCache>
                <c:ptCount val="2"/>
                <c:pt idx="0">
                  <c:v>44 (73 %) БЕЗ ЗАМЕЧАНИЙ</c:v>
                </c:pt>
                <c:pt idx="1">
                  <c:v>16 (27 %) С ЗАМЕЧАНИЯМИ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73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128-461A-A4DD-AB674D526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52522831950774007"/>
          <c:y val="4.5424212598425197E-2"/>
          <c:w val="0.42712799849506344"/>
          <c:h val="0.86015582302151583"/>
        </c:manualLayout>
      </c:layout>
      <c:overlay val="0"/>
      <c:spPr>
        <a:noFill/>
        <a:ln cap="rnd" cmpd="sng">
          <a:noFill/>
          <a:prstDash val="sysDot"/>
          <a:miter lim="800000"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1" i="0" u="none" strike="noStrike" kern="1200" baseline="0">
              <a:solidFill>
                <a:srgbClr val="05828C"/>
              </a:solidFill>
              <a:latin typeface="Geologica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22B1D-8E65-49D0-A631-01FC0E726DB1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D0D834-9036-467A-9798-FB1569EEDCFE}">
      <dgm:prSet phldrT="[Текст]" custT="1"/>
      <dgm:spPr>
        <a:solidFill>
          <a:srgbClr val="05828C"/>
        </a:solidFill>
      </dgm:spPr>
      <dgm:t>
        <a:bodyPr/>
        <a:lstStyle/>
        <a:p>
          <a:r>
            <a:rPr lang="ru-RU" sz="1800" b="1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СНИЖЕНИЕ АДМИНИСТРАТИВНЫХ БАРЬЕРОВ</a:t>
          </a:r>
          <a:endParaRPr lang="ru-RU" sz="1800" b="1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gm:t>
    </dgm:pt>
    <dgm:pt modelId="{30B2F2D2-71D4-412C-9AAF-DEB5F5C55993}" type="parTrans" cxnId="{CA0F5735-40C1-4667-A989-CC7E0473CA7F}">
      <dgm:prSet/>
      <dgm:spPr/>
      <dgm:t>
        <a:bodyPr/>
        <a:lstStyle/>
        <a:p>
          <a:endParaRPr lang="ru-RU"/>
        </a:p>
      </dgm:t>
    </dgm:pt>
    <dgm:pt modelId="{F0034827-D06A-4311-A621-961B711948D2}" type="sibTrans" cxnId="{CA0F5735-40C1-4667-A989-CC7E0473CA7F}">
      <dgm:prSet/>
      <dgm:spPr/>
      <dgm:t>
        <a:bodyPr/>
        <a:lstStyle/>
        <a:p>
          <a:endParaRPr lang="ru-RU"/>
        </a:p>
      </dgm:t>
    </dgm:pt>
    <dgm:pt modelId="{D801C765-BB9C-4A89-A085-01788200B008}">
      <dgm:prSet phldrT="[Текст]" custT="1"/>
      <dgm:spPr>
        <a:solidFill>
          <a:srgbClr val="05828C"/>
        </a:solidFill>
      </dgm:spPr>
      <dgm:t>
        <a:bodyPr/>
        <a:lstStyle/>
        <a:p>
          <a:r>
            <a:rPr lang="ru-RU" sz="1800" b="1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УЛУЧШЕНИЕ ИНВЕСТИЦИОННОГО КЛИМАТА</a:t>
          </a:r>
          <a:endParaRPr lang="ru-RU" sz="1800" b="1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gm:t>
    </dgm:pt>
    <dgm:pt modelId="{8219F75B-E837-4C6E-A9FB-C5CD0C3A2A9D}" type="parTrans" cxnId="{CE225FCC-090B-48E3-9E38-504B2679197C}">
      <dgm:prSet/>
      <dgm:spPr/>
      <dgm:t>
        <a:bodyPr/>
        <a:lstStyle/>
        <a:p>
          <a:endParaRPr lang="ru-RU"/>
        </a:p>
      </dgm:t>
    </dgm:pt>
    <dgm:pt modelId="{A0FADE85-C817-4ACA-91E0-EA2ADA2A3CAD}" type="sibTrans" cxnId="{CE225FCC-090B-48E3-9E38-504B2679197C}">
      <dgm:prSet/>
      <dgm:spPr/>
      <dgm:t>
        <a:bodyPr/>
        <a:lstStyle/>
        <a:p>
          <a:endParaRPr lang="ru-RU"/>
        </a:p>
      </dgm:t>
    </dgm:pt>
    <dgm:pt modelId="{BE494425-3609-45B4-A0E3-52000A606D6B}">
      <dgm:prSet phldrT="[Текст]" custT="1"/>
      <dgm:spPr>
        <a:solidFill>
          <a:srgbClr val="05828C"/>
        </a:solidFill>
      </dgm:spPr>
      <dgm:t>
        <a:bodyPr/>
        <a:lstStyle/>
        <a:p>
          <a:r>
            <a:rPr lang="ru-RU" sz="1800" b="1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РАЗВИТИЕ ПРЕДПРИНИМАТЕЛЬСТВА</a:t>
          </a:r>
          <a:endParaRPr lang="ru-RU" sz="1800" b="1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gm:t>
    </dgm:pt>
    <dgm:pt modelId="{BE402263-3B25-49DB-A289-4652B91DFE86}" type="parTrans" cxnId="{CD0A3E65-8503-4F0E-B5F1-03C38FB69C67}">
      <dgm:prSet/>
      <dgm:spPr/>
      <dgm:t>
        <a:bodyPr/>
        <a:lstStyle/>
        <a:p>
          <a:endParaRPr lang="ru-RU"/>
        </a:p>
      </dgm:t>
    </dgm:pt>
    <dgm:pt modelId="{B97BADBD-4CB4-47EA-A2EA-8B2CBCA3A7F2}" type="sibTrans" cxnId="{CD0A3E65-8503-4F0E-B5F1-03C38FB69C67}">
      <dgm:prSet/>
      <dgm:spPr/>
      <dgm:t>
        <a:bodyPr/>
        <a:lstStyle/>
        <a:p>
          <a:endParaRPr lang="ru-RU"/>
        </a:p>
      </dgm:t>
    </dgm:pt>
    <dgm:pt modelId="{D570610D-3424-4378-9580-0126F378D1F5}" type="pres">
      <dgm:prSet presAssocID="{07D22B1D-8E65-49D0-A631-01FC0E726DB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0E4F8D-7BD8-44A3-8AA5-45D43465D10F}" type="pres">
      <dgm:prSet presAssocID="{8ED0D834-9036-467A-9798-FB1569EEDCFE}" presName="comp" presStyleCnt="0"/>
      <dgm:spPr/>
    </dgm:pt>
    <dgm:pt modelId="{3E9962C2-9D7E-4080-BF4B-4B0A27C893A0}" type="pres">
      <dgm:prSet presAssocID="{8ED0D834-9036-467A-9798-FB1569EEDCFE}" presName="box" presStyleLbl="node1" presStyleIdx="0" presStyleCnt="3"/>
      <dgm:spPr/>
      <dgm:t>
        <a:bodyPr/>
        <a:lstStyle/>
        <a:p>
          <a:endParaRPr lang="ru-RU"/>
        </a:p>
      </dgm:t>
    </dgm:pt>
    <dgm:pt modelId="{0D949660-71A4-4480-8AF6-64A39A43E0BE}" type="pres">
      <dgm:prSet presAssocID="{8ED0D834-9036-467A-9798-FB1569EEDCF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B00DE2-41CC-45B0-B3BA-3E891AA5AB7C}" type="pres">
      <dgm:prSet presAssocID="{8ED0D834-9036-467A-9798-FB1569EEDCF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47CC2-191D-428A-B218-8DAFBAB9DE95}" type="pres">
      <dgm:prSet presAssocID="{F0034827-D06A-4311-A621-961B711948D2}" presName="spacer" presStyleCnt="0"/>
      <dgm:spPr/>
    </dgm:pt>
    <dgm:pt modelId="{755C6C80-F6DF-4DE8-83C7-7C61157742A9}" type="pres">
      <dgm:prSet presAssocID="{D801C765-BB9C-4A89-A085-01788200B008}" presName="comp" presStyleCnt="0"/>
      <dgm:spPr/>
    </dgm:pt>
    <dgm:pt modelId="{B48D6572-AAC7-43E5-B165-EDF17A8BFE0D}" type="pres">
      <dgm:prSet presAssocID="{D801C765-BB9C-4A89-A085-01788200B008}" presName="box" presStyleLbl="node1" presStyleIdx="1" presStyleCnt="3"/>
      <dgm:spPr/>
      <dgm:t>
        <a:bodyPr/>
        <a:lstStyle/>
        <a:p>
          <a:endParaRPr lang="ru-RU"/>
        </a:p>
      </dgm:t>
    </dgm:pt>
    <dgm:pt modelId="{8E401839-680C-45CD-9D6B-615A7164E84A}" type="pres">
      <dgm:prSet presAssocID="{D801C765-BB9C-4A89-A085-01788200B008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E15BFC-99B4-49D9-AD23-6C163F1280FE}" type="pres">
      <dgm:prSet presAssocID="{D801C765-BB9C-4A89-A085-01788200B00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90E6F-FB6B-4599-AA5A-F3ECA713A0CA}" type="pres">
      <dgm:prSet presAssocID="{A0FADE85-C817-4ACA-91E0-EA2ADA2A3CAD}" presName="spacer" presStyleCnt="0"/>
      <dgm:spPr/>
    </dgm:pt>
    <dgm:pt modelId="{FAAD5D1E-3B6F-4D27-9D4E-5527D768C276}" type="pres">
      <dgm:prSet presAssocID="{BE494425-3609-45B4-A0E3-52000A606D6B}" presName="comp" presStyleCnt="0"/>
      <dgm:spPr/>
    </dgm:pt>
    <dgm:pt modelId="{8789ABF5-E904-4964-8D56-917EC3654450}" type="pres">
      <dgm:prSet presAssocID="{BE494425-3609-45B4-A0E3-52000A606D6B}" presName="box" presStyleLbl="node1" presStyleIdx="2" presStyleCnt="3"/>
      <dgm:spPr/>
      <dgm:t>
        <a:bodyPr/>
        <a:lstStyle/>
        <a:p>
          <a:endParaRPr lang="ru-RU"/>
        </a:p>
      </dgm:t>
    </dgm:pt>
    <dgm:pt modelId="{91D608EB-FADA-48F1-9E4E-77E8D42CE791}" type="pres">
      <dgm:prSet presAssocID="{BE494425-3609-45B4-A0E3-52000A606D6B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5271135-A716-47BE-8AE0-CC4F7FA89E91}" type="pres">
      <dgm:prSet presAssocID="{BE494425-3609-45B4-A0E3-52000A606D6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F5735-40C1-4667-A989-CC7E0473CA7F}" srcId="{07D22B1D-8E65-49D0-A631-01FC0E726DB1}" destId="{8ED0D834-9036-467A-9798-FB1569EEDCFE}" srcOrd="0" destOrd="0" parTransId="{30B2F2D2-71D4-412C-9AAF-DEB5F5C55993}" sibTransId="{F0034827-D06A-4311-A621-961B711948D2}"/>
    <dgm:cxn modelId="{CE225FCC-090B-48E3-9E38-504B2679197C}" srcId="{07D22B1D-8E65-49D0-A631-01FC0E726DB1}" destId="{D801C765-BB9C-4A89-A085-01788200B008}" srcOrd="1" destOrd="0" parTransId="{8219F75B-E837-4C6E-A9FB-C5CD0C3A2A9D}" sibTransId="{A0FADE85-C817-4ACA-91E0-EA2ADA2A3CAD}"/>
    <dgm:cxn modelId="{CD0A3E65-8503-4F0E-B5F1-03C38FB69C67}" srcId="{07D22B1D-8E65-49D0-A631-01FC0E726DB1}" destId="{BE494425-3609-45B4-A0E3-52000A606D6B}" srcOrd="2" destOrd="0" parTransId="{BE402263-3B25-49DB-A289-4652B91DFE86}" sibTransId="{B97BADBD-4CB4-47EA-A2EA-8B2CBCA3A7F2}"/>
    <dgm:cxn modelId="{86585A35-C55D-490F-96BF-5A14DDE14143}" type="presOf" srcId="{D801C765-BB9C-4A89-A085-01788200B008}" destId="{5AE15BFC-99B4-49D9-AD23-6C163F1280FE}" srcOrd="1" destOrd="0" presId="urn:microsoft.com/office/officeart/2005/8/layout/vList4"/>
    <dgm:cxn modelId="{60BEFDE4-AAF3-43E1-A78A-FC65D6719ADB}" type="presOf" srcId="{BE494425-3609-45B4-A0E3-52000A606D6B}" destId="{8789ABF5-E904-4964-8D56-917EC3654450}" srcOrd="0" destOrd="0" presId="urn:microsoft.com/office/officeart/2005/8/layout/vList4"/>
    <dgm:cxn modelId="{01E7A015-6F24-4C40-812B-1C2E42DBC0FD}" type="presOf" srcId="{8ED0D834-9036-467A-9798-FB1569EEDCFE}" destId="{D0B00DE2-41CC-45B0-B3BA-3E891AA5AB7C}" srcOrd="1" destOrd="0" presId="urn:microsoft.com/office/officeart/2005/8/layout/vList4"/>
    <dgm:cxn modelId="{46957937-6AE9-47F7-A0A7-2FBB08A2F5D5}" type="presOf" srcId="{D801C765-BB9C-4A89-A085-01788200B008}" destId="{B48D6572-AAC7-43E5-B165-EDF17A8BFE0D}" srcOrd="0" destOrd="0" presId="urn:microsoft.com/office/officeart/2005/8/layout/vList4"/>
    <dgm:cxn modelId="{08106B4B-245D-428C-ADB8-623EE1ACB844}" type="presOf" srcId="{07D22B1D-8E65-49D0-A631-01FC0E726DB1}" destId="{D570610D-3424-4378-9580-0126F378D1F5}" srcOrd="0" destOrd="0" presId="urn:microsoft.com/office/officeart/2005/8/layout/vList4"/>
    <dgm:cxn modelId="{F4373AA2-D107-40EB-A318-1C32FEE1470D}" type="presOf" srcId="{BE494425-3609-45B4-A0E3-52000A606D6B}" destId="{35271135-A716-47BE-8AE0-CC4F7FA89E91}" srcOrd="1" destOrd="0" presId="urn:microsoft.com/office/officeart/2005/8/layout/vList4"/>
    <dgm:cxn modelId="{0552C40F-2B2D-4DC1-9DE8-D8987940E7BF}" type="presOf" srcId="{8ED0D834-9036-467A-9798-FB1569EEDCFE}" destId="{3E9962C2-9D7E-4080-BF4B-4B0A27C893A0}" srcOrd="0" destOrd="0" presId="urn:microsoft.com/office/officeart/2005/8/layout/vList4"/>
    <dgm:cxn modelId="{B63724BA-A145-4F56-849A-A8F3F66E2383}" type="presParOf" srcId="{D570610D-3424-4378-9580-0126F378D1F5}" destId="{2D0E4F8D-7BD8-44A3-8AA5-45D43465D10F}" srcOrd="0" destOrd="0" presId="urn:microsoft.com/office/officeart/2005/8/layout/vList4"/>
    <dgm:cxn modelId="{D9CA65F2-0F7F-498C-9FB8-F0CFB636A629}" type="presParOf" srcId="{2D0E4F8D-7BD8-44A3-8AA5-45D43465D10F}" destId="{3E9962C2-9D7E-4080-BF4B-4B0A27C893A0}" srcOrd="0" destOrd="0" presId="urn:microsoft.com/office/officeart/2005/8/layout/vList4"/>
    <dgm:cxn modelId="{071E5EB5-F46F-4B6C-B902-2B6645FEFFE9}" type="presParOf" srcId="{2D0E4F8D-7BD8-44A3-8AA5-45D43465D10F}" destId="{0D949660-71A4-4480-8AF6-64A39A43E0BE}" srcOrd="1" destOrd="0" presId="urn:microsoft.com/office/officeart/2005/8/layout/vList4"/>
    <dgm:cxn modelId="{3ECCBCAA-60CC-483B-97FF-7C440680D884}" type="presParOf" srcId="{2D0E4F8D-7BD8-44A3-8AA5-45D43465D10F}" destId="{D0B00DE2-41CC-45B0-B3BA-3E891AA5AB7C}" srcOrd="2" destOrd="0" presId="urn:microsoft.com/office/officeart/2005/8/layout/vList4"/>
    <dgm:cxn modelId="{E4CF4BB3-1F89-47DE-A6AE-03D5969F33B8}" type="presParOf" srcId="{D570610D-3424-4378-9580-0126F378D1F5}" destId="{68847CC2-191D-428A-B218-8DAFBAB9DE95}" srcOrd="1" destOrd="0" presId="urn:microsoft.com/office/officeart/2005/8/layout/vList4"/>
    <dgm:cxn modelId="{446657DD-4FC1-45A9-AB02-40EB72B53E27}" type="presParOf" srcId="{D570610D-3424-4378-9580-0126F378D1F5}" destId="{755C6C80-F6DF-4DE8-83C7-7C61157742A9}" srcOrd="2" destOrd="0" presId="urn:microsoft.com/office/officeart/2005/8/layout/vList4"/>
    <dgm:cxn modelId="{D822ED7D-3E5F-4D45-9397-7801C6B2A8D2}" type="presParOf" srcId="{755C6C80-F6DF-4DE8-83C7-7C61157742A9}" destId="{B48D6572-AAC7-43E5-B165-EDF17A8BFE0D}" srcOrd="0" destOrd="0" presId="urn:microsoft.com/office/officeart/2005/8/layout/vList4"/>
    <dgm:cxn modelId="{45FB6BB9-250E-4D6E-A6B0-3F0813995346}" type="presParOf" srcId="{755C6C80-F6DF-4DE8-83C7-7C61157742A9}" destId="{8E401839-680C-45CD-9D6B-615A7164E84A}" srcOrd="1" destOrd="0" presId="urn:microsoft.com/office/officeart/2005/8/layout/vList4"/>
    <dgm:cxn modelId="{22A74CAC-8943-4243-A8A4-7C7767639E7E}" type="presParOf" srcId="{755C6C80-F6DF-4DE8-83C7-7C61157742A9}" destId="{5AE15BFC-99B4-49D9-AD23-6C163F1280FE}" srcOrd="2" destOrd="0" presId="urn:microsoft.com/office/officeart/2005/8/layout/vList4"/>
    <dgm:cxn modelId="{0B9E75CB-AD0C-4A4A-8D73-EDBC31D50472}" type="presParOf" srcId="{D570610D-3424-4378-9580-0126F378D1F5}" destId="{81790E6F-FB6B-4599-AA5A-F3ECA713A0CA}" srcOrd="3" destOrd="0" presId="urn:microsoft.com/office/officeart/2005/8/layout/vList4"/>
    <dgm:cxn modelId="{0B29F675-0EED-49BF-A409-5A6D4340CFFB}" type="presParOf" srcId="{D570610D-3424-4378-9580-0126F378D1F5}" destId="{FAAD5D1E-3B6F-4D27-9D4E-5527D768C276}" srcOrd="4" destOrd="0" presId="urn:microsoft.com/office/officeart/2005/8/layout/vList4"/>
    <dgm:cxn modelId="{68CABE03-F6B4-44D0-8C9E-29B232FFB93B}" type="presParOf" srcId="{FAAD5D1E-3B6F-4D27-9D4E-5527D768C276}" destId="{8789ABF5-E904-4964-8D56-917EC3654450}" srcOrd="0" destOrd="0" presId="urn:microsoft.com/office/officeart/2005/8/layout/vList4"/>
    <dgm:cxn modelId="{8725CB92-1973-4870-846E-60A1CD1F1F81}" type="presParOf" srcId="{FAAD5D1E-3B6F-4D27-9D4E-5527D768C276}" destId="{91D608EB-FADA-48F1-9E4E-77E8D42CE791}" srcOrd="1" destOrd="0" presId="urn:microsoft.com/office/officeart/2005/8/layout/vList4"/>
    <dgm:cxn modelId="{52804709-9634-4684-9640-45006AC1BBA2}" type="presParOf" srcId="{FAAD5D1E-3B6F-4D27-9D4E-5527D768C276}" destId="{35271135-A716-47BE-8AE0-CC4F7FA89E9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D22B1D-8E65-49D0-A631-01FC0E726DB1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D0D834-9036-467A-9798-FB1569EEDCFE}">
      <dgm:prSet phldrT="[Текст]" custT="1"/>
      <dgm:spPr>
        <a:solidFill>
          <a:srgbClr val="05828C"/>
        </a:solidFill>
      </dgm:spPr>
      <dgm:t>
        <a:bodyPr/>
        <a:lstStyle/>
        <a:p>
          <a:r>
            <a:rPr lang="ru-RU" sz="1800" b="1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СОЗДАНИЕ КОМФОРТНЫХ УСЛОВИЙ ДЛЯ БИЗНЕСА</a:t>
          </a:r>
          <a:endParaRPr lang="ru-RU" sz="1800" b="1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gm:t>
    </dgm:pt>
    <dgm:pt modelId="{30B2F2D2-71D4-412C-9AAF-DEB5F5C55993}" type="parTrans" cxnId="{CA0F5735-40C1-4667-A989-CC7E0473CA7F}">
      <dgm:prSet/>
      <dgm:spPr/>
      <dgm:t>
        <a:bodyPr/>
        <a:lstStyle/>
        <a:p>
          <a:endParaRPr lang="ru-RU"/>
        </a:p>
      </dgm:t>
    </dgm:pt>
    <dgm:pt modelId="{F0034827-D06A-4311-A621-961B711948D2}" type="sibTrans" cxnId="{CA0F5735-40C1-4667-A989-CC7E0473CA7F}">
      <dgm:prSet/>
      <dgm:spPr/>
      <dgm:t>
        <a:bodyPr/>
        <a:lstStyle/>
        <a:p>
          <a:endParaRPr lang="ru-RU"/>
        </a:p>
      </dgm:t>
    </dgm:pt>
    <dgm:pt modelId="{D801C765-BB9C-4A89-A085-01788200B008}">
      <dgm:prSet phldrT="[Текст]" custT="1"/>
      <dgm:spPr>
        <a:solidFill>
          <a:srgbClr val="05828C"/>
        </a:solidFill>
      </dgm:spPr>
      <dgm:t>
        <a:bodyPr/>
        <a:lstStyle/>
        <a:p>
          <a:r>
            <a:rPr lang="ru-RU" sz="1800" b="1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ПОВЫШЕНИЕ КАЧЕСТВА УПРАВЛЕНЧЕСКИХ РЕШЕНИЙ</a:t>
          </a:r>
          <a:endParaRPr lang="ru-RU" sz="1800" b="1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gm:t>
    </dgm:pt>
    <dgm:pt modelId="{8219F75B-E837-4C6E-A9FB-C5CD0C3A2A9D}" type="parTrans" cxnId="{CE225FCC-090B-48E3-9E38-504B2679197C}">
      <dgm:prSet/>
      <dgm:spPr/>
      <dgm:t>
        <a:bodyPr/>
        <a:lstStyle/>
        <a:p>
          <a:endParaRPr lang="ru-RU"/>
        </a:p>
      </dgm:t>
    </dgm:pt>
    <dgm:pt modelId="{A0FADE85-C817-4ACA-91E0-EA2ADA2A3CAD}" type="sibTrans" cxnId="{CE225FCC-090B-48E3-9E38-504B2679197C}">
      <dgm:prSet/>
      <dgm:spPr/>
      <dgm:t>
        <a:bodyPr/>
        <a:lstStyle/>
        <a:p>
          <a:endParaRPr lang="ru-RU"/>
        </a:p>
      </dgm:t>
    </dgm:pt>
    <dgm:pt modelId="{BE494425-3609-45B4-A0E3-52000A606D6B}">
      <dgm:prSet phldrT="[Текст]" custT="1"/>
      <dgm:spPr>
        <a:solidFill>
          <a:srgbClr val="05828C"/>
        </a:solidFill>
      </dgm:spPr>
      <dgm:t>
        <a:bodyPr/>
        <a:lstStyle/>
        <a:p>
          <a:r>
            <a:rPr lang="ru-RU" sz="1800" b="1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ФОРМИРОВАНИЕ БЛАГОПРИЯТНОЙ РЕГУЛЯТОРНОЙ СРЕДЫ</a:t>
          </a:r>
          <a:endParaRPr lang="ru-RU" sz="1800" b="1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gm:t>
    </dgm:pt>
    <dgm:pt modelId="{BE402263-3B25-49DB-A289-4652B91DFE86}" type="parTrans" cxnId="{CD0A3E65-8503-4F0E-B5F1-03C38FB69C67}">
      <dgm:prSet/>
      <dgm:spPr/>
      <dgm:t>
        <a:bodyPr/>
        <a:lstStyle/>
        <a:p>
          <a:endParaRPr lang="ru-RU"/>
        </a:p>
      </dgm:t>
    </dgm:pt>
    <dgm:pt modelId="{B97BADBD-4CB4-47EA-A2EA-8B2CBCA3A7F2}" type="sibTrans" cxnId="{CD0A3E65-8503-4F0E-B5F1-03C38FB69C67}">
      <dgm:prSet/>
      <dgm:spPr/>
      <dgm:t>
        <a:bodyPr/>
        <a:lstStyle/>
        <a:p>
          <a:endParaRPr lang="ru-RU"/>
        </a:p>
      </dgm:t>
    </dgm:pt>
    <dgm:pt modelId="{D570610D-3424-4378-9580-0126F378D1F5}" type="pres">
      <dgm:prSet presAssocID="{07D22B1D-8E65-49D0-A631-01FC0E726DB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0E4F8D-7BD8-44A3-8AA5-45D43465D10F}" type="pres">
      <dgm:prSet presAssocID="{8ED0D834-9036-467A-9798-FB1569EEDCFE}" presName="comp" presStyleCnt="0"/>
      <dgm:spPr/>
    </dgm:pt>
    <dgm:pt modelId="{3E9962C2-9D7E-4080-BF4B-4B0A27C893A0}" type="pres">
      <dgm:prSet presAssocID="{8ED0D834-9036-467A-9798-FB1569EEDCFE}" presName="box" presStyleLbl="node1" presStyleIdx="0" presStyleCnt="3"/>
      <dgm:spPr/>
      <dgm:t>
        <a:bodyPr/>
        <a:lstStyle/>
        <a:p>
          <a:endParaRPr lang="ru-RU"/>
        </a:p>
      </dgm:t>
    </dgm:pt>
    <dgm:pt modelId="{0D949660-71A4-4480-8AF6-64A39A43E0BE}" type="pres">
      <dgm:prSet presAssocID="{8ED0D834-9036-467A-9798-FB1569EEDCFE}" presName="img" presStyleLbl="fgImgPlace1" presStyleIdx="0" presStyleCnt="3" custScaleY="103922" custLinFactNeighborX="-3564" custLinFactNeighborY="31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B00DE2-41CC-45B0-B3BA-3E891AA5AB7C}" type="pres">
      <dgm:prSet presAssocID="{8ED0D834-9036-467A-9798-FB1569EEDCF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47CC2-191D-428A-B218-8DAFBAB9DE95}" type="pres">
      <dgm:prSet presAssocID="{F0034827-D06A-4311-A621-961B711948D2}" presName="spacer" presStyleCnt="0"/>
      <dgm:spPr/>
    </dgm:pt>
    <dgm:pt modelId="{755C6C80-F6DF-4DE8-83C7-7C61157742A9}" type="pres">
      <dgm:prSet presAssocID="{D801C765-BB9C-4A89-A085-01788200B008}" presName="comp" presStyleCnt="0"/>
      <dgm:spPr/>
    </dgm:pt>
    <dgm:pt modelId="{B48D6572-AAC7-43E5-B165-EDF17A8BFE0D}" type="pres">
      <dgm:prSet presAssocID="{D801C765-BB9C-4A89-A085-01788200B008}" presName="box" presStyleLbl="node1" presStyleIdx="1" presStyleCnt="3"/>
      <dgm:spPr/>
      <dgm:t>
        <a:bodyPr/>
        <a:lstStyle/>
        <a:p>
          <a:endParaRPr lang="ru-RU"/>
        </a:p>
      </dgm:t>
    </dgm:pt>
    <dgm:pt modelId="{8E401839-680C-45CD-9D6B-615A7164E84A}" type="pres">
      <dgm:prSet presAssocID="{D801C765-BB9C-4A89-A085-01788200B008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E15BFC-99B4-49D9-AD23-6C163F1280FE}" type="pres">
      <dgm:prSet presAssocID="{D801C765-BB9C-4A89-A085-01788200B00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90E6F-FB6B-4599-AA5A-F3ECA713A0CA}" type="pres">
      <dgm:prSet presAssocID="{A0FADE85-C817-4ACA-91E0-EA2ADA2A3CAD}" presName="spacer" presStyleCnt="0"/>
      <dgm:spPr/>
    </dgm:pt>
    <dgm:pt modelId="{FAAD5D1E-3B6F-4D27-9D4E-5527D768C276}" type="pres">
      <dgm:prSet presAssocID="{BE494425-3609-45B4-A0E3-52000A606D6B}" presName="comp" presStyleCnt="0"/>
      <dgm:spPr/>
    </dgm:pt>
    <dgm:pt modelId="{8789ABF5-E904-4964-8D56-917EC3654450}" type="pres">
      <dgm:prSet presAssocID="{BE494425-3609-45B4-A0E3-52000A606D6B}" presName="box" presStyleLbl="node1" presStyleIdx="2" presStyleCnt="3"/>
      <dgm:spPr/>
      <dgm:t>
        <a:bodyPr/>
        <a:lstStyle/>
        <a:p>
          <a:endParaRPr lang="ru-RU"/>
        </a:p>
      </dgm:t>
    </dgm:pt>
    <dgm:pt modelId="{91D608EB-FADA-48F1-9E4E-77E8D42CE791}" type="pres">
      <dgm:prSet presAssocID="{BE494425-3609-45B4-A0E3-52000A606D6B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5271135-A716-47BE-8AE0-CC4F7FA89E91}" type="pres">
      <dgm:prSet presAssocID="{BE494425-3609-45B4-A0E3-52000A606D6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F5735-40C1-4667-A989-CC7E0473CA7F}" srcId="{07D22B1D-8E65-49D0-A631-01FC0E726DB1}" destId="{8ED0D834-9036-467A-9798-FB1569EEDCFE}" srcOrd="0" destOrd="0" parTransId="{30B2F2D2-71D4-412C-9AAF-DEB5F5C55993}" sibTransId="{F0034827-D06A-4311-A621-961B711948D2}"/>
    <dgm:cxn modelId="{CE225FCC-090B-48E3-9E38-504B2679197C}" srcId="{07D22B1D-8E65-49D0-A631-01FC0E726DB1}" destId="{D801C765-BB9C-4A89-A085-01788200B008}" srcOrd="1" destOrd="0" parTransId="{8219F75B-E837-4C6E-A9FB-C5CD0C3A2A9D}" sibTransId="{A0FADE85-C817-4ACA-91E0-EA2ADA2A3CAD}"/>
    <dgm:cxn modelId="{CD0A3E65-8503-4F0E-B5F1-03C38FB69C67}" srcId="{07D22B1D-8E65-49D0-A631-01FC0E726DB1}" destId="{BE494425-3609-45B4-A0E3-52000A606D6B}" srcOrd="2" destOrd="0" parTransId="{BE402263-3B25-49DB-A289-4652B91DFE86}" sibTransId="{B97BADBD-4CB4-47EA-A2EA-8B2CBCA3A7F2}"/>
    <dgm:cxn modelId="{86585A35-C55D-490F-96BF-5A14DDE14143}" type="presOf" srcId="{D801C765-BB9C-4A89-A085-01788200B008}" destId="{5AE15BFC-99B4-49D9-AD23-6C163F1280FE}" srcOrd="1" destOrd="0" presId="urn:microsoft.com/office/officeart/2005/8/layout/vList4"/>
    <dgm:cxn modelId="{60BEFDE4-AAF3-43E1-A78A-FC65D6719ADB}" type="presOf" srcId="{BE494425-3609-45B4-A0E3-52000A606D6B}" destId="{8789ABF5-E904-4964-8D56-917EC3654450}" srcOrd="0" destOrd="0" presId="urn:microsoft.com/office/officeart/2005/8/layout/vList4"/>
    <dgm:cxn modelId="{01E7A015-6F24-4C40-812B-1C2E42DBC0FD}" type="presOf" srcId="{8ED0D834-9036-467A-9798-FB1569EEDCFE}" destId="{D0B00DE2-41CC-45B0-B3BA-3E891AA5AB7C}" srcOrd="1" destOrd="0" presId="urn:microsoft.com/office/officeart/2005/8/layout/vList4"/>
    <dgm:cxn modelId="{46957937-6AE9-47F7-A0A7-2FBB08A2F5D5}" type="presOf" srcId="{D801C765-BB9C-4A89-A085-01788200B008}" destId="{B48D6572-AAC7-43E5-B165-EDF17A8BFE0D}" srcOrd="0" destOrd="0" presId="urn:microsoft.com/office/officeart/2005/8/layout/vList4"/>
    <dgm:cxn modelId="{08106B4B-245D-428C-ADB8-623EE1ACB844}" type="presOf" srcId="{07D22B1D-8E65-49D0-A631-01FC0E726DB1}" destId="{D570610D-3424-4378-9580-0126F378D1F5}" srcOrd="0" destOrd="0" presId="urn:microsoft.com/office/officeart/2005/8/layout/vList4"/>
    <dgm:cxn modelId="{F4373AA2-D107-40EB-A318-1C32FEE1470D}" type="presOf" srcId="{BE494425-3609-45B4-A0E3-52000A606D6B}" destId="{35271135-A716-47BE-8AE0-CC4F7FA89E91}" srcOrd="1" destOrd="0" presId="urn:microsoft.com/office/officeart/2005/8/layout/vList4"/>
    <dgm:cxn modelId="{0552C40F-2B2D-4DC1-9DE8-D8987940E7BF}" type="presOf" srcId="{8ED0D834-9036-467A-9798-FB1569EEDCFE}" destId="{3E9962C2-9D7E-4080-BF4B-4B0A27C893A0}" srcOrd="0" destOrd="0" presId="urn:microsoft.com/office/officeart/2005/8/layout/vList4"/>
    <dgm:cxn modelId="{B63724BA-A145-4F56-849A-A8F3F66E2383}" type="presParOf" srcId="{D570610D-3424-4378-9580-0126F378D1F5}" destId="{2D0E4F8D-7BD8-44A3-8AA5-45D43465D10F}" srcOrd="0" destOrd="0" presId="urn:microsoft.com/office/officeart/2005/8/layout/vList4"/>
    <dgm:cxn modelId="{D9CA65F2-0F7F-498C-9FB8-F0CFB636A629}" type="presParOf" srcId="{2D0E4F8D-7BD8-44A3-8AA5-45D43465D10F}" destId="{3E9962C2-9D7E-4080-BF4B-4B0A27C893A0}" srcOrd="0" destOrd="0" presId="urn:microsoft.com/office/officeart/2005/8/layout/vList4"/>
    <dgm:cxn modelId="{071E5EB5-F46F-4B6C-B902-2B6645FEFFE9}" type="presParOf" srcId="{2D0E4F8D-7BD8-44A3-8AA5-45D43465D10F}" destId="{0D949660-71A4-4480-8AF6-64A39A43E0BE}" srcOrd="1" destOrd="0" presId="urn:microsoft.com/office/officeart/2005/8/layout/vList4"/>
    <dgm:cxn modelId="{3ECCBCAA-60CC-483B-97FF-7C440680D884}" type="presParOf" srcId="{2D0E4F8D-7BD8-44A3-8AA5-45D43465D10F}" destId="{D0B00DE2-41CC-45B0-B3BA-3E891AA5AB7C}" srcOrd="2" destOrd="0" presId="urn:microsoft.com/office/officeart/2005/8/layout/vList4"/>
    <dgm:cxn modelId="{E4CF4BB3-1F89-47DE-A6AE-03D5969F33B8}" type="presParOf" srcId="{D570610D-3424-4378-9580-0126F378D1F5}" destId="{68847CC2-191D-428A-B218-8DAFBAB9DE95}" srcOrd="1" destOrd="0" presId="urn:microsoft.com/office/officeart/2005/8/layout/vList4"/>
    <dgm:cxn modelId="{446657DD-4FC1-45A9-AB02-40EB72B53E27}" type="presParOf" srcId="{D570610D-3424-4378-9580-0126F378D1F5}" destId="{755C6C80-F6DF-4DE8-83C7-7C61157742A9}" srcOrd="2" destOrd="0" presId="urn:microsoft.com/office/officeart/2005/8/layout/vList4"/>
    <dgm:cxn modelId="{D822ED7D-3E5F-4D45-9397-7801C6B2A8D2}" type="presParOf" srcId="{755C6C80-F6DF-4DE8-83C7-7C61157742A9}" destId="{B48D6572-AAC7-43E5-B165-EDF17A8BFE0D}" srcOrd="0" destOrd="0" presId="urn:microsoft.com/office/officeart/2005/8/layout/vList4"/>
    <dgm:cxn modelId="{45FB6BB9-250E-4D6E-A6B0-3F0813995346}" type="presParOf" srcId="{755C6C80-F6DF-4DE8-83C7-7C61157742A9}" destId="{8E401839-680C-45CD-9D6B-615A7164E84A}" srcOrd="1" destOrd="0" presId="urn:microsoft.com/office/officeart/2005/8/layout/vList4"/>
    <dgm:cxn modelId="{22A74CAC-8943-4243-A8A4-7C7767639E7E}" type="presParOf" srcId="{755C6C80-F6DF-4DE8-83C7-7C61157742A9}" destId="{5AE15BFC-99B4-49D9-AD23-6C163F1280FE}" srcOrd="2" destOrd="0" presId="urn:microsoft.com/office/officeart/2005/8/layout/vList4"/>
    <dgm:cxn modelId="{0B9E75CB-AD0C-4A4A-8D73-EDBC31D50472}" type="presParOf" srcId="{D570610D-3424-4378-9580-0126F378D1F5}" destId="{81790E6F-FB6B-4599-AA5A-F3ECA713A0CA}" srcOrd="3" destOrd="0" presId="urn:microsoft.com/office/officeart/2005/8/layout/vList4"/>
    <dgm:cxn modelId="{0B29F675-0EED-49BF-A409-5A6D4340CFFB}" type="presParOf" srcId="{D570610D-3424-4378-9580-0126F378D1F5}" destId="{FAAD5D1E-3B6F-4D27-9D4E-5527D768C276}" srcOrd="4" destOrd="0" presId="urn:microsoft.com/office/officeart/2005/8/layout/vList4"/>
    <dgm:cxn modelId="{68CABE03-F6B4-44D0-8C9E-29B232FFB93B}" type="presParOf" srcId="{FAAD5D1E-3B6F-4D27-9D4E-5527D768C276}" destId="{8789ABF5-E904-4964-8D56-917EC3654450}" srcOrd="0" destOrd="0" presId="urn:microsoft.com/office/officeart/2005/8/layout/vList4"/>
    <dgm:cxn modelId="{8725CB92-1973-4870-846E-60A1CD1F1F81}" type="presParOf" srcId="{FAAD5D1E-3B6F-4D27-9D4E-5527D768C276}" destId="{91D608EB-FADA-48F1-9E4E-77E8D42CE791}" srcOrd="1" destOrd="0" presId="urn:microsoft.com/office/officeart/2005/8/layout/vList4"/>
    <dgm:cxn modelId="{52804709-9634-4684-9640-45006AC1BBA2}" type="presParOf" srcId="{FAAD5D1E-3B6F-4D27-9D4E-5527D768C276}" destId="{35271135-A716-47BE-8AE0-CC4F7FA89E9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D22B1D-8E65-49D0-A631-01FC0E726DB1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D0D834-9036-467A-9798-FB1569EEDCFE}">
      <dgm:prSet phldrT="[Текст]" custT="1"/>
      <dgm:spPr>
        <a:xfrm>
          <a:off x="0" y="0"/>
          <a:ext cx="11144455" cy="903237"/>
        </a:xfrm>
        <a:prstGeom prst="roundRect">
          <a:avLst>
            <a:gd name="adj" fmla="val 10000"/>
          </a:avLst>
        </a:prstGeom>
        <a:solidFill>
          <a:srgbClr val="05828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400" b="1" dirty="0" smtClean="0">
              <a:solidFill>
                <a:sysClr val="window" lastClr="FFFFFF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неоднозначная трактовка положений, наличие признаков непрозрачности административных процедур, наличие неопределенной, двусмысленной терминологии (18 замечаний)</a:t>
          </a:r>
        </a:p>
      </dgm:t>
    </dgm:pt>
    <dgm:pt modelId="{30B2F2D2-71D4-412C-9AAF-DEB5F5C55993}" type="parTrans" cxnId="{CA0F5735-40C1-4667-A989-CC7E0473CA7F}">
      <dgm:prSet/>
      <dgm:spPr/>
      <dgm:t>
        <a:bodyPr/>
        <a:lstStyle/>
        <a:p>
          <a:endParaRPr lang="ru-RU"/>
        </a:p>
      </dgm:t>
    </dgm:pt>
    <dgm:pt modelId="{F0034827-D06A-4311-A621-961B711948D2}" type="sibTrans" cxnId="{CA0F5735-40C1-4667-A989-CC7E0473CA7F}">
      <dgm:prSet/>
      <dgm:spPr/>
      <dgm:t>
        <a:bodyPr/>
        <a:lstStyle/>
        <a:p>
          <a:endParaRPr lang="ru-RU"/>
        </a:p>
      </dgm:t>
    </dgm:pt>
    <dgm:pt modelId="{D801C765-BB9C-4A89-A085-01788200B008}">
      <dgm:prSet phldrT="[Текст]" custT="1"/>
      <dgm:spPr>
        <a:xfrm>
          <a:off x="0" y="993561"/>
          <a:ext cx="11144455" cy="903237"/>
        </a:xfrm>
        <a:prstGeom prst="roundRect">
          <a:avLst>
            <a:gd name="adj" fmla="val 10000"/>
          </a:avLst>
        </a:prstGeom>
        <a:solidFill>
          <a:srgbClr val="05828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400" b="1" dirty="0" smtClean="0">
              <a:solidFill>
                <a:sysClr val="window" lastClr="FFFFFF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несоответствие предлагаемого регулирования федеральному законодательству, наличие избыточных полномочий органов власти (7 замечаний)</a:t>
          </a:r>
        </a:p>
      </dgm:t>
    </dgm:pt>
    <dgm:pt modelId="{8219F75B-E837-4C6E-A9FB-C5CD0C3A2A9D}" type="parTrans" cxnId="{CE225FCC-090B-48E3-9E38-504B2679197C}">
      <dgm:prSet/>
      <dgm:spPr/>
      <dgm:t>
        <a:bodyPr/>
        <a:lstStyle/>
        <a:p>
          <a:endParaRPr lang="ru-RU"/>
        </a:p>
      </dgm:t>
    </dgm:pt>
    <dgm:pt modelId="{A0FADE85-C817-4ACA-91E0-EA2ADA2A3CAD}" type="sibTrans" cxnId="{CE225FCC-090B-48E3-9E38-504B2679197C}">
      <dgm:prSet/>
      <dgm:spPr/>
      <dgm:t>
        <a:bodyPr/>
        <a:lstStyle/>
        <a:p>
          <a:endParaRPr lang="ru-RU"/>
        </a:p>
      </dgm:t>
    </dgm:pt>
    <dgm:pt modelId="{B095AE6D-C304-4EFD-9AAA-E9452ADCB3C1}">
      <dgm:prSet phldrT="[Текст]" custT="1"/>
      <dgm:spPr>
        <a:xfrm>
          <a:off x="0" y="2980684"/>
          <a:ext cx="11144455" cy="903237"/>
        </a:xfrm>
        <a:prstGeom prst="roundRect">
          <a:avLst>
            <a:gd name="adj" fmla="val 10000"/>
          </a:avLst>
        </a:prstGeom>
        <a:solidFill>
          <a:srgbClr val="05828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400" b="1" dirty="0" smtClean="0">
              <a:solidFill>
                <a:sysClr val="window" lastClr="FFFFFF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введение необоснованных ограничений для субъектов предпринимательской и инвестиционной деятельности (5 замечаний)</a:t>
          </a:r>
        </a:p>
      </dgm:t>
    </dgm:pt>
    <dgm:pt modelId="{80EBBDA5-AEC5-4CD5-A86E-3F80D64C0FC9}" type="parTrans" cxnId="{3F0FFD8A-92A1-4D29-A990-D5FB5F1CDC4E}">
      <dgm:prSet/>
      <dgm:spPr/>
      <dgm:t>
        <a:bodyPr/>
        <a:lstStyle/>
        <a:p>
          <a:endParaRPr lang="ru-RU"/>
        </a:p>
      </dgm:t>
    </dgm:pt>
    <dgm:pt modelId="{9F28F170-E74B-418E-A630-0FDD3BB38F75}" type="sibTrans" cxnId="{3F0FFD8A-92A1-4D29-A990-D5FB5F1CDC4E}">
      <dgm:prSet/>
      <dgm:spPr/>
      <dgm:t>
        <a:bodyPr/>
        <a:lstStyle/>
        <a:p>
          <a:endParaRPr lang="ru-RU"/>
        </a:p>
      </dgm:t>
    </dgm:pt>
    <dgm:pt modelId="{BE494425-3609-45B4-A0E3-52000A606D6B}">
      <dgm:prSet phldrT="[Текст]" custT="1"/>
      <dgm:spPr>
        <a:xfrm>
          <a:off x="0" y="1987122"/>
          <a:ext cx="11144455" cy="903237"/>
        </a:xfrm>
        <a:prstGeom prst="roundRect">
          <a:avLst>
            <a:gd name="adj" fmla="val 10000"/>
          </a:avLst>
        </a:prstGeom>
        <a:solidFill>
          <a:srgbClr val="05828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400" b="1" dirty="0" smtClean="0">
              <a:solidFill>
                <a:sysClr val="window" lastClr="FFFFFF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требование органами власти излишних документов (3 замечания)</a:t>
          </a:r>
        </a:p>
      </dgm:t>
    </dgm:pt>
    <dgm:pt modelId="{B97BADBD-4CB4-47EA-A2EA-8B2CBCA3A7F2}" type="sibTrans" cxnId="{CD0A3E65-8503-4F0E-B5F1-03C38FB69C67}">
      <dgm:prSet/>
      <dgm:spPr/>
      <dgm:t>
        <a:bodyPr/>
        <a:lstStyle/>
        <a:p>
          <a:endParaRPr lang="ru-RU"/>
        </a:p>
      </dgm:t>
    </dgm:pt>
    <dgm:pt modelId="{BE402263-3B25-49DB-A289-4652B91DFE86}" type="parTrans" cxnId="{CD0A3E65-8503-4F0E-B5F1-03C38FB69C67}">
      <dgm:prSet/>
      <dgm:spPr/>
      <dgm:t>
        <a:bodyPr/>
        <a:lstStyle/>
        <a:p>
          <a:endParaRPr lang="ru-RU"/>
        </a:p>
      </dgm:t>
    </dgm:pt>
    <dgm:pt modelId="{D570610D-3424-4378-9580-0126F378D1F5}" type="pres">
      <dgm:prSet presAssocID="{07D22B1D-8E65-49D0-A631-01FC0E726DB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0E4F8D-7BD8-44A3-8AA5-45D43465D10F}" type="pres">
      <dgm:prSet presAssocID="{8ED0D834-9036-467A-9798-FB1569EEDCFE}" presName="comp" presStyleCnt="0"/>
      <dgm:spPr/>
    </dgm:pt>
    <dgm:pt modelId="{3E9962C2-9D7E-4080-BF4B-4B0A27C893A0}" type="pres">
      <dgm:prSet presAssocID="{8ED0D834-9036-467A-9798-FB1569EEDCFE}" presName="box" presStyleLbl="node1" presStyleIdx="0" presStyleCnt="4"/>
      <dgm:spPr/>
      <dgm:t>
        <a:bodyPr/>
        <a:lstStyle/>
        <a:p>
          <a:endParaRPr lang="ru-RU"/>
        </a:p>
      </dgm:t>
    </dgm:pt>
    <dgm:pt modelId="{0D949660-71A4-4480-8AF6-64A39A43E0BE}" type="pres">
      <dgm:prSet presAssocID="{8ED0D834-9036-467A-9798-FB1569EEDCFE}" presName="img" presStyleLbl="fgImgPlace1" presStyleIdx="0" presStyleCnt="4" custScaleX="52631" custLinFactNeighborX="-23931" custLinFactNeighborY="-499"/>
      <dgm:spPr>
        <a:xfrm>
          <a:off x="84829" y="86718"/>
          <a:ext cx="1173087" cy="722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D0B00DE2-41CC-45B0-B3BA-3E891AA5AB7C}" type="pres">
      <dgm:prSet presAssocID="{8ED0D834-9036-467A-9798-FB1569EEDCF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47CC2-191D-428A-B218-8DAFBAB9DE95}" type="pres">
      <dgm:prSet presAssocID="{F0034827-D06A-4311-A621-961B711948D2}" presName="spacer" presStyleCnt="0"/>
      <dgm:spPr/>
    </dgm:pt>
    <dgm:pt modelId="{755C6C80-F6DF-4DE8-83C7-7C61157742A9}" type="pres">
      <dgm:prSet presAssocID="{D801C765-BB9C-4A89-A085-01788200B008}" presName="comp" presStyleCnt="0"/>
      <dgm:spPr/>
    </dgm:pt>
    <dgm:pt modelId="{B48D6572-AAC7-43E5-B165-EDF17A8BFE0D}" type="pres">
      <dgm:prSet presAssocID="{D801C765-BB9C-4A89-A085-01788200B008}" presName="box" presStyleLbl="node1" presStyleIdx="1" presStyleCnt="4"/>
      <dgm:spPr/>
      <dgm:t>
        <a:bodyPr/>
        <a:lstStyle/>
        <a:p>
          <a:endParaRPr lang="ru-RU"/>
        </a:p>
      </dgm:t>
    </dgm:pt>
    <dgm:pt modelId="{8E401839-680C-45CD-9D6B-615A7164E84A}" type="pres">
      <dgm:prSet presAssocID="{D801C765-BB9C-4A89-A085-01788200B008}" presName="img" presStyleLbl="fgImgPlace1" presStyleIdx="1" presStyleCnt="4" custScaleX="54799" custLinFactNeighborX="-22476" custLinFactNeighborY="-909"/>
      <dgm:spPr>
        <a:xfrm>
          <a:off x="93098" y="1077316"/>
          <a:ext cx="1221409" cy="722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5AE15BFC-99B4-49D9-AD23-6C163F1280FE}" type="pres">
      <dgm:prSet presAssocID="{D801C765-BB9C-4A89-A085-01788200B00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90E6F-FB6B-4599-AA5A-F3ECA713A0CA}" type="pres">
      <dgm:prSet presAssocID="{A0FADE85-C817-4ACA-91E0-EA2ADA2A3CAD}" presName="spacer" presStyleCnt="0"/>
      <dgm:spPr/>
    </dgm:pt>
    <dgm:pt modelId="{FAAD5D1E-3B6F-4D27-9D4E-5527D768C276}" type="pres">
      <dgm:prSet presAssocID="{BE494425-3609-45B4-A0E3-52000A606D6B}" presName="comp" presStyleCnt="0"/>
      <dgm:spPr/>
    </dgm:pt>
    <dgm:pt modelId="{8789ABF5-E904-4964-8D56-917EC3654450}" type="pres">
      <dgm:prSet presAssocID="{BE494425-3609-45B4-A0E3-52000A606D6B}" presName="box" presStyleLbl="node1" presStyleIdx="2" presStyleCnt="4"/>
      <dgm:spPr/>
      <dgm:t>
        <a:bodyPr/>
        <a:lstStyle/>
        <a:p>
          <a:endParaRPr lang="ru-RU"/>
        </a:p>
      </dgm:t>
    </dgm:pt>
    <dgm:pt modelId="{91D608EB-FADA-48F1-9E4E-77E8D42CE791}" type="pres">
      <dgm:prSet presAssocID="{BE494425-3609-45B4-A0E3-52000A606D6B}" presName="img" presStyleLbl="fgImgPlace1" presStyleIdx="2" presStyleCnt="4" custScaleX="53203" custLinFactNeighborX="-23274" custLinFactNeighborY="-1319"/>
      <dgm:spPr>
        <a:xfrm>
          <a:off x="93098" y="2067915"/>
          <a:ext cx="1185836" cy="722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35271135-A716-47BE-8AE0-CC4F7FA89E91}" type="pres">
      <dgm:prSet presAssocID="{BE494425-3609-45B4-A0E3-52000A606D6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C475E-BECC-4482-A21D-4B5E5560B199}" type="pres">
      <dgm:prSet presAssocID="{B97BADBD-4CB4-47EA-A2EA-8B2CBCA3A7F2}" presName="spacer" presStyleCnt="0"/>
      <dgm:spPr/>
    </dgm:pt>
    <dgm:pt modelId="{FA2B5E3C-C560-4E5A-B60D-444E1EF87A06}" type="pres">
      <dgm:prSet presAssocID="{B095AE6D-C304-4EFD-9AAA-E9452ADCB3C1}" presName="comp" presStyleCnt="0"/>
      <dgm:spPr/>
    </dgm:pt>
    <dgm:pt modelId="{24939D8B-2606-47C1-AF44-9DA171557BD8}" type="pres">
      <dgm:prSet presAssocID="{B095AE6D-C304-4EFD-9AAA-E9452ADCB3C1}" presName="box" presStyleLbl="node1" presStyleIdx="3" presStyleCnt="4"/>
      <dgm:spPr/>
      <dgm:t>
        <a:bodyPr/>
        <a:lstStyle/>
        <a:p>
          <a:endParaRPr lang="ru-RU"/>
        </a:p>
      </dgm:t>
    </dgm:pt>
    <dgm:pt modelId="{5DF5FD39-A7D9-49ED-84D3-96E2559F3CB1}" type="pres">
      <dgm:prSet presAssocID="{B095AE6D-C304-4EFD-9AAA-E9452ADCB3C1}" presName="img" presStyleLbl="fgImgPlace1" presStyleIdx="3" presStyleCnt="4" custScaleX="55113" custLinFactNeighborX="-22319" custLinFactNeighborY="-2588"/>
      <dgm:spPr>
        <a:xfrm>
          <a:off x="93098" y="3052307"/>
          <a:ext cx="1228408" cy="722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93E086F9-4D9F-4CA7-BC0B-45D5BF126691}" type="pres">
      <dgm:prSet presAssocID="{B095AE6D-C304-4EFD-9AAA-E9452ADCB3C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F5735-40C1-4667-A989-CC7E0473CA7F}" srcId="{07D22B1D-8E65-49D0-A631-01FC0E726DB1}" destId="{8ED0D834-9036-467A-9798-FB1569EEDCFE}" srcOrd="0" destOrd="0" parTransId="{30B2F2D2-71D4-412C-9AAF-DEB5F5C55993}" sibTransId="{F0034827-D06A-4311-A621-961B711948D2}"/>
    <dgm:cxn modelId="{3F0FFD8A-92A1-4D29-A990-D5FB5F1CDC4E}" srcId="{07D22B1D-8E65-49D0-A631-01FC0E726DB1}" destId="{B095AE6D-C304-4EFD-9AAA-E9452ADCB3C1}" srcOrd="3" destOrd="0" parTransId="{80EBBDA5-AEC5-4CD5-A86E-3F80D64C0FC9}" sibTransId="{9F28F170-E74B-418E-A630-0FDD3BB38F75}"/>
    <dgm:cxn modelId="{7E1D09E4-180F-43F0-A4BD-CC9B2BF6708A}" type="presOf" srcId="{B095AE6D-C304-4EFD-9AAA-E9452ADCB3C1}" destId="{93E086F9-4D9F-4CA7-BC0B-45D5BF126691}" srcOrd="1" destOrd="0" presId="urn:microsoft.com/office/officeart/2005/8/layout/vList4"/>
    <dgm:cxn modelId="{CE225FCC-090B-48E3-9E38-504B2679197C}" srcId="{07D22B1D-8E65-49D0-A631-01FC0E726DB1}" destId="{D801C765-BB9C-4A89-A085-01788200B008}" srcOrd="1" destOrd="0" parTransId="{8219F75B-E837-4C6E-A9FB-C5CD0C3A2A9D}" sibTransId="{A0FADE85-C817-4ACA-91E0-EA2ADA2A3CAD}"/>
    <dgm:cxn modelId="{CD0A3E65-8503-4F0E-B5F1-03C38FB69C67}" srcId="{07D22B1D-8E65-49D0-A631-01FC0E726DB1}" destId="{BE494425-3609-45B4-A0E3-52000A606D6B}" srcOrd="2" destOrd="0" parTransId="{BE402263-3B25-49DB-A289-4652B91DFE86}" sibTransId="{B97BADBD-4CB4-47EA-A2EA-8B2CBCA3A7F2}"/>
    <dgm:cxn modelId="{86585A35-C55D-490F-96BF-5A14DDE14143}" type="presOf" srcId="{D801C765-BB9C-4A89-A085-01788200B008}" destId="{5AE15BFC-99B4-49D9-AD23-6C163F1280FE}" srcOrd="1" destOrd="0" presId="urn:microsoft.com/office/officeart/2005/8/layout/vList4"/>
    <dgm:cxn modelId="{60BEFDE4-AAF3-43E1-A78A-FC65D6719ADB}" type="presOf" srcId="{BE494425-3609-45B4-A0E3-52000A606D6B}" destId="{8789ABF5-E904-4964-8D56-917EC3654450}" srcOrd="0" destOrd="0" presId="urn:microsoft.com/office/officeart/2005/8/layout/vList4"/>
    <dgm:cxn modelId="{01E7A015-6F24-4C40-812B-1C2E42DBC0FD}" type="presOf" srcId="{8ED0D834-9036-467A-9798-FB1569EEDCFE}" destId="{D0B00DE2-41CC-45B0-B3BA-3E891AA5AB7C}" srcOrd="1" destOrd="0" presId="urn:microsoft.com/office/officeart/2005/8/layout/vList4"/>
    <dgm:cxn modelId="{46957937-6AE9-47F7-A0A7-2FBB08A2F5D5}" type="presOf" srcId="{D801C765-BB9C-4A89-A085-01788200B008}" destId="{B48D6572-AAC7-43E5-B165-EDF17A8BFE0D}" srcOrd="0" destOrd="0" presId="urn:microsoft.com/office/officeart/2005/8/layout/vList4"/>
    <dgm:cxn modelId="{FBE192AE-076E-4295-BF6B-02286C2BFA40}" type="presOf" srcId="{B095AE6D-C304-4EFD-9AAA-E9452ADCB3C1}" destId="{24939D8B-2606-47C1-AF44-9DA171557BD8}" srcOrd="0" destOrd="0" presId="urn:microsoft.com/office/officeart/2005/8/layout/vList4"/>
    <dgm:cxn modelId="{08106B4B-245D-428C-ADB8-623EE1ACB844}" type="presOf" srcId="{07D22B1D-8E65-49D0-A631-01FC0E726DB1}" destId="{D570610D-3424-4378-9580-0126F378D1F5}" srcOrd="0" destOrd="0" presId="urn:microsoft.com/office/officeart/2005/8/layout/vList4"/>
    <dgm:cxn modelId="{F4373AA2-D107-40EB-A318-1C32FEE1470D}" type="presOf" srcId="{BE494425-3609-45B4-A0E3-52000A606D6B}" destId="{35271135-A716-47BE-8AE0-CC4F7FA89E91}" srcOrd="1" destOrd="0" presId="urn:microsoft.com/office/officeart/2005/8/layout/vList4"/>
    <dgm:cxn modelId="{0552C40F-2B2D-4DC1-9DE8-D8987940E7BF}" type="presOf" srcId="{8ED0D834-9036-467A-9798-FB1569EEDCFE}" destId="{3E9962C2-9D7E-4080-BF4B-4B0A27C893A0}" srcOrd="0" destOrd="0" presId="urn:microsoft.com/office/officeart/2005/8/layout/vList4"/>
    <dgm:cxn modelId="{B63724BA-A145-4F56-849A-A8F3F66E2383}" type="presParOf" srcId="{D570610D-3424-4378-9580-0126F378D1F5}" destId="{2D0E4F8D-7BD8-44A3-8AA5-45D43465D10F}" srcOrd="0" destOrd="0" presId="urn:microsoft.com/office/officeart/2005/8/layout/vList4"/>
    <dgm:cxn modelId="{D9CA65F2-0F7F-498C-9FB8-F0CFB636A629}" type="presParOf" srcId="{2D0E4F8D-7BD8-44A3-8AA5-45D43465D10F}" destId="{3E9962C2-9D7E-4080-BF4B-4B0A27C893A0}" srcOrd="0" destOrd="0" presId="urn:microsoft.com/office/officeart/2005/8/layout/vList4"/>
    <dgm:cxn modelId="{071E5EB5-F46F-4B6C-B902-2B6645FEFFE9}" type="presParOf" srcId="{2D0E4F8D-7BD8-44A3-8AA5-45D43465D10F}" destId="{0D949660-71A4-4480-8AF6-64A39A43E0BE}" srcOrd="1" destOrd="0" presId="urn:microsoft.com/office/officeart/2005/8/layout/vList4"/>
    <dgm:cxn modelId="{3ECCBCAA-60CC-483B-97FF-7C440680D884}" type="presParOf" srcId="{2D0E4F8D-7BD8-44A3-8AA5-45D43465D10F}" destId="{D0B00DE2-41CC-45B0-B3BA-3E891AA5AB7C}" srcOrd="2" destOrd="0" presId="urn:microsoft.com/office/officeart/2005/8/layout/vList4"/>
    <dgm:cxn modelId="{E4CF4BB3-1F89-47DE-A6AE-03D5969F33B8}" type="presParOf" srcId="{D570610D-3424-4378-9580-0126F378D1F5}" destId="{68847CC2-191D-428A-B218-8DAFBAB9DE95}" srcOrd="1" destOrd="0" presId="urn:microsoft.com/office/officeart/2005/8/layout/vList4"/>
    <dgm:cxn modelId="{446657DD-4FC1-45A9-AB02-40EB72B53E27}" type="presParOf" srcId="{D570610D-3424-4378-9580-0126F378D1F5}" destId="{755C6C80-F6DF-4DE8-83C7-7C61157742A9}" srcOrd="2" destOrd="0" presId="urn:microsoft.com/office/officeart/2005/8/layout/vList4"/>
    <dgm:cxn modelId="{D822ED7D-3E5F-4D45-9397-7801C6B2A8D2}" type="presParOf" srcId="{755C6C80-F6DF-4DE8-83C7-7C61157742A9}" destId="{B48D6572-AAC7-43E5-B165-EDF17A8BFE0D}" srcOrd="0" destOrd="0" presId="urn:microsoft.com/office/officeart/2005/8/layout/vList4"/>
    <dgm:cxn modelId="{45FB6BB9-250E-4D6E-A6B0-3F0813995346}" type="presParOf" srcId="{755C6C80-F6DF-4DE8-83C7-7C61157742A9}" destId="{8E401839-680C-45CD-9D6B-615A7164E84A}" srcOrd="1" destOrd="0" presId="urn:microsoft.com/office/officeart/2005/8/layout/vList4"/>
    <dgm:cxn modelId="{22A74CAC-8943-4243-A8A4-7C7767639E7E}" type="presParOf" srcId="{755C6C80-F6DF-4DE8-83C7-7C61157742A9}" destId="{5AE15BFC-99B4-49D9-AD23-6C163F1280FE}" srcOrd="2" destOrd="0" presId="urn:microsoft.com/office/officeart/2005/8/layout/vList4"/>
    <dgm:cxn modelId="{0B9E75CB-AD0C-4A4A-8D73-EDBC31D50472}" type="presParOf" srcId="{D570610D-3424-4378-9580-0126F378D1F5}" destId="{81790E6F-FB6B-4599-AA5A-F3ECA713A0CA}" srcOrd="3" destOrd="0" presId="urn:microsoft.com/office/officeart/2005/8/layout/vList4"/>
    <dgm:cxn modelId="{0B29F675-0EED-49BF-A409-5A6D4340CFFB}" type="presParOf" srcId="{D570610D-3424-4378-9580-0126F378D1F5}" destId="{FAAD5D1E-3B6F-4D27-9D4E-5527D768C276}" srcOrd="4" destOrd="0" presId="urn:microsoft.com/office/officeart/2005/8/layout/vList4"/>
    <dgm:cxn modelId="{68CABE03-F6B4-44D0-8C9E-29B232FFB93B}" type="presParOf" srcId="{FAAD5D1E-3B6F-4D27-9D4E-5527D768C276}" destId="{8789ABF5-E904-4964-8D56-917EC3654450}" srcOrd="0" destOrd="0" presId="urn:microsoft.com/office/officeart/2005/8/layout/vList4"/>
    <dgm:cxn modelId="{8725CB92-1973-4870-846E-60A1CD1F1F81}" type="presParOf" srcId="{FAAD5D1E-3B6F-4D27-9D4E-5527D768C276}" destId="{91D608EB-FADA-48F1-9E4E-77E8D42CE791}" srcOrd="1" destOrd="0" presId="urn:microsoft.com/office/officeart/2005/8/layout/vList4"/>
    <dgm:cxn modelId="{52804709-9634-4684-9640-45006AC1BBA2}" type="presParOf" srcId="{FAAD5D1E-3B6F-4D27-9D4E-5527D768C276}" destId="{35271135-A716-47BE-8AE0-CC4F7FA89E91}" srcOrd="2" destOrd="0" presId="urn:microsoft.com/office/officeart/2005/8/layout/vList4"/>
    <dgm:cxn modelId="{35A96E7E-ED04-42B7-9237-45F5124F2EEB}" type="presParOf" srcId="{D570610D-3424-4378-9580-0126F378D1F5}" destId="{5C2C475E-BECC-4482-A21D-4B5E5560B199}" srcOrd="5" destOrd="0" presId="urn:microsoft.com/office/officeart/2005/8/layout/vList4"/>
    <dgm:cxn modelId="{F90664D8-51C5-4835-97C4-CCB4AC77D9BA}" type="presParOf" srcId="{D570610D-3424-4378-9580-0126F378D1F5}" destId="{FA2B5E3C-C560-4E5A-B60D-444E1EF87A06}" srcOrd="6" destOrd="0" presId="urn:microsoft.com/office/officeart/2005/8/layout/vList4"/>
    <dgm:cxn modelId="{D9FF0272-19B9-42BA-8697-4E788904951B}" type="presParOf" srcId="{FA2B5E3C-C560-4E5A-B60D-444E1EF87A06}" destId="{24939D8B-2606-47C1-AF44-9DA171557BD8}" srcOrd="0" destOrd="0" presId="urn:microsoft.com/office/officeart/2005/8/layout/vList4"/>
    <dgm:cxn modelId="{24B34DFF-FD96-44AE-9769-6DC809147A78}" type="presParOf" srcId="{FA2B5E3C-C560-4E5A-B60D-444E1EF87A06}" destId="{5DF5FD39-A7D9-49ED-84D3-96E2559F3CB1}" srcOrd="1" destOrd="0" presId="urn:microsoft.com/office/officeart/2005/8/layout/vList4"/>
    <dgm:cxn modelId="{9A8A6E8F-54FD-43EC-8B01-5F9A2A10C1E2}" type="presParOf" srcId="{FA2B5E3C-C560-4E5A-B60D-444E1EF87A06}" destId="{93E086F9-4D9F-4CA7-BC0B-45D5BF12669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74501B-6E60-44C7-92BE-F981BE60484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7735B21-1F61-4617-A9E2-8E161EAC272D}" type="pres">
      <dgm:prSet presAssocID="{0D74501B-6E60-44C7-92BE-F981BE6048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A882BF-9D73-4C50-B0FF-994772AD6652}" type="presOf" srcId="{0D74501B-6E60-44C7-92BE-F981BE604848}" destId="{A7735B21-1F61-4617-A9E2-8E161EAC272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74501B-6E60-44C7-92BE-F981BE60484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7735B21-1F61-4617-A9E2-8E161EAC272D}" type="pres">
      <dgm:prSet presAssocID="{0D74501B-6E60-44C7-92BE-F981BE6048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A882BF-9D73-4C50-B0FF-994772AD6652}" type="presOf" srcId="{0D74501B-6E60-44C7-92BE-F981BE604848}" destId="{A7735B21-1F61-4617-A9E2-8E161EAC272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74501B-6E60-44C7-92BE-F981BE60484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7735B21-1F61-4617-A9E2-8E161EAC272D}" type="pres">
      <dgm:prSet presAssocID="{0D74501B-6E60-44C7-92BE-F981BE6048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A882BF-9D73-4C50-B0FF-994772AD6652}" type="presOf" srcId="{0D74501B-6E60-44C7-92BE-F981BE604848}" destId="{A7735B21-1F61-4617-A9E2-8E161EAC272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962C2-9D7E-4080-BF4B-4B0A27C893A0}">
      <dsp:nvSpPr>
        <dsp:cNvPr id="0" name=""/>
        <dsp:cNvSpPr/>
      </dsp:nvSpPr>
      <dsp:spPr>
        <a:xfrm>
          <a:off x="0" y="0"/>
          <a:ext cx="5105400" cy="1214437"/>
        </a:xfrm>
        <a:prstGeom prst="roundRect">
          <a:avLst>
            <a:gd name="adj" fmla="val 10000"/>
          </a:avLst>
        </a:prstGeom>
        <a:solidFill>
          <a:srgbClr val="0582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СНИЖЕНИЕ АДМИНИСТРАТИВНЫХ БАРЬЕРОВ</a:t>
          </a:r>
          <a:endParaRPr lang="ru-RU" sz="1800" b="1" kern="1200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sp:txBody>
      <dsp:txXfrm>
        <a:off x="1142523" y="0"/>
        <a:ext cx="3962876" cy="1214437"/>
      </dsp:txXfrm>
    </dsp:sp>
    <dsp:sp modelId="{0D949660-71A4-4480-8AF6-64A39A43E0BE}">
      <dsp:nvSpPr>
        <dsp:cNvPr id="0" name=""/>
        <dsp:cNvSpPr/>
      </dsp:nvSpPr>
      <dsp:spPr>
        <a:xfrm>
          <a:off x="121443" y="121443"/>
          <a:ext cx="1021080" cy="9715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D6572-AAC7-43E5-B165-EDF17A8BFE0D}">
      <dsp:nvSpPr>
        <dsp:cNvPr id="0" name=""/>
        <dsp:cNvSpPr/>
      </dsp:nvSpPr>
      <dsp:spPr>
        <a:xfrm>
          <a:off x="0" y="1335880"/>
          <a:ext cx="5105400" cy="1214437"/>
        </a:xfrm>
        <a:prstGeom prst="roundRect">
          <a:avLst>
            <a:gd name="adj" fmla="val 10000"/>
          </a:avLst>
        </a:prstGeom>
        <a:solidFill>
          <a:srgbClr val="0582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УЛУЧШЕНИЕ ИНВЕСТИЦИОННОГО КЛИМАТА</a:t>
          </a:r>
          <a:endParaRPr lang="ru-RU" sz="1800" b="1" kern="1200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sp:txBody>
      <dsp:txXfrm>
        <a:off x="1142523" y="1335880"/>
        <a:ext cx="3962876" cy="1214437"/>
      </dsp:txXfrm>
    </dsp:sp>
    <dsp:sp modelId="{8E401839-680C-45CD-9D6B-615A7164E84A}">
      <dsp:nvSpPr>
        <dsp:cNvPr id="0" name=""/>
        <dsp:cNvSpPr/>
      </dsp:nvSpPr>
      <dsp:spPr>
        <a:xfrm>
          <a:off x="121443" y="1457324"/>
          <a:ext cx="1021080" cy="9715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9ABF5-E904-4964-8D56-917EC3654450}">
      <dsp:nvSpPr>
        <dsp:cNvPr id="0" name=""/>
        <dsp:cNvSpPr/>
      </dsp:nvSpPr>
      <dsp:spPr>
        <a:xfrm>
          <a:off x="0" y="2671761"/>
          <a:ext cx="5105400" cy="1214437"/>
        </a:xfrm>
        <a:prstGeom prst="roundRect">
          <a:avLst>
            <a:gd name="adj" fmla="val 10000"/>
          </a:avLst>
        </a:prstGeom>
        <a:solidFill>
          <a:srgbClr val="0582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РАЗВИТИЕ ПРЕДПРИНИМАТЕЛЬСТВА</a:t>
          </a:r>
          <a:endParaRPr lang="ru-RU" sz="1800" b="1" kern="1200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sp:txBody>
      <dsp:txXfrm>
        <a:off x="1142523" y="2671761"/>
        <a:ext cx="3962876" cy="1214437"/>
      </dsp:txXfrm>
    </dsp:sp>
    <dsp:sp modelId="{91D608EB-FADA-48F1-9E4E-77E8D42CE791}">
      <dsp:nvSpPr>
        <dsp:cNvPr id="0" name=""/>
        <dsp:cNvSpPr/>
      </dsp:nvSpPr>
      <dsp:spPr>
        <a:xfrm>
          <a:off x="121443" y="2793205"/>
          <a:ext cx="1021080" cy="9715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962C2-9D7E-4080-BF4B-4B0A27C893A0}">
      <dsp:nvSpPr>
        <dsp:cNvPr id="0" name=""/>
        <dsp:cNvSpPr/>
      </dsp:nvSpPr>
      <dsp:spPr>
        <a:xfrm>
          <a:off x="0" y="0"/>
          <a:ext cx="5105400" cy="1214437"/>
        </a:xfrm>
        <a:prstGeom prst="roundRect">
          <a:avLst>
            <a:gd name="adj" fmla="val 10000"/>
          </a:avLst>
        </a:prstGeom>
        <a:solidFill>
          <a:srgbClr val="0582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СОЗДАНИЕ КОМФОРТНЫХ УСЛОВИЙ ДЛЯ БИЗНЕСА</a:t>
          </a:r>
          <a:endParaRPr lang="ru-RU" sz="1800" b="1" kern="1200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sp:txBody>
      <dsp:txXfrm>
        <a:off x="1142523" y="0"/>
        <a:ext cx="3962876" cy="1214437"/>
      </dsp:txXfrm>
    </dsp:sp>
    <dsp:sp modelId="{0D949660-71A4-4480-8AF6-64A39A43E0BE}">
      <dsp:nvSpPr>
        <dsp:cNvPr id="0" name=""/>
        <dsp:cNvSpPr/>
      </dsp:nvSpPr>
      <dsp:spPr>
        <a:xfrm>
          <a:off x="85052" y="133345"/>
          <a:ext cx="1021080" cy="10096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D6572-AAC7-43E5-B165-EDF17A8BFE0D}">
      <dsp:nvSpPr>
        <dsp:cNvPr id="0" name=""/>
        <dsp:cNvSpPr/>
      </dsp:nvSpPr>
      <dsp:spPr>
        <a:xfrm>
          <a:off x="0" y="1335880"/>
          <a:ext cx="5105400" cy="1214437"/>
        </a:xfrm>
        <a:prstGeom prst="roundRect">
          <a:avLst>
            <a:gd name="adj" fmla="val 10000"/>
          </a:avLst>
        </a:prstGeom>
        <a:solidFill>
          <a:srgbClr val="0582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ПОВЫШЕНИЕ КАЧЕСТВА УПРАВЛЕНЧЕСКИХ РЕШЕНИЙ</a:t>
          </a:r>
          <a:endParaRPr lang="ru-RU" sz="1800" b="1" kern="1200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sp:txBody>
      <dsp:txXfrm>
        <a:off x="1142523" y="1335880"/>
        <a:ext cx="3962876" cy="1214437"/>
      </dsp:txXfrm>
    </dsp:sp>
    <dsp:sp modelId="{8E401839-680C-45CD-9D6B-615A7164E84A}">
      <dsp:nvSpPr>
        <dsp:cNvPr id="0" name=""/>
        <dsp:cNvSpPr/>
      </dsp:nvSpPr>
      <dsp:spPr>
        <a:xfrm>
          <a:off x="121443" y="1457324"/>
          <a:ext cx="1021080" cy="9715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9ABF5-E904-4964-8D56-917EC3654450}">
      <dsp:nvSpPr>
        <dsp:cNvPr id="0" name=""/>
        <dsp:cNvSpPr/>
      </dsp:nvSpPr>
      <dsp:spPr>
        <a:xfrm>
          <a:off x="0" y="2671761"/>
          <a:ext cx="5105400" cy="1214437"/>
        </a:xfrm>
        <a:prstGeom prst="roundRect">
          <a:avLst>
            <a:gd name="adj" fmla="val 10000"/>
          </a:avLst>
        </a:prstGeom>
        <a:solidFill>
          <a:srgbClr val="0582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ФОРМИРОВАНИЕ БЛАГОПРИЯТНОЙ РЕГУЛЯТОРНОЙ СРЕДЫ</a:t>
          </a:r>
          <a:endParaRPr lang="ru-RU" sz="1800" b="1" kern="1200" dirty="0">
            <a:latin typeface="Inter" panose="02000503000000020004" pitchFamily="50" charset="0"/>
            <a:ea typeface="Inter" panose="02000503000000020004" pitchFamily="50" charset="0"/>
            <a:cs typeface="Inter" panose="02000503000000020004" pitchFamily="50" charset="0"/>
          </a:endParaRPr>
        </a:p>
      </dsp:txBody>
      <dsp:txXfrm>
        <a:off x="1142523" y="2671761"/>
        <a:ext cx="3962876" cy="1214437"/>
      </dsp:txXfrm>
    </dsp:sp>
    <dsp:sp modelId="{91D608EB-FADA-48F1-9E4E-77E8D42CE791}">
      <dsp:nvSpPr>
        <dsp:cNvPr id="0" name=""/>
        <dsp:cNvSpPr/>
      </dsp:nvSpPr>
      <dsp:spPr>
        <a:xfrm>
          <a:off x="121443" y="2793205"/>
          <a:ext cx="1021080" cy="9715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962C2-9D7E-4080-BF4B-4B0A27C893A0}">
      <dsp:nvSpPr>
        <dsp:cNvPr id="0" name=""/>
        <dsp:cNvSpPr/>
      </dsp:nvSpPr>
      <dsp:spPr>
        <a:xfrm>
          <a:off x="0" y="0"/>
          <a:ext cx="11144455" cy="903237"/>
        </a:xfrm>
        <a:prstGeom prst="roundRect">
          <a:avLst>
            <a:gd name="adj" fmla="val 10000"/>
          </a:avLst>
        </a:prstGeom>
        <a:solidFill>
          <a:srgbClr val="05828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неоднозначная трактовка положений, наличие признаков непрозрачности административных процедур, наличие неопределенной, двусмысленной терминологии (18 замечаний)</a:t>
          </a:r>
        </a:p>
      </dsp:txBody>
      <dsp:txXfrm>
        <a:off x="2345669" y="26455"/>
        <a:ext cx="8772330" cy="850327"/>
      </dsp:txXfrm>
    </dsp:sp>
    <dsp:sp modelId="{0D949660-71A4-4480-8AF6-64A39A43E0BE}">
      <dsp:nvSpPr>
        <dsp:cNvPr id="0" name=""/>
        <dsp:cNvSpPr/>
      </dsp:nvSpPr>
      <dsp:spPr>
        <a:xfrm>
          <a:off x="84829" y="86718"/>
          <a:ext cx="1173087" cy="722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D6572-AAC7-43E5-B165-EDF17A8BFE0D}">
      <dsp:nvSpPr>
        <dsp:cNvPr id="0" name=""/>
        <dsp:cNvSpPr/>
      </dsp:nvSpPr>
      <dsp:spPr>
        <a:xfrm>
          <a:off x="0" y="993561"/>
          <a:ext cx="11144455" cy="903237"/>
        </a:xfrm>
        <a:prstGeom prst="roundRect">
          <a:avLst>
            <a:gd name="adj" fmla="val 10000"/>
          </a:avLst>
        </a:prstGeom>
        <a:solidFill>
          <a:srgbClr val="05828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несоответствие предлагаемого регулирования федеральному законодательству, наличие избыточных полномочий органов власти (7 замечаний)</a:t>
          </a:r>
        </a:p>
      </dsp:txBody>
      <dsp:txXfrm>
        <a:off x="2345669" y="1020016"/>
        <a:ext cx="8772330" cy="850327"/>
      </dsp:txXfrm>
    </dsp:sp>
    <dsp:sp modelId="{8E401839-680C-45CD-9D6B-615A7164E84A}">
      <dsp:nvSpPr>
        <dsp:cNvPr id="0" name=""/>
        <dsp:cNvSpPr/>
      </dsp:nvSpPr>
      <dsp:spPr>
        <a:xfrm>
          <a:off x="93098" y="1077316"/>
          <a:ext cx="1221409" cy="722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9ABF5-E904-4964-8D56-917EC3654450}">
      <dsp:nvSpPr>
        <dsp:cNvPr id="0" name=""/>
        <dsp:cNvSpPr/>
      </dsp:nvSpPr>
      <dsp:spPr>
        <a:xfrm>
          <a:off x="0" y="1987122"/>
          <a:ext cx="11144455" cy="903237"/>
        </a:xfrm>
        <a:prstGeom prst="roundRect">
          <a:avLst>
            <a:gd name="adj" fmla="val 10000"/>
          </a:avLst>
        </a:prstGeom>
        <a:solidFill>
          <a:srgbClr val="05828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требование органами власти излишних документов (3 замечания)</a:t>
          </a:r>
        </a:p>
      </dsp:txBody>
      <dsp:txXfrm>
        <a:off x="2345669" y="2013577"/>
        <a:ext cx="8772330" cy="850327"/>
      </dsp:txXfrm>
    </dsp:sp>
    <dsp:sp modelId="{91D608EB-FADA-48F1-9E4E-77E8D42CE791}">
      <dsp:nvSpPr>
        <dsp:cNvPr id="0" name=""/>
        <dsp:cNvSpPr/>
      </dsp:nvSpPr>
      <dsp:spPr>
        <a:xfrm>
          <a:off x="93098" y="2067915"/>
          <a:ext cx="1185836" cy="722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39D8B-2606-47C1-AF44-9DA171557BD8}">
      <dsp:nvSpPr>
        <dsp:cNvPr id="0" name=""/>
        <dsp:cNvSpPr/>
      </dsp:nvSpPr>
      <dsp:spPr>
        <a:xfrm>
          <a:off x="0" y="2980684"/>
          <a:ext cx="11144455" cy="903237"/>
        </a:xfrm>
        <a:prstGeom prst="roundRect">
          <a:avLst>
            <a:gd name="adj" fmla="val 10000"/>
          </a:avLst>
        </a:prstGeom>
        <a:solidFill>
          <a:srgbClr val="05828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rPr>
            <a:t>введение необоснованных ограничений для субъектов предпринимательской и инвестиционной деятельности (5 замечаний)</a:t>
          </a:r>
        </a:p>
      </dsp:txBody>
      <dsp:txXfrm>
        <a:off x="2345669" y="3007139"/>
        <a:ext cx="8772330" cy="850327"/>
      </dsp:txXfrm>
    </dsp:sp>
    <dsp:sp modelId="{5DF5FD39-A7D9-49ED-84D3-96E2559F3CB1}">
      <dsp:nvSpPr>
        <dsp:cNvPr id="0" name=""/>
        <dsp:cNvSpPr/>
      </dsp:nvSpPr>
      <dsp:spPr>
        <a:xfrm>
          <a:off x="93098" y="3052307"/>
          <a:ext cx="1228408" cy="7225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52346-B3C6-E74B-970E-B5C91D3E183D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752475"/>
            <a:ext cx="3609975" cy="203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2897188"/>
            <a:ext cx="8553450" cy="2370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5718175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5718175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92FB-E016-5647-9E3F-0252B8EE7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03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1684" rtl="0" eaLnBrk="1" latinLnBrk="0" hangingPunct="1">
      <a:defRPr sz="1367" b="0" i="0" kern="1200">
        <a:solidFill>
          <a:schemeClr val="tx1"/>
        </a:solidFill>
        <a:latin typeface="Geologica" pitchFamily="2" charset="0"/>
        <a:ea typeface="+mn-ea"/>
        <a:cs typeface="+mn-cs"/>
      </a:defRPr>
    </a:lvl1pPr>
    <a:lvl2pPr marL="520842" algn="l" defTabSz="1041684" rtl="0" eaLnBrk="1" latinLnBrk="0" hangingPunct="1">
      <a:defRPr sz="1367" b="0" i="0" kern="1200">
        <a:solidFill>
          <a:schemeClr val="tx1"/>
        </a:solidFill>
        <a:latin typeface="Geologica" pitchFamily="2" charset="0"/>
        <a:ea typeface="+mn-ea"/>
        <a:cs typeface="+mn-cs"/>
      </a:defRPr>
    </a:lvl2pPr>
    <a:lvl3pPr marL="1041684" algn="l" defTabSz="1041684" rtl="0" eaLnBrk="1" latinLnBrk="0" hangingPunct="1">
      <a:defRPr sz="1367" b="0" i="0" kern="1200">
        <a:solidFill>
          <a:schemeClr val="tx1"/>
        </a:solidFill>
        <a:latin typeface="Geologica" pitchFamily="2" charset="0"/>
        <a:ea typeface="+mn-ea"/>
        <a:cs typeface="+mn-cs"/>
      </a:defRPr>
    </a:lvl3pPr>
    <a:lvl4pPr marL="1562527" algn="l" defTabSz="1041684" rtl="0" eaLnBrk="1" latinLnBrk="0" hangingPunct="1">
      <a:defRPr sz="1367" b="0" i="0" kern="1200">
        <a:solidFill>
          <a:schemeClr val="tx1"/>
        </a:solidFill>
        <a:latin typeface="Geologica" pitchFamily="2" charset="0"/>
        <a:ea typeface="+mn-ea"/>
        <a:cs typeface="+mn-cs"/>
      </a:defRPr>
    </a:lvl4pPr>
    <a:lvl5pPr marL="2083369" algn="l" defTabSz="1041684" rtl="0" eaLnBrk="1" latinLnBrk="0" hangingPunct="1">
      <a:defRPr sz="1367" b="0" i="0" kern="1200">
        <a:solidFill>
          <a:schemeClr val="tx1"/>
        </a:solidFill>
        <a:latin typeface="Geologica" pitchFamily="2" charset="0"/>
        <a:ea typeface="+mn-ea"/>
        <a:cs typeface="+mn-cs"/>
      </a:defRPr>
    </a:lvl5pPr>
    <a:lvl6pPr marL="2604211" algn="l" defTabSz="1041684" rtl="0" eaLnBrk="1" latinLnBrk="0" hangingPunct="1">
      <a:defRPr sz="1367" kern="1200">
        <a:solidFill>
          <a:schemeClr val="tx1"/>
        </a:solidFill>
        <a:latin typeface="+mn-lt"/>
        <a:ea typeface="+mn-ea"/>
        <a:cs typeface="+mn-cs"/>
      </a:defRPr>
    </a:lvl6pPr>
    <a:lvl7pPr marL="3125053" algn="l" defTabSz="1041684" rtl="0" eaLnBrk="1" latinLnBrk="0" hangingPunct="1">
      <a:defRPr sz="1367" kern="1200">
        <a:solidFill>
          <a:schemeClr val="tx1"/>
        </a:solidFill>
        <a:latin typeface="+mn-lt"/>
        <a:ea typeface="+mn-ea"/>
        <a:cs typeface="+mn-cs"/>
      </a:defRPr>
    </a:lvl7pPr>
    <a:lvl8pPr marL="3645896" algn="l" defTabSz="1041684" rtl="0" eaLnBrk="1" latinLnBrk="0" hangingPunct="1">
      <a:defRPr sz="1367" kern="1200">
        <a:solidFill>
          <a:schemeClr val="tx1"/>
        </a:solidFill>
        <a:latin typeface="+mn-lt"/>
        <a:ea typeface="+mn-ea"/>
        <a:cs typeface="+mn-cs"/>
      </a:defRPr>
    </a:lvl8pPr>
    <a:lvl9pPr marL="4166738" algn="l" defTabSz="1041684" rtl="0" eaLnBrk="1" latinLnBrk="0" hangingPunct="1">
      <a:defRPr sz="13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7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8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6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71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92FB-E016-5647-9E3F-0252B8EE707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9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390646"/>
            <a:ext cx="7187792" cy="482119"/>
          </a:xfrm>
        </p:spPr>
        <p:txBody>
          <a:bodyPr lIns="0" tIns="0" rIns="0" bIns="0"/>
          <a:lstStyle>
            <a:lvl1pPr>
              <a:defRPr sz="3135" b="0" i="0">
                <a:solidFill>
                  <a:srgbClr val="008BD2"/>
                </a:solidFill>
                <a:latin typeface="Geologica Medium" pitchFamily="2" charset="0"/>
                <a:cs typeface="Geologica Medium" pitchFamily="2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45443"/>
          </a:xfrm>
        </p:spPr>
        <p:txBody>
          <a:bodyPr lIns="0" tIns="0" rIns="0" bIns="0"/>
          <a:lstStyle>
            <a:lvl1pPr>
              <a:defRPr sz="1596" b="0" i="0">
                <a:latin typeface="Geologica" pitchFamily="2" charset="0"/>
              </a:defRPr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6525" y="172353"/>
            <a:ext cx="7187792" cy="482440"/>
          </a:xfrm>
        </p:spPr>
        <p:txBody>
          <a:bodyPr lIns="0" tIns="0" rIns="0" bIns="0"/>
          <a:lstStyle>
            <a:lvl1pPr>
              <a:defRPr sz="3135" b="0" i="0">
                <a:solidFill>
                  <a:srgbClr val="008BD2"/>
                </a:solidFill>
                <a:latin typeface="Geologica" pitchFamily="2" charset="0"/>
                <a:cs typeface="Geologica" pitchFamily="2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06296" y="1690873"/>
            <a:ext cx="4855805" cy="298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38" b="0" i="0">
                <a:solidFill>
                  <a:schemeClr val="bg1"/>
                </a:solidFill>
                <a:latin typeface="Geologica" pitchFamily="2" charset="0"/>
                <a:cs typeface="Geologica" pitchFamily="2" charset="0"/>
              </a:defRPr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73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2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29" userDrawn="1">
          <p15:clr>
            <a:srgbClr val="FBAE40"/>
          </p15:clr>
        </p15:guide>
        <p15:guide id="2" pos="91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9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538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06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6525" y="172353"/>
            <a:ext cx="7187792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008BD2"/>
                </a:solidFill>
                <a:latin typeface="Geologica Thin"/>
                <a:cs typeface="Geologica Thi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70" r:id="rId4"/>
    <p:sldLayoutId id="2147483668" r:id="rId5"/>
    <p:sldLayoutId id="2147483671" r:id="rId6"/>
    <p:sldLayoutId id="2147483672" r:id="rId7"/>
  </p:sldLayoutIdLst>
  <p:hf hdr="0" dt="0"/>
  <p:txStyles>
    <p:titleStyle>
      <a:lvl1pPr>
        <a:defRPr b="0" i="0">
          <a:latin typeface="Geologica Medium" pitchFamily="2" charset="0"/>
          <a:ea typeface="+mj-ea"/>
          <a:cs typeface="+mj-cs"/>
        </a:defRPr>
      </a:lvl1pPr>
    </p:titleStyle>
    <p:bodyStyle>
      <a:lvl1pPr marL="0">
        <a:defRPr b="0" i="0">
          <a:latin typeface="Geologica" pitchFamily="2" charset="0"/>
          <a:ea typeface="+mn-ea"/>
          <a:cs typeface="+mn-cs"/>
        </a:defRPr>
      </a:lvl1pPr>
      <a:lvl2pPr marL="521207">
        <a:defRPr>
          <a:latin typeface="+mn-lt"/>
          <a:ea typeface="+mn-ea"/>
          <a:cs typeface="+mn-cs"/>
        </a:defRPr>
      </a:lvl2pPr>
      <a:lvl3pPr marL="1042414">
        <a:defRPr>
          <a:latin typeface="+mn-lt"/>
          <a:ea typeface="+mn-ea"/>
          <a:cs typeface="+mn-cs"/>
        </a:defRPr>
      </a:lvl3pPr>
      <a:lvl4pPr marL="1563620">
        <a:defRPr>
          <a:latin typeface="+mn-lt"/>
          <a:ea typeface="+mn-ea"/>
          <a:cs typeface="+mn-cs"/>
        </a:defRPr>
      </a:lvl4pPr>
      <a:lvl5pPr marL="2084827">
        <a:defRPr>
          <a:latin typeface="+mn-lt"/>
          <a:ea typeface="+mn-ea"/>
          <a:cs typeface="+mn-cs"/>
        </a:defRPr>
      </a:lvl5pPr>
      <a:lvl6pPr marL="2606034">
        <a:defRPr>
          <a:latin typeface="+mn-lt"/>
          <a:ea typeface="+mn-ea"/>
          <a:cs typeface="+mn-cs"/>
        </a:defRPr>
      </a:lvl6pPr>
      <a:lvl7pPr marL="3127241">
        <a:defRPr>
          <a:latin typeface="+mn-lt"/>
          <a:ea typeface="+mn-ea"/>
          <a:cs typeface="+mn-cs"/>
        </a:defRPr>
      </a:lvl7pPr>
      <a:lvl8pPr marL="3648447">
        <a:defRPr>
          <a:latin typeface="+mn-lt"/>
          <a:ea typeface="+mn-ea"/>
          <a:cs typeface="+mn-cs"/>
        </a:defRPr>
      </a:lvl8pPr>
      <a:lvl9pPr marL="41696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21207">
        <a:defRPr>
          <a:latin typeface="+mn-lt"/>
          <a:ea typeface="+mn-ea"/>
          <a:cs typeface="+mn-cs"/>
        </a:defRPr>
      </a:lvl2pPr>
      <a:lvl3pPr marL="1042414">
        <a:defRPr>
          <a:latin typeface="+mn-lt"/>
          <a:ea typeface="+mn-ea"/>
          <a:cs typeface="+mn-cs"/>
        </a:defRPr>
      </a:lvl3pPr>
      <a:lvl4pPr marL="1563620">
        <a:defRPr>
          <a:latin typeface="+mn-lt"/>
          <a:ea typeface="+mn-ea"/>
          <a:cs typeface="+mn-cs"/>
        </a:defRPr>
      </a:lvl4pPr>
      <a:lvl5pPr marL="2084827">
        <a:defRPr>
          <a:latin typeface="+mn-lt"/>
          <a:ea typeface="+mn-ea"/>
          <a:cs typeface="+mn-cs"/>
        </a:defRPr>
      </a:lvl5pPr>
      <a:lvl6pPr marL="2606034">
        <a:defRPr>
          <a:latin typeface="+mn-lt"/>
          <a:ea typeface="+mn-ea"/>
          <a:cs typeface="+mn-cs"/>
        </a:defRPr>
      </a:lvl6pPr>
      <a:lvl7pPr marL="3127241">
        <a:defRPr>
          <a:latin typeface="+mn-lt"/>
          <a:ea typeface="+mn-ea"/>
          <a:cs typeface="+mn-cs"/>
        </a:defRPr>
      </a:lvl7pPr>
      <a:lvl8pPr marL="3648447">
        <a:defRPr>
          <a:latin typeface="+mn-lt"/>
          <a:ea typeface="+mn-ea"/>
          <a:cs typeface="+mn-cs"/>
        </a:defRPr>
      </a:lvl8pPr>
      <a:lvl9pPr marL="416965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30.png"/><Relationship Id="rId5" Type="http://schemas.openxmlformats.org/officeDocument/2006/relationships/diagramData" Target="../diagrams/data6.xml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2.png"/><Relationship Id="rId5" Type="http://schemas.openxmlformats.org/officeDocument/2006/relationships/diagramData" Target="../diagrams/data3.xm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6FB44E-1648-4E2B-9901-2693E1BFE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14939" r="52973" b="14299"/>
          <a:stretch/>
        </p:blipFill>
        <p:spPr>
          <a:xfrm>
            <a:off x="-152400" y="0"/>
            <a:ext cx="12344400" cy="6857999"/>
          </a:xfrm>
          <a:custGeom>
            <a:avLst/>
            <a:gdLst>
              <a:gd name="connsiteX0" fmla="*/ 0 w 11963400"/>
              <a:gd name="connsiteY0" fmla="*/ 0 h 6858000"/>
              <a:gd name="connsiteX1" fmla="*/ 11963400 w 11963400"/>
              <a:gd name="connsiteY1" fmla="*/ 0 h 6858000"/>
              <a:gd name="connsiteX2" fmla="*/ 11963400 w 11963400"/>
              <a:gd name="connsiteY2" fmla="*/ 6858000 h 6858000"/>
              <a:gd name="connsiteX3" fmla="*/ 0 w 11963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3400" h="6858000">
                <a:moveTo>
                  <a:pt x="0" y="0"/>
                </a:moveTo>
                <a:lnTo>
                  <a:pt x="11963400" y="0"/>
                </a:lnTo>
                <a:lnTo>
                  <a:pt x="119634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4FC8EEC-86E6-4EEB-BC3D-E771A27D0B92}"/>
              </a:ext>
            </a:extLst>
          </p:cNvPr>
          <p:cNvSpPr/>
          <p:nvPr/>
        </p:nvSpPr>
        <p:spPr>
          <a:xfrm>
            <a:off x="6109883" y="4393287"/>
            <a:ext cx="6096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Об итогах оценки регулирующего воздействия и экспертизы муниципальных правовых актов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за 2025 год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015A7A-EF74-4AAB-BFED-D4A900B9487B}"/>
              </a:ext>
            </a:extLst>
          </p:cNvPr>
          <p:cNvSpPr/>
          <p:nvPr/>
        </p:nvSpPr>
        <p:spPr>
          <a:xfrm>
            <a:off x="457200" y="5747504"/>
            <a:ext cx="1424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2026</a:t>
            </a:r>
            <a:endParaRPr lang="ru-RU" sz="2400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69C802-C958-4473-85A4-141B7DB17645}"/>
              </a:ext>
            </a:extLst>
          </p:cNvPr>
          <p:cNvSpPr txBox="1"/>
          <p:nvPr/>
        </p:nvSpPr>
        <p:spPr>
          <a:xfrm>
            <a:off x="228600" y="715547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>
                <a:solidFill>
                  <a:srgbClr val="005D64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АДМИНИСТРАЦИЯ ГОРОДА </a:t>
            </a:r>
            <a:r>
              <a:rPr lang="ru-RU" sz="1400" dirty="0">
                <a:solidFill>
                  <a:srgbClr val="005D64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СУРГУТА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381000"/>
            <a:ext cx="815510" cy="995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69C802-C958-4473-85A4-141B7DB17645}"/>
              </a:ext>
            </a:extLst>
          </p:cNvPr>
          <p:cNvSpPr txBox="1"/>
          <p:nvPr/>
        </p:nvSpPr>
        <p:spPr>
          <a:xfrm>
            <a:off x="228600" y="371912"/>
            <a:ext cx="632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>
                <a:solidFill>
                  <a:srgbClr val="005D64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ХАНТЫ-МАНСИЙСКИЙ АВТОНОМНЫЙ ОКРУГ-ЮГРА</a:t>
            </a:r>
            <a:endParaRPr lang="ru-RU" sz="1400" dirty="0">
              <a:solidFill>
                <a:srgbClr val="005D64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02A1C-34F7-16CE-4407-CB45DC5C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graphicFrame>
        <p:nvGraphicFramePr>
          <p:cNvPr id="38" name="Схема 37">
            <a:extLst>
              <a:ext uri="{FF2B5EF4-FFF2-40B4-BE49-F238E27FC236}">
                <a16:creationId xmlns:a16="http://schemas.microsoft.com/office/drawing/2014/main" id="{F7DFE6C8-09EE-46CA-88A8-40FAF249D95B}"/>
              </a:ext>
            </a:extLst>
          </p:cNvPr>
          <p:cNvGraphicFramePr/>
          <p:nvPr>
            <p:extLst/>
          </p:nvPr>
        </p:nvGraphicFramePr>
        <p:xfrm>
          <a:off x="7902827" y="5249907"/>
          <a:ext cx="3428999" cy="838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100894" y="286278"/>
            <a:ext cx="4104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ИСПОЛЬЗОВАНИЕ МЕССЕНДЖЕРОВ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59168"/>
            <a:ext cx="3108960" cy="283464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438400" y="5397022"/>
            <a:ext cx="8305799" cy="804530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51184" y="4781573"/>
            <a:ext cx="404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https://t.me/+1EBsyY8jshUzY2My</a:t>
            </a:r>
            <a:endParaRPr lang="ru-RU" b="1" dirty="0">
              <a:solidFill>
                <a:srgbClr val="F07D00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83315" y="1078366"/>
            <a:ext cx="6747923" cy="675702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791248" y="5614621"/>
            <a:ext cx="7600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5828C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Сообщение дублируется в </a:t>
            </a:r>
            <a:r>
              <a:rPr lang="ru-RU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канале</a:t>
            </a:r>
            <a:r>
              <a:rPr lang="ru-RU" b="1" dirty="0" smtClean="0">
                <a:solidFill>
                  <a:srgbClr val="05828C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 «ИНВЕСТИРУЙ в СУРГУТ» </a:t>
            </a:r>
            <a:endParaRPr lang="ru-RU" b="1" dirty="0">
              <a:solidFill>
                <a:srgbClr val="F07D00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76600" y="1243719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5828C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Группа «ОРВ в Сургуте» в мессенджере «</a:t>
            </a:r>
            <a:r>
              <a:rPr lang="ru-RU" b="1" dirty="0" err="1" smtClean="0">
                <a:solidFill>
                  <a:srgbClr val="05828C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Telegram</a:t>
            </a:r>
            <a:r>
              <a:rPr lang="ru-RU" b="1" dirty="0" smtClean="0">
                <a:solidFill>
                  <a:srgbClr val="05828C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»</a:t>
            </a:r>
            <a:endParaRPr lang="ru-RU" b="1" dirty="0">
              <a:solidFill>
                <a:srgbClr val="F07D00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02A1C-34F7-16CE-4407-CB45DC5C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graphicFrame>
        <p:nvGraphicFramePr>
          <p:cNvPr id="38" name="Схема 37">
            <a:extLst>
              <a:ext uri="{FF2B5EF4-FFF2-40B4-BE49-F238E27FC236}">
                <a16:creationId xmlns:a16="http://schemas.microsoft.com/office/drawing/2014/main" id="{F7DFE6C8-09EE-46CA-88A8-40FAF249D95B}"/>
              </a:ext>
            </a:extLst>
          </p:cNvPr>
          <p:cNvGraphicFramePr/>
          <p:nvPr>
            <p:extLst/>
          </p:nvPr>
        </p:nvGraphicFramePr>
        <p:xfrm>
          <a:off x="7902827" y="5249907"/>
          <a:ext cx="3428999" cy="838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45516" y="132390"/>
            <a:ext cx="662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РЕЙТИНГ КАЧЕСТВА ПРОВЕДЕНИЯ ОРВ, ЭКСПЕРТИЗЫ И ОПОТ ЗА 2025 ГОД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10"/>
          <a:srcRect l="36238" t="12258" r="21913" b="3934"/>
          <a:stretch/>
        </p:blipFill>
        <p:spPr bwMode="auto">
          <a:xfrm>
            <a:off x="4814661" y="1061388"/>
            <a:ext cx="6863194" cy="5796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6763" y="2286000"/>
            <a:ext cx="6458989" cy="152400"/>
          </a:xfrm>
          <a:prstGeom prst="rect">
            <a:avLst/>
          </a:prstGeom>
          <a:ln>
            <a:solidFill>
              <a:srgbClr val="E78103"/>
            </a:solidFill>
          </a:ln>
          <a:scene3d>
            <a:camera prst="orthographicFront"/>
            <a:lightRig rig="threePt" dir="t"/>
          </a:scene3d>
          <a:sp3d extrusionH="76200"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344" y="1187099"/>
            <a:ext cx="4060288" cy="551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6FB44E-1648-4E2B-9901-2693E1BFE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14939" r="52973" b="14299"/>
          <a:stretch/>
        </p:blipFill>
        <p:spPr>
          <a:xfrm>
            <a:off x="-152400" y="0"/>
            <a:ext cx="12344400" cy="6857999"/>
          </a:xfrm>
          <a:custGeom>
            <a:avLst/>
            <a:gdLst>
              <a:gd name="connsiteX0" fmla="*/ 0 w 11963400"/>
              <a:gd name="connsiteY0" fmla="*/ 0 h 6858000"/>
              <a:gd name="connsiteX1" fmla="*/ 11963400 w 11963400"/>
              <a:gd name="connsiteY1" fmla="*/ 0 h 6858000"/>
              <a:gd name="connsiteX2" fmla="*/ 11963400 w 11963400"/>
              <a:gd name="connsiteY2" fmla="*/ 6858000 h 6858000"/>
              <a:gd name="connsiteX3" fmla="*/ 0 w 11963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3400" h="6858000">
                <a:moveTo>
                  <a:pt x="0" y="0"/>
                </a:moveTo>
                <a:lnTo>
                  <a:pt x="11963400" y="0"/>
                </a:lnTo>
                <a:lnTo>
                  <a:pt x="119634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381000"/>
            <a:ext cx="815510" cy="9950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94981" y="4114800"/>
            <a:ext cx="5468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СПАСИБО ЗА </a:t>
            </a:r>
            <a:r>
              <a:rPr lang="ru-RU" sz="540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ВНИМАНИЕ!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257800"/>
            <a:ext cx="990600" cy="99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69C802-C958-4473-85A4-141B7DB17645}"/>
              </a:ext>
            </a:extLst>
          </p:cNvPr>
          <p:cNvSpPr txBox="1"/>
          <p:nvPr/>
        </p:nvSpPr>
        <p:spPr>
          <a:xfrm>
            <a:off x="228600" y="715547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>
                <a:solidFill>
                  <a:srgbClr val="005D64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АДМИНИСТРАЦИЯ ГОРОДА </a:t>
            </a:r>
            <a:r>
              <a:rPr lang="ru-RU" sz="1400" dirty="0">
                <a:solidFill>
                  <a:srgbClr val="005D64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СУРГУТА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69C802-C958-4473-85A4-141B7DB17645}"/>
              </a:ext>
            </a:extLst>
          </p:cNvPr>
          <p:cNvSpPr txBox="1"/>
          <p:nvPr/>
        </p:nvSpPr>
        <p:spPr>
          <a:xfrm>
            <a:off x="228600" y="371912"/>
            <a:ext cx="632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>
                <a:solidFill>
                  <a:srgbClr val="005D64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ХАНТЫ-МАНСИЙСКИЙ АВТОНОМНЫЙ ОКРУГ-ЮГРА</a:t>
            </a:r>
            <a:endParaRPr lang="ru-RU" sz="1400" dirty="0">
              <a:solidFill>
                <a:srgbClr val="005D64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9BA7E-A320-E792-202B-BE28FDE5F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6D45CA66-82BC-31C9-3ADE-C9765785B81B}"/>
              </a:ext>
            </a:extLst>
          </p:cNvPr>
          <p:cNvSpPr/>
          <p:nvPr/>
        </p:nvSpPr>
        <p:spPr>
          <a:xfrm rot="10800000">
            <a:off x="2792558" y="5120091"/>
            <a:ext cx="9399141" cy="1737909"/>
          </a:xfrm>
          <a:custGeom>
            <a:avLst/>
            <a:gdLst>
              <a:gd name="connsiteX0" fmla="*/ 7493603 w 8250357"/>
              <a:gd name="connsiteY0" fmla="*/ 1525498 h 1525498"/>
              <a:gd name="connsiteX1" fmla="*/ 0 w 8250357"/>
              <a:gd name="connsiteY1" fmla="*/ 1525498 h 1525498"/>
              <a:gd name="connsiteX2" fmla="*/ 0 w 8250357"/>
              <a:gd name="connsiteY2" fmla="*/ 0 h 1525498"/>
              <a:gd name="connsiteX3" fmla="*/ 8250357 w 8250357"/>
              <a:gd name="connsiteY3" fmla="*/ 0 h 1525498"/>
              <a:gd name="connsiteX4" fmla="*/ 8250357 w 8250357"/>
              <a:gd name="connsiteY4" fmla="*/ 768744 h 1525498"/>
              <a:gd name="connsiteX5" fmla="*/ 7493603 w 8250357"/>
              <a:gd name="connsiteY5" fmla="*/ 1525498 h 152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0357" h="1525498">
                <a:moveTo>
                  <a:pt x="7493603" y="1525498"/>
                </a:moveTo>
                <a:lnTo>
                  <a:pt x="0" y="1525498"/>
                </a:lnTo>
                <a:lnTo>
                  <a:pt x="0" y="0"/>
                </a:lnTo>
                <a:lnTo>
                  <a:pt x="8250357" y="0"/>
                </a:lnTo>
                <a:lnTo>
                  <a:pt x="8250357" y="768744"/>
                </a:lnTo>
                <a:cubicBezTo>
                  <a:pt x="8250357" y="1186688"/>
                  <a:pt x="7911547" y="1525498"/>
                  <a:pt x="7493603" y="1525498"/>
                </a:cubicBezTo>
                <a:close/>
              </a:path>
            </a:pathLst>
          </a:custGeom>
          <a:solidFill>
            <a:srgbClr val="2A70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24">
              <a:latin typeface="Geologica" pitchFamily="2" charset="0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8DD94D9E-CC53-24DD-C15A-E121700D0C4F}"/>
              </a:ext>
            </a:extLst>
          </p:cNvPr>
          <p:cNvSpPr/>
          <p:nvPr/>
        </p:nvSpPr>
        <p:spPr>
          <a:xfrm>
            <a:off x="0" y="-1"/>
            <a:ext cx="8305800" cy="2473159"/>
          </a:xfrm>
          <a:custGeom>
            <a:avLst/>
            <a:gdLst>
              <a:gd name="connsiteX0" fmla="*/ 0 w 7442326"/>
              <a:gd name="connsiteY0" fmla="*/ 0 h 2208984"/>
              <a:gd name="connsiteX1" fmla="*/ 7442326 w 7442326"/>
              <a:gd name="connsiteY1" fmla="*/ 0 h 2208984"/>
              <a:gd name="connsiteX2" fmla="*/ 7442326 w 7442326"/>
              <a:gd name="connsiteY2" fmla="*/ 1113173 h 2208984"/>
              <a:gd name="connsiteX3" fmla="*/ 6346515 w 7442326"/>
              <a:gd name="connsiteY3" fmla="*/ 2208984 h 2208984"/>
              <a:gd name="connsiteX4" fmla="*/ 0 w 7442326"/>
              <a:gd name="connsiteY4" fmla="*/ 2208984 h 220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326" h="2208984">
                <a:moveTo>
                  <a:pt x="0" y="0"/>
                </a:moveTo>
                <a:lnTo>
                  <a:pt x="7442326" y="0"/>
                </a:lnTo>
                <a:lnTo>
                  <a:pt x="7442326" y="1113173"/>
                </a:lnTo>
                <a:cubicBezTo>
                  <a:pt x="7442326" y="1718373"/>
                  <a:pt x="6951715" y="2208984"/>
                  <a:pt x="6346515" y="2208984"/>
                </a:cubicBezTo>
                <a:lnTo>
                  <a:pt x="0" y="2208984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24" dirty="0">
              <a:latin typeface="Geologica" pitchFamily="2" charset="0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F6410CB7-B932-DC48-82F5-3BEDB7AEA16D}"/>
              </a:ext>
            </a:extLst>
          </p:cNvPr>
          <p:cNvSpPr txBox="1"/>
          <p:nvPr/>
        </p:nvSpPr>
        <p:spPr>
          <a:xfrm>
            <a:off x="4685167" y="3104049"/>
            <a:ext cx="6453418" cy="1030899"/>
          </a:xfrm>
          <a:prstGeom prst="rect">
            <a:avLst/>
          </a:prstGeom>
        </p:spPr>
        <p:txBody>
          <a:bodyPr vert="horz" wrap="square" lIns="0" tIns="14479" rIns="0" bIns="0" rtlCol="0">
            <a:noAutofit/>
          </a:bodyPr>
          <a:lstStyle/>
          <a:p>
            <a:pPr>
              <a:spcBef>
                <a:spcPts val="114"/>
              </a:spcBef>
            </a:pPr>
            <a:r>
              <a:rPr lang="ru-RU" sz="40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Екатерина БОРИСОВА</a:t>
            </a:r>
            <a:endParaRPr lang="ru-RU" sz="4000" b="1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6A465956-1CC0-140A-709E-2CA5769781BA}"/>
              </a:ext>
            </a:extLst>
          </p:cNvPr>
          <p:cNvSpPr txBox="1"/>
          <p:nvPr/>
        </p:nvSpPr>
        <p:spPr>
          <a:xfrm>
            <a:off x="4685167" y="3886200"/>
            <a:ext cx="5116530" cy="1009003"/>
          </a:xfrm>
          <a:prstGeom prst="rect">
            <a:avLst/>
          </a:prstGeom>
        </p:spPr>
        <p:txBody>
          <a:bodyPr vert="horz" wrap="square" lIns="0" tIns="14479" rIns="0" bIns="0" rtlCol="0">
            <a:noAutofit/>
          </a:bodyPr>
          <a:lstStyle/>
          <a:p>
            <a:pPr>
              <a:spcBef>
                <a:spcPts val="114"/>
              </a:spcBef>
            </a:pPr>
            <a:r>
              <a:rPr lang="ru-RU" sz="2400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начальник управления</a:t>
            </a:r>
            <a:endParaRPr lang="ru-RU" sz="2400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418789"/>
            <a:ext cx="5118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АДМИНИСТРАЦИЯ ГОРОДА СУРГУТА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0652"/>
            <a:ext cx="815510" cy="99504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97" y="438040"/>
            <a:ext cx="1848055" cy="3665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05342" y="5635103"/>
            <a:ext cx="6813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УПРАВЛЕНИЕ ИНВЕСТИЦИЙ,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РАЗВИТИЯ ПРЕДПРИНИМАТЕЛЬСТВА И ТУРИЗМА</a:t>
            </a:r>
          </a:p>
        </p:txBody>
      </p:sp>
      <p:pic>
        <p:nvPicPr>
          <p:cNvPr id="1026" name="Picture 2" descr="https://sun9-20.userapi.com/s/v1/ig2/DJCLQJlTj_dAviyRMRDX1a-DdNGebXrJKZXzx5sYoCXoHQt3cM6ELWbz76TCMpmD-jx24QvRSBKW66EMWqOUxXvE.jpg?quality=95&amp;as=32x21,48x32,72x48,108x72,160x107,240x160,360x240,480x320,540x360,640x426,720x479,862x574&amp;from=bu&amp;cs=862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2009" r="10678" b="6859"/>
          <a:stretch/>
        </p:blipFill>
        <p:spPr bwMode="auto">
          <a:xfrm flipH="1">
            <a:off x="838200" y="1762290"/>
            <a:ext cx="3030627" cy="3895725"/>
          </a:xfrm>
          <a:prstGeom prst="roundRect">
            <a:avLst>
              <a:gd name="adj" fmla="val 11979"/>
            </a:avLst>
          </a:prstGeom>
          <a:noFill/>
          <a:ln w="28575">
            <a:solidFill>
              <a:srgbClr val="2A707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4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814A5-3FD5-F968-56A4-62A49062E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057400" y="269502"/>
            <a:ext cx="3848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ОСНОВНЫЕ ЦЕННОСТИ ОРВ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30159819"/>
              </p:ext>
            </p:extLst>
          </p:nvPr>
        </p:nvGraphicFramePr>
        <p:xfrm>
          <a:off x="533400" y="1981200"/>
          <a:ext cx="5105400" cy="388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808979272"/>
              </p:ext>
            </p:extLst>
          </p:nvPr>
        </p:nvGraphicFramePr>
        <p:xfrm>
          <a:off x="6468152" y="1981200"/>
          <a:ext cx="5105400" cy="388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5404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4926414" y="5217535"/>
            <a:ext cx="6747923" cy="892504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926414" y="3736639"/>
            <a:ext cx="6747923" cy="899403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29931" y="1710084"/>
            <a:ext cx="6747923" cy="1827945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36567" y="3883435"/>
            <a:ext cx="68029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Эксп</a:t>
            </a:r>
            <a:r>
              <a:rPr lang="ru-RU" sz="1600" b="1" dirty="0" smtClean="0">
                <a:solidFill>
                  <a:srgbClr val="F07D00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ертиза 4-х действующих нормативных правовых актов:                                                  </a:t>
            </a:r>
            <a:r>
              <a:rPr lang="ru-RU" sz="14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7  </a:t>
            </a:r>
            <a:r>
              <a:rPr lang="ru-RU" sz="14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отрицательных заключений, включая 3 повторных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36567" y="5294455"/>
            <a:ext cx="6726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5828C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Распоряжение Главы города от 30.01.2025 № 08 «Об утверждении плана проведения экспертизы действующих муниципальных нормативных правовых актов на 2025 год»</a:t>
            </a:r>
            <a:endParaRPr lang="ru-RU" sz="1600" b="1" dirty="0">
              <a:solidFill>
                <a:srgbClr val="F07D00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76049" y="1769946"/>
            <a:ext cx="664865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07D00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ОРВ 47 проектов нормативных правовых актов - 51 заключение: </a:t>
            </a:r>
          </a:p>
          <a:p>
            <a:r>
              <a:rPr lang="ru-RU" sz="1400" b="1" dirty="0" smtClean="0">
                <a:solidFill>
                  <a:srgbClr val="05828C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- 33 заключения в рамках предварительной ОРВ о необходимости/отсутствии необходимости проведения углубленной оценки;</a:t>
            </a:r>
          </a:p>
          <a:p>
            <a:r>
              <a:rPr lang="ru-RU" sz="1400" b="1" dirty="0" smtClean="0">
                <a:solidFill>
                  <a:srgbClr val="05828C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 18 заключений об углубленной ОРВ (15 положительных, включая 3 повторных и 3 отрицательных)</a:t>
            </a:r>
            <a:endParaRPr lang="ru-RU" sz="1400" b="1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70113" y="269502"/>
            <a:ext cx="2824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ОРВ И ЭКСПЕРТИЗА</a:t>
            </a:r>
          </a:p>
        </p:txBody>
      </p:sp>
      <p:grpSp>
        <p:nvGrpSpPr>
          <p:cNvPr id="23" name="Группа 22"/>
          <p:cNvGrpSpPr/>
          <p:nvPr/>
        </p:nvGrpSpPr>
        <p:grpSpPr>
          <a:xfrm rot="5400000">
            <a:off x="7931264" y="4570048"/>
            <a:ext cx="555296" cy="720625"/>
            <a:chOff x="3013" y="58786"/>
            <a:chExt cx="1801563" cy="720625"/>
          </a:xfrm>
        </p:grpSpPr>
        <p:sp>
          <p:nvSpPr>
            <p:cNvPr id="25" name="Шеврон 24"/>
            <p:cNvSpPr/>
            <p:nvPr/>
          </p:nvSpPr>
          <p:spPr>
            <a:xfrm>
              <a:off x="3013" y="58786"/>
              <a:ext cx="1801563" cy="720625"/>
            </a:xfrm>
            <a:prstGeom prst="chevron">
              <a:avLst/>
            </a:prstGeom>
            <a:solidFill>
              <a:srgbClr val="F07D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Шеврон 4"/>
            <p:cNvSpPr txBox="1"/>
            <p:nvPr/>
          </p:nvSpPr>
          <p:spPr>
            <a:xfrm>
              <a:off x="363326" y="58786"/>
              <a:ext cx="1080938" cy="720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endParaRPr>
            </a:p>
          </p:txBody>
        </p:sp>
      </p:grpSp>
      <p:pic>
        <p:nvPicPr>
          <p:cNvPr id="27" name="Рисунок 26" descr="http://belgorodinvest.com/media/images/maxresdefault.max-1920x10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0942"/>
            <a:ext cx="4343401" cy="2993697"/>
          </a:xfrm>
          <a:custGeom>
            <a:avLst/>
            <a:gdLst>
              <a:gd name="connsiteX0" fmla="*/ 342907 w 4038600"/>
              <a:gd name="connsiteY0" fmla="*/ 0 h 2057400"/>
              <a:gd name="connsiteX1" fmla="*/ 3695693 w 4038600"/>
              <a:gd name="connsiteY1" fmla="*/ 0 h 2057400"/>
              <a:gd name="connsiteX2" fmla="*/ 4038600 w 4038600"/>
              <a:gd name="connsiteY2" fmla="*/ 342907 h 2057400"/>
              <a:gd name="connsiteX3" fmla="*/ 4038600 w 4038600"/>
              <a:gd name="connsiteY3" fmla="*/ 1714493 h 2057400"/>
              <a:gd name="connsiteX4" fmla="*/ 3695693 w 4038600"/>
              <a:gd name="connsiteY4" fmla="*/ 2057400 h 2057400"/>
              <a:gd name="connsiteX5" fmla="*/ 342907 w 4038600"/>
              <a:gd name="connsiteY5" fmla="*/ 2057400 h 2057400"/>
              <a:gd name="connsiteX6" fmla="*/ 0 w 4038600"/>
              <a:gd name="connsiteY6" fmla="*/ 1714493 h 2057400"/>
              <a:gd name="connsiteX7" fmla="*/ 0 w 4038600"/>
              <a:gd name="connsiteY7" fmla="*/ 342907 h 2057400"/>
              <a:gd name="connsiteX8" fmla="*/ 342907 w 4038600"/>
              <a:gd name="connsiteY8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8600" h="2057400">
                <a:moveTo>
                  <a:pt x="342907" y="0"/>
                </a:moveTo>
                <a:lnTo>
                  <a:pt x="3695693" y="0"/>
                </a:lnTo>
                <a:cubicBezTo>
                  <a:pt x="3885075" y="0"/>
                  <a:pt x="4038600" y="153525"/>
                  <a:pt x="4038600" y="342907"/>
                </a:cubicBezTo>
                <a:lnTo>
                  <a:pt x="4038600" y="1714493"/>
                </a:lnTo>
                <a:cubicBezTo>
                  <a:pt x="4038600" y="1903875"/>
                  <a:pt x="3885075" y="2057400"/>
                  <a:pt x="3695693" y="2057400"/>
                </a:cubicBezTo>
                <a:lnTo>
                  <a:pt x="342907" y="2057400"/>
                </a:lnTo>
                <a:cubicBezTo>
                  <a:pt x="153525" y="2057400"/>
                  <a:pt x="0" y="1903875"/>
                  <a:pt x="0" y="1714493"/>
                </a:cubicBezTo>
                <a:lnTo>
                  <a:pt x="0" y="342907"/>
                </a:lnTo>
                <a:cubicBezTo>
                  <a:pt x="0" y="153525"/>
                  <a:pt x="153525" y="0"/>
                  <a:pt x="34290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66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634504" y="4826096"/>
            <a:ext cx="3571874" cy="334190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ABE53675-AB57-47C9-B77B-A9389F449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2554003"/>
              </p:ext>
            </p:extLst>
          </p:nvPr>
        </p:nvGraphicFramePr>
        <p:xfrm>
          <a:off x="6076543" y="1592192"/>
          <a:ext cx="5943602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object 18">
            <a:extLst>
              <a:ext uri="{FF2B5EF4-FFF2-40B4-BE49-F238E27FC236}">
                <a16:creationId xmlns:a16="http://schemas.microsoft.com/office/drawing/2014/main" id="{E9B94A78-CDEA-47DB-A924-9012D10625ED}"/>
              </a:ext>
            </a:extLst>
          </p:cNvPr>
          <p:cNvSpPr txBox="1"/>
          <p:nvPr/>
        </p:nvSpPr>
        <p:spPr>
          <a:xfrm>
            <a:off x="6896440" y="4831664"/>
            <a:ext cx="3048001" cy="323053"/>
          </a:xfrm>
          <a:prstGeom prst="rect">
            <a:avLst/>
          </a:prstGeom>
        </p:spPr>
        <p:txBody>
          <a:bodyPr vert="horz" wrap="square" lIns="0" tIns="45609" rIns="0" bIns="0" rtlCol="0">
            <a:spAutoFit/>
          </a:bodyPr>
          <a:lstStyle/>
          <a:p>
            <a:pPr lvl="0"/>
            <a:r>
              <a:rPr lang="ru-RU" b="1" smtClean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52 предложения (замечания)</a:t>
            </a:r>
            <a:endParaRPr lang="ru-RU" sz="1200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3723" y="13239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СТРУКТУРА ОТЗЫВОВ УЧАСТНИКОВ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 ПУБЛИЧНЫХ КОНСУЛЬТАЦИЙ</a:t>
            </a:r>
            <a:endParaRPr lang="ru-RU" sz="2000" b="1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ABE53675-AB57-47C9-B77B-A9389F449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713775"/>
              </p:ext>
            </p:extLst>
          </p:nvPr>
        </p:nvGraphicFramePr>
        <p:xfrm>
          <a:off x="272374" y="1645390"/>
          <a:ext cx="659164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685800" y="4826096"/>
            <a:ext cx="3571874" cy="334190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E9B94A78-CDEA-47DB-A924-9012D10625ED}"/>
              </a:ext>
            </a:extLst>
          </p:cNvPr>
          <p:cNvSpPr txBox="1"/>
          <p:nvPr/>
        </p:nvSpPr>
        <p:spPr>
          <a:xfrm>
            <a:off x="947736" y="4831664"/>
            <a:ext cx="3048001" cy="323053"/>
          </a:xfrm>
          <a:prstGeom prst="rect">
            <a:avLst/>
          </a:prstGeom>
        </p:spPr>
        <p:txBody>
          <a:bodyPr vert="horz" wrap="square" lIns="0" tIns="45609" rIns="0" bIns="0" rtlCol="0">
            <a:spAutoFit/>
          </a:bodyPr>
          <a:lstStyle/>
          <a:p>
            <a:pPr lvl="0" algn="ctr"/>
            <a:r>
              <a:rPr lang="ru-RU" b="1" smtClean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60 отзывов</a:t>
            </a:r>
            <a:endParaRPr lang="ru-RU" sz="1200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5410200"/>
            <a:ext cx="1231499" cy="100592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205" y="5320859"/>
            <a:ext cx="1667062" cy="12115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2232" y="5198788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2059556" y="1036011"/>
            <a:ext cx="10042697" cy="2303157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100" b="1" dirty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В Порядке предоставления субсидий на поддержку рыбохозяйственного комплекса</a:t>
            </a: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, включены в направления затрат, на возмещение которых предоставляется субсидия:</a:t>
            </a:r>
          </a:p>
          <a:p>
            <a:pPr algn="l"/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на оплату труда и другие выплаты, причитающиеся работникам;</a:t>
            </a:r>
          </a:p>
          <a:p>
            <a:pPr algn="l"/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на услуги (работы) по техническому обслуживанию и ремонту оборудования, техники, наземных транспортных средств (за исключением легковых автомобилей, предназначенных для перевозки пассажиров); </a:t>
            </a:r>
          </a:p>
          <a:p>
            <a:pPr algn="l"/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транспортные услуги по перевозке пищевой рыбной продукции собственного производства; </a:t>
            </a:r>
          </a:p>
          <a:p>
            <a:pPr algn="l"/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на доставку приобретенных сырья, рыбопосадочного материала, оборудования, техники, тары, упаковочных материалов, сетематериалов; </a:t>
            </a:r>
          </a:p>
          <a:p>
            <a:pPr algn="l"/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бухгалтерские, юридические, консультационные услуги, но не более 15 000 рублей затрат в месяц; </a:t>
            </a:r>
          </a:p>
          <a:p>
            <a:pPr algn="l"/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на услуги (работы) по текущему ремонту объектов для производства продукции </a:t>
            </a:r>
            <a:r>
              <a:rPr lang="ru-RU" sz="1100" b="1" dirty="0" err="1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аквакультуры</a:t>
            </a: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 (рыбоводства) и (или) пищевой рыбной продукции собственного производства, расположенных на территории ХМАО – Югры; </a:t>
            </a:r>
          </a:p>
          <a:p>
            <a:pPr algn="l"/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на услуги (работы) по текущему ремонту объектов (объекта) для реализации продукции </a:t>
            </a:r>
            <a:r>
              <a:rPr lang="ru-RU" sz="1100" b="1" dirty="0" err="1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аквакультуры</a:t>
            </a: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 (рыбоводства) и (или) пищевой рыбной продукции собственного производства, расположенных на территории ХМАО – Югры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8816" y="188575"/>
            <a:ext cx="766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КЛЮЧЕВЫЕ ЗАМЕЧАНИЯ И ПРЕДЛОЖЕНИЯ, ПРИНЯТЫЕ И УЧТЕННЫЕ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В ПРОЕКТАХ ПРАВОВЫХ АКТОВ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066027" y="3459482"/>
            <a:ext cx="10036225" cy="1887447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81515" y="3459482"/>
            <a:ext cx="9920737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100" b="1" dirty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В местных нормативах градостроительного проектирования </a:t>
            </a: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исключены избыточные обязательные требования:</a:t>
            </a:r>
          </a:p>
          <a:p>
            <a:pPr algn="l"/>
            <a:r>
              <a:rPr lang="ru-RU" sz="11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в </a:t>
            </a: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примечании п. 2 «Реконструкция (реновация) сложившейся застройки допускается исключительно на основании договора о комплексном развитии территории жилой (не жилой) застройки. Договор  о КРТ может включать условия о надстройке этажей, мансард в существующие ОКС, строительство новых ОКС в общем объеме, не превышающем 30 % от существующей площади при обязательном соблюдении санитарно-гигиенических и противопожарных норм и требований предельной плотности; и с условием соблюдения соотношения обеспеченности прогнозной численности населения в </a:t>
            </a:r>
            <a:r>
              <a:rPr lang="ru-RU" sz="1100" b="1" dirty="0" err="1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реновируемых</a:t>
            </a: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 объектах требуемым по расчету объемам обеспеченности социальной, коммунальной и транспортной инфраструктур</a:t>
            </a:r>
            <a:r>
              <a:rPr lang="ru-RU" sz="11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»; слова «100 % обеспеченность местами постоянного хранения индивидуального транспорта в границах земельного участка»; п. 1.6 «Минимальная площадь 1 комнатной квартиры, в том числе студии, - 33 кв. м»; п. 1.8 «Максимальный процент однокомнатных квартир, в том числе студий, при новой застройке в общем количестве квартир в границах территории проектирования – 50»; п. 1.9 «Дифференцированные требования по этажности  многоэтажной застройки»</a:t>
            </a:r>
            <a:endParaRPr lang="ru-RU" sz="1100" b="1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066027" y="5430797"/>
            <a:ext cx="10036225" cy="1414116"/>
          </a:xfrm>
          <a:prstGeom prst="roundRect">
            <a:avLst/>
          </a:prstGeom>
          <a:solidFill>
            <a:srgbClr val="EFF6F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181517" y="5457284"/>
            <a:ext cx="93246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В порядке предоставления субсидий субъектам </a:t>
            </a:r>
            <a:r>
              <a:rPr lang="ru-RU" sz="1100" b="1" dirty="0" smtClean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МСП </a:t>
            </a:r>
            <a:r>
              <a:rPr lang="ru-RU" sz="11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на </a:t>
            </a: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финансовое обеспечение затрат предпринимателям в производственной сфере учтены предложения:</a:t>
            </a:r>
          </a:p>
          <a:p>
            <a:pPr lvl="0" algn="l">
              <a:lnSpc>
                <a:spcPct val="100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уточнено понятие «Дата расходования средств субсидии»; дополнен порядок принятия отчета; уточнены расходы, связанные с реализацией проекта; дополнены основания для возврата заявки на доработку;   </a:t>
            </a:r>
          </a:p>
          <a:p>
            <a:pPr lvl="0" algn="l">
              <a:lnSpc>
                <a:spcPct val="100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дополнено отдельное приложение к заявке, содержащее форму согласия на обработку персональных данных;</a:t>
            </a:r>
          </a:p>
          <a:p>
            <a:pPr lvl="0" algn="l">
              <a:lnSpc>
                <a:spcPct val="100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-  описание проекта дополнено описанием географии оказания услуг (реализации продукции) в случае, если предприниматель оказывает услуги (имеет филиал) в том числе в другом </a:t>
            </a:r>
            <a:r>
              <a:rPr lang="ru-RU" sz="11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регионе</a:t>
            </a:r>
            <a:endParaRPr lang="ru-RU" sz="1100" b="1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8363" y="1403651"/>
            <a:ext cx="1904999" cy="1567876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2700" prstMaterial="flat">
            <a:bevelT w="177800" h="254000"/>
            <a:bevelB w="1524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Овал 33"/>
          <p:cNvSpPr/>
          <p:nvPr/>
        </p:nvSpPr>
        <p:spPr>
          <a:xfrm>
            <a:off x="76200" y="3339168"/>
            <a:ext cx="1952917" cy="1551365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2700" prstMaterial="flat">
            <a:bevelT w="177800" h="254000"/>
            <a:bevelB w="1524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Овал 34"/>
          <p:cNvSpPr/>
          <p:nvPr/>
        </p:nvSpPr>
        <p:spPr>
          <a:xfrm>
            <a:off x="152400" y="5181600"/>
            <a:ext cx="1828081" cy="1536372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2700" prstMaterial="flat">
            <a:bevelT w="177800" h="254000"/>
            <a:bevelB w="1524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409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814A5-3FD5-F968-56A4-62A49062E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744025" y="177694"/>
            <a:ext cx="5787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ПРИЧИНЫ ВЫНЕСЕНИЯ ОТРИЦАТЕЛЬНЫХ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ЗАКЛЮЧЕНИЙ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07523455"/>
              </p:ext>
            </p:extLst>
          </p:nvPr>
        </p:nvGraphicFramePr>
        <p:xfrm>
          <a:off x="519023" y="1513485"/>
          <a:ext cx="11144455" cy="388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519023" y="5486401"/>
            <a:ext cx="11144455" cy="1066800"/>
            <a:chOff x="0" y="2671761"/>
            <a:chExt cx="11144455" cy="121443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671761"/>
              <a:ext cx="11144455" cy="1214437"/>
            </a:xfrm>
            <a:prstGeom prst="roundRect">
              <a:avLst>
                <a:gd name="adj" fmla="val 10000"/>
              </a:avLst>
            </a:prstGeom>
            <a:solidFill>
              <a:srgbClr val="05828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 txBox="1"/>
            <p:nvPr/>
          </p:nvSpPr>
          <p:spPr>
            <a:xfrm>
              <a:off x="2350334" y="2671761"/>
              <a:ext cx="8794120" cy="12144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ysClr val="window" lastClr="FFFFFF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не допущено внесение изменений в решение Думы города от 26.12.2017 № 206-VI ДГ «О Правилах благоустройства территории города Сургута» в части дополнения статьей «Правила использования и размещения средств индивидуальной мобильности»</a:t>
              </a: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612116" y="5658506"/>
            <a:ext cx="1292883" cy="722590"/>
          </a:xfrm>
          <a:prstGeom prst="roundRect">
            <a:avLst>
              <a:gd name="adj" fmla="val 10000"/>
            </a:avLst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230" y="5658506"/>
            <a:ext cx="1263769" cy="722590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371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02A1C-34F7-16CE-4407-CB45DC5C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илиния 25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989B808-E044-6A0A-EA89-0C9308C0DABB}"/>
              </a:ext>
            </a:extLst>
          </p:cNvPr>
          <p:cNvSpPr txBox="1"/>
          <p:nvPr/>
        </p:nvSpPr>
        <p:spPr>
          <a:xfrm>
            <a:off x="1447800" y="1062158"/>
            <a:ext cx="10591800" cy="1342878"/>
          </a:xfrm>
          <a:prstGeom prst="rect">
            <a:avLst/>
          </a:prstGeom>
        </p:spPr>
        <p:txBody>
          <a:bodyPr vert="horz" wrap="square" lIns="0" tIns="141171" rIns="0" bIns="0" rtlCol="0">
            <a:spAutoFit/>
          </a:bodyPr>
          <a:lstStyle/>
          <a:p>
            <a:pPr algn="l"/>
            <a:r>
              <a:rPr lang="ru-RU" sz="1300" b="1" dirty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постановление Администрации города от 27.08.2025 № 5105 </a:t>
            </a:r>
            <a:r>
              <a:rPr lang="ru-RU" sz="1300" b="1" dirty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«Об утверждении требований к разработке разбивочного плана некапитального строения, сооружения и эскизного проекта некапитального строения, сооружения на территории города Сургута и порядка их согласования и о признании утратившими силу некоторых муниципальных правовых актов», которым признано утратившим силу ранее действующее постановление Администрации города от 31.08.2023 № 4228 «Об утверждении требований к разработке эскизного проекта некапитального строения, сооружения и порядка согласования эскизного проекта некапитального строения, сооружения на территории города Сургута</a:t>
            </a:r>
            <a:r>
              <a:rPr lang="ru-RU" sz="13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»</a:t>
            </a:r>
            <a:endParaRPr lang="ru-RU" sz="1300" b="1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CF3502F-AAC8-2322-F20D-0238CEE485C8}"/>
              </a:ext>
            </a:extLst>
          </p:cNvPr>
          <p:cNvSpPr/>
          <p:nvPr/>
        </p:nvSpPr>
        <p:spPr>
          <a:xfrm>
            <a:off x="1150529" y="1393203"/>
            <a:ext cx="144871" cy="737044"/>
          </a:xfrm>
          <a:prstGeom prst="rect">
            <a:avLst/>
          </a:pr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logica" pitchFamily="2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238E720F-4675-4399-A765-C471D877BAE1}"/>
              </a:ext>
            </a:extLst>
          </p:cNvPr>
          <p:cNvSpPr txBox="1"/>
          <p:nvPr/>
        </p:nvSpPr>
        <p:spPr>
          <a:xfrm>
            <a:off x="1447800" y="2495812"/>
            <a:ext cx="10668000" cy="742714"/>
          </a:xfrm>
          <a:prstGeom prst="rect">
            <a:avLst/>
          </a:prstGeom>
        </p:spPr>
        <p:txBody>
          <a:bodyPr vert="horz" wrap="square" lIns="0" tIns="141171" rIns="0" bIns="0" rtlCol="0">
            <a:spAutoFit/>
          </a:bodyPr>
          <a:lstStyle/>
          <a:p>
            <a:pPr algn="l"/>
            <a:r>
              <a:rPr lang="ru-RU" sz="1300" b="1" dirty="0" smtClean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постановление Администрации города от 17.09.2025  № 5837 </a:t>
            </a:r>
            <a:r>
              <a:rPr lang="ru-RU" sz="13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«О внесении изменений в постановление Администрации города от 15.11.2024 № 5900 «Об утверждении регламента сопровождения инновационных проектов в Администрации города»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BFE3B2-75C9-4F28-8225-8D9097C6D3EA}"/>
              </a:ext>
            </a:extLst>
          </p:cNvPr>
          <p:cNvSpPr/>
          <p:nvPr/>
        </p:nvSpPr>
        <p:spPr>
          <a:xfrm>
            <a:off x="1155543" y="2648887"/>
            <a:ext cx="139857" cy="634992"/>
          </a:xfrm>
          <a:prstGeom prst="rect">
            <a:avLst/>
          </a:pr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logica" pitchFamily="2" charset="0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9CA0775D-8755-43DE-BF36-783BD3582525}"/>
              </a:ext>
            </a:extLst>
          </p:cNvPr>
          <p:cNvSpPr txBox="1"/>
          <p:nvPr/>
        </p:nvSpPr>
        <p:spPr>
          <a:xfrm>
            <a:off x="1456764" y="3300942"/>
            <a:ext cx="10668000" cy="942769"/>
          </a:xfrm>
          <a:prstGeom prst="rect">
            <a:avLst/>
          </a:prstGeom>
        </p:spPr>
        <p:txBody>
          <a:bodyPr vert="horz" wrap="square" lIns="0" tIns="141171" rIns="0" bIns="0" rtlCol="0">
            <a:spAutoFit/>
          </a:bodyPr>
          <a:lstStyle/>
          <a:p>
            <a:pPr algn="l"/>
            <a:r>
              <a:rPr lang="ru-RU" sz="1300" b="1" dirty="0" smtClean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постановление Администрации города от 07.10.2025 № 6471 </a:t>
            </a:r>
            <a:r>
              <a:rPr lang="ru-RU" sz="13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«О внесении изменений в постановление Администрации города от 27.07.2015 № 5227 «Об утверждении порядка осуществления контроля за распоряжением, использованием по назначению и сохранностью имущества, находящегося в собственности муниципального образования городской округ Сургут»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7F0C173-64CD-4A63-A184-5738881D83D8}"/>
              </a:ext>
            </a:extLst>
          </p:cNvPr>
          <p:cNvSpPr/>
          <p:nvPr/>
        </p:nvSpPr>
        <p:spPr>
          <a:xfrm>
            <a:off x="1167219" y="3545743"/>
            <a:ext cx="139857" cy="634992"/>
          </a:xfrm>
          <a:prstGeom prst="rect">
            <a:avLst/>
          </a:pr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logica" pitchFamily="2" charset="0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89CD3984-E370-4FEE-BB67-5CE2C9F57033}"/>
              </a:ext>
            </a:extLst>
          </p:cNvPr>
          <p:cNvSpPr txBox="1"/>
          <p:nvPr/>
        </p:nvSpPr>
        <p:spPr>
          <a:xfrm>
            <a:off x="1479176" y="4312172"/>
            <a:ext cx="10591800" cy="742714"/>
          </a:xfrm>
          <a:prstGeom prst="rect">
            <a:avLst/>
          </a:prstGeom>
        </p:spPr>
        <p:txBody>
          <a:bodyPr vert="horz" wrap="square" lIns="0" tIns="141171" rIns="0" bIns="0" rtlCol="0">
            <a:spAutoFit/>
          </a:bodyPr>
          <a:lstStyle/>
          <a:p>
            <a:pPr algn="l"/>
            <a:r>
              <a:rPr lang="ru-RU" sz="1300" b="1" dirty="0" smtClean="0">
                <a:solidFill>
                  <a:srgbClr val="F07D00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постановление Администрации города от 17.10.2025 № 6768 </a:t>
            </a:r>
            <a:r>
              <a:rPr lang="ru-RU" sz="1300" b="1" dirty="0" smtClean="0">
                <a:solidFill>
                  <a:srgbClr val="05828C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«О внесении изменений в постановление Администрации города от 26.01.2016 № 470 «Об организации регулярных перевозок пассажиров и багажа автомобильным транспортом на территории муниципального образования городской округ Сургут Ханты-Мансийского автономного округа – Югры»</a:t>
            </a:r>
            <a:endParaRPr lang="ru-RU" sz="1300" b="1" dirty="0">
              <a:solidFill>
                <a:srgbClr val="05828C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77BC345-6A76-47ED-9485-4318BF13FCE7}"/>
              </a:ext>
            </a:extLst>
          </p:cNvPr>
          <p:cNvSpPr/>
          <p:nvPr/>
        </p:nvSpPr>
        <p:spPr>
          <a:xfrm>
            <a:off x="1173668" y="4424135"/>
            <a:ext cx="149884" cy="634992"/>
          </a:xfrm>
          <a:prstGeom prst="rect">
            <a:avLst/>
          </a:pr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logica" pitchFamily="2" charset="0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4EF5F3FA-3A1F-4ABA-A5B8-E41C57BDD531}"/>
              </a:ext>
            </a:extLst>
          </p:cNvPr>
          <p:cNvSpPr txBox="1"/>
          <p:nvPr/>
        </p:nvSpPr>
        <p:spPr>
          <a:xfrm>
            <a:off x="878816" y="5881733"/>
            <a:ext cx="7331595" cy="373382"/>
          </a:xfrm>
          <a:prstGeom prst="rect">
            <a:avLst/>
          </a:prstGeom>
        </p:spPr>
        <p:txBody>
          <a:bodyPr vert="horz" wrap="square" lIns="0" tIns="141171" rIns="0" bIns="0" rtlCol="0">
            <a:spAutoFit/>
          </a:bodyPr>
          <a:lstStyle/>
          <a:p>
            <a:pPr algn="l">
              <a:spcAft>
                <a:spcPts val="228"/>
              </a:spcAft>
            </a:pPr>
            <a:r>
              <a:rPr lang="ru-RU" sz="1500" b="1" dirty="0" smtClean="0">
                <a:solidFill>
                  <a:srgbClr val="F07D00"/>
                </a:solidFill>
                <a:effectLst/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ВСЕ ИЗМЕНЕНИЯ ВНЕСЕНЫ В ТЕЧЕНИЕ 2025 ГОДА</a:t>
            </a:r>
            <a:endParaRPr lang="ru-RU" sz="1500" b="1" dirty="0">
              <a:solidFill>
                <a:srgbClr val="F07D00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A36C26A-FB7B-4A4E-8FB1-8CE898656AAA}"/>
              </a:ext>
            </a:extLst>
          </p:cNvPr>
          <p:cNvSpPr/>
          <p:nvPr/>
        </p:nvSpPr>
        <p:spPr>
          <a:xfrm>
            <a:off x="519847" y="5788080"/>
            <a:ext cx="139857" cy="634992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logica" pitchFamily="2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451504E-6C0D-48AB-81E4-69C0E1A3814A}"/>
              </a:ext>
            </a:extLst>
          </p:cNvPr>
          <p:cNvCxnSpPr>
            <a:cxnSpLocks/>
          </p:cNvCxnSpPr>
          <p:nvPr/>
        </p:nvCxnSpPr>
        <p:spPr>
          <a:xfrm>
            <a:off x="659704" y="5638800"/>
            <a:ext cx="7717584" cy="0"/>
          </a:xfrm>
          <a:prstGeom prst="line">
            <a:avLst/>
          </a:prstGeom>
          <a:ln w="79375">
            <a:solidFill>
              <a:srgbClr val="F0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39945" y="303055"/>
            <a:ext cx="4504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РЕЗУЛЬТАТЫ ЭКСПЕРТИЗЫ ЗА 2025 ГОД</a:t>
            </a:r>
            <a:endParaRPr lang="ru-RU" sz="2000" b="1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/>
          <a:srcRect l="5452" t="58518"/>
          <a:stretch/>
        </p:blipFill>
        <p:spPr>
          <a:xfrm>
            <a:off x="16997" y="1401069"/>
            <a:ext cx="1091449" cy="723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7" y="2648887"/>
            <a:ext cx="1091449" cy="63499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4" y="3545743"/>
            <a:ext cx="1064461" cy="6349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5" y="4420979"/>
            <a:ext cx="1064461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02A1C-34F7-16CE-4407-CB45DC5C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-1" y="3"/>
            <a:ext cx="8305801" cy="990598"/>
          </a:xfrm>
          <a:custGeom>
            <a:avLst/>
            <a:gdLst>
              <a:gd name="connsiteX0" fmla="*/ 0 w 8325377"/>
              <a:gd name="connsiteY0" fmla="*/ 0 h 1401743"/>
              <a:gd name="connsiteX1" fmla="*/ 8325377 w 8325377"/>
              <a:gd name="connsiteY1" fmla="*/ 0 h 1401743"/>
              <a:gd name="connsiteX2" fmla="*/ 8325377 w 8325377"/>
              <a:gd name="connsiteY2" fmla="*/ 706391 h 1401743"/>
              <a:gd name="connsiteX3" fmla="*/ 8311251 w 8325377"/>
              <a:gd name="connsiteY3" fmla="*/ 846520 h 1401743"/>
              <a:gd name="connsiteX4" fmla="*/ 7630015 w 8325377"/>
              <a:gd name="connsiteY4" fmla="*/ 1401743 h 1401743"/>
              <a:gd name="connsiteX5" fmla="*/ 0 w 8325377"/>
              <a:gd name="connsiteY5" fmla="*/ 1401743 h 140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377" h="1401743">
                <a:moveTo>
                  <a:pt x="0" y="0"/>
                </a:moveTo>
                <a:lnTo>
                  <a:pt x="8325377" y="0"/>
                </a:lnTo>
                <a:lnTo>
                  <a:pt x="8325377" y="706391"/>
                </a:lnTo>
                <a:lnTo>
                  <a:pt x="8311251" y="846520"/>
                </a:lnTo>
                <a:cubicBezTo>
                  <a:pt x="8246411" y="1163385"/>
                  <a:pt x="7966048" y="1401743"/>
                  <a:pt x="7630015" y="1401743"/>
                </a:cubicBezTo>
                <a:lnTo>
                  <a:pt x="0" y="1401743"/>
                </a:lnTo>
                <a:close/>
              </a:path>
            </a:pathLst>
          </a:custGeom>
          <a:solidFill>
            <a:srgbClr val="05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177694"/>
            <a:ext cx="533400" cy="6508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DA7AA0-6CFC-424D-AA3F-A7A991265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03055"/>
            <a:ext cx="1848055" cy="366557"/>
          </a:xfrm>
          <a:prstGeom prst="rect">
            <a:avLst/>
          </a:prstGeom>
        </p:spPr>
      </p:pic>
      <p:graphicFrame>
        <p:nvGraphicFramePr>
          <p:cNvPr id="38" name="Схема 37">
            <a:extLst>
              <a:ext uri="{FF2B5EF4-FFF2-40B4-BE49-F238E27FC236}">
                <a16:creationId xmlns:a16="http://schemas.microsoft.com/office/drawing/2014/main" id="{F7DFE6C8-09EE-46CA-88A8-40FAF249D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679898"/>
              </p:ext>
            </p:extLst>
          </p:nvPr>
        </p:nvGraphicFramePr>
        <p:xfrm>
          <a:off x="7902827" y="5249907"/>
          <a:ext cx="3428999" cy="838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968428" y="177694"/>
            <a:ext cx="5338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Официальный портал Администрации города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9"/>
          <a:srcRect l="34635" t="25127" r="14499" b="7639"/>
          <a:stretch/>
        </p:blipFill>
        <p:spPr bwMode="auto">
          <a:xfrm>
            <a:off x="1752600" y="990600"/>
            <a:ext cx="8763000" cy="5791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77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12946</TotalTime>
  <Words>973</Words>
  <Application>Microsoft Office PowerPoint</Application>
  <PresentationFormat>Широкоэкранный</PresentationFormat>
  <Paragraphs>70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Calibri</vt:lpstr>
      <vt:lpstr>Geologica</vt:lpstr>
      <vt:lpstr>Geologica Medium</vt:lpstr>
      <vt:lpstr>Geologica Thin</vt:lpstr>
      <vt:lpstr>Inter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MALAYA_RODINA_Presentation_03</dc:title>
  <dc:creator>Гришко Дмитрий Владимирович</dc:creator>
  <cp:lastModifiedBy>Ворошилова Юлия Павловна</cp:lastModifiedBy>
  <cp:revision>687</cp:revision>
  <cp:lastPrinted>2026-03-10T06:34:44Z</cp:lastPrinted>
  <dcterms:created xsi:type="dcterms:W3CDTF">2024-12-24T07:49:59Z</dcterms:created>
  <dcterms:modified xsi:type="dcterms:W3CDTF">2026-03-20T10:48:01Z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2024-11-20T00:00:00Z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2024-12-24T00:00:00Z</vt:filetime>
  </property>
  <property fmtid="{D5CDD505-2E9C-101B-9397-08002B2CF9AE}" pid="5" name="Producer">
    <vt:lpwstr>Adobe PDF library 16.03</vt:lpwstr>
  </property>
</Properties>
</file>