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16"/>
  </p:notesMasterIdLst>
  <p:handoutMasterIdLst>
    <p:handoutMasterId r:id="rId17"/>
  </p:handoutMasterIdLst>
  <p:sldIdLst>
    <p:sldId id="353" r:id="rId2"/>
    <p:sldId id="402" r:id="rId3"/>
    <p:sldId id="403" r:id="rId4"/>
    <p:sldId id="390" r:id="rId5"/>
    <p:sldId id="405" r:id="rId6"/>
    <p:sldId id="412" r:id="rId7"/>
    <p:sldId id="406" r:id="rId8"/>
    <p:sldId id="395" r:id="rId9"/>
    <p:sldId id="407" r:id="rId10"/>
    <p:sldId id="404" r:id="rId11"/>
    <p:sldId id="408" r:id="rId12"/>
    <p:sldId id="401" r:id="rId13"/>
    <p:sldId id="411" r:id="rId14"/>
    <p:sldId id="388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09E7"/>
    <a:srgbClr val="5A67A6"/>
    <a:srgbClr val="8590BE"/>
    <a:srgbClr val="99A1C8"/>
    <a:srgbClr val="8574EC"/>
    <a:srgbClr val="5090C9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Y="-23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03935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43825"/>
        <a:ext cx="3267226" cy="392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26502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21258"/>
        <a:ext cx="3267226" cy="392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914743" y="-1423198"/>
          <a:ext cx="435480" cy="33270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8" y="43825"/>
        <a:ext cx="3305752" cy="39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hyperlink" Target="http://regulation.admhmao.ru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4.jpeg"/><Relationship Id="rId16" Type="http://schemas.openxmlformats.org/officeDocument/2006/relationships/diagramColors" Target="../diagrams/colors3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egulation.admhmao.ru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6270" y="593702"/>
            <a:ext cx="72933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проведения процедур </a:t>
            </a:r>
            <a:endParaRPr lang="ru-RU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действующих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нормативных правовых актов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4228" b="13689"/>
          <a:stretch/>
        </p:blipFill>
        <p:spPr>
          <a:xfrm>
            <a:off x="1533430" y="1782618"/>
            <a:ext cx="7099069" cy="42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4" y="365127"/>
            <a:ext cx="7360416" cy="4482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Урегулирование разногласий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5" y="104259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873907" y="4230937"/>
            <a:ext cx="3803509" cy="100753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подписание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протокола,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отражается принятое решение </a:t>
            </a:r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3021240" y="798373"/>
            <a:ext cx="3519234" cy="78935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несогласия (отклонения)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 и предложений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79" y="5337675"/>
            <a:ext cx="2784764" cy="1383801"/>
          </a:xfrm>
          <a:prstGeom prst="rect">
            <a:avLst/>
          </a:prstGeom>
        </p:spPr>
      </p:pic>
      <p:sp>
        <p:nvSpPr>
          <p:cNvPr id="22" name="Выноска со стрелкой вниз 21"/>
          <p:cNvSpPr/>
          <p:nvPr/>
        </p:nvSpPr>
        <p:spPr>
          <a:xfrm>
            <a:off x="2453293" y="1723827"/>
            <a:ext cx="4655127" cy="70045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 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направления писем-уведомлений)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09729" y="2431192"/>
            <a:ext cx="7531866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согласительные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с участниками публичных консультаций в форме: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совместных совещаний;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переговоров (в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телефонных) </a:t>
            </a: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2453293" y="3360267"/>
            <a:ext cx="4655127" cy="77146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                                                     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проведения совещаний, переговоров 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97" y="3941278"/>
            <a:ext cx="2466573" cy="1643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752" y="3958245"/>
            <a:ext cx="2114048" cy="16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4" y="365127"/>
            <a:ext cx="7360416" cy="4482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Доработка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направление документов</a:t>
            </a:r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8" y="72011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506786" y="3375308"/>
            <a:ext cx="3316147" cy="818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документов                         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для подготовки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2448097" y="770977"/>
            <a:ext cx="4655127" cy="98300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                                                                                        (со дня окончания публичных консультаций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или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урегулирования разногласий)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21970" y="1753985"/>
            <a:ext cx="6616932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ответственным за проведение экспертизы: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сводного отчета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экспертизе;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свода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 о результатах проведения публичных консультаций </a:t>
            </a:r>
            <a:endParaRPr lang="ru-RU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2448097" y="2591854"/>
            <a:ext cx="4655127" cy="77146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рабочий день                                                      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доработки)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64578" y="4245978"/>
            <a:ext cx="5093372" cy="249299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действующий НПА (в актуальной редакции на день размещения);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пояснительная записка;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сводный отчет об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экспертизе,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расчетом расходов;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свод предложений;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копии отзывов участников публичных консультаций;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копии писем-уведомлений, направленных в адрес участников публичных консультаций, о принятии/отклонении замечаний и предложений;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копии протоколов об урегулировании разногласий и (или) информации участников публичных консультаций об обоснованности позиции ответственного за проведение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снятии замечаний и (или) предложений (в случае урегулирования разногласий в связи с отклонением замечаний и (или) предложений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66812">
            <a:off x="6803978" y="3390088"/>
            <a:ext cx="787675" cy="768345"/>
          </a:xfrm>
          <a:prstGeom prst="rect">
            <a:avLst/>
          </a:prstGeom>
        </p:spPr>
      </p:pic>
      <p:sp>
        <p:nvSpPr>
          <p:cNvPr id="19" name="Объект 10"/>
          <p:cNvSpPr txBox="1">
            <a:spLocks/>
          </p:cNvSpPr>
          <p:nvPr/>
        </p:nvSpPr>
        <p:spPr>
          <a:xfrm>
            <a:off x="6317673" y="4245978"/>
            <a:ext cx="2826328" cy="206338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дней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(ответственным)                       на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regulation.admhmao.ru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157" y="135384"/>
            <a:ext cx="7043193" cy="357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об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 rot="5400000">
            <a:off x="3903675" y="5113158"/>
            <a:ext cx="1516489" cy="778357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ринятие решения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0184772"/>
              </p:ext>
            </p:extLst>
          </p:nvPr>
        </p:nvGraphicFramePr>
        <p:xfrm>
          <a:off x="4766622" y="4529934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6966416"/>
              </p:ext>
            </p:extLst>
          </p:nvPr>
        </p:nvGraphicFramePr>
        <p:xfrm>
          <a:off x="4757886" y="5227765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1948294"/>
              </p:ext>
            </p:extLst>
          </p:nvPr>
        </p:nvGraphicFramePr>
        <p:xfrm>
          <a:off x="4719360" y="5868943"/>
          <a:ext cx="3795989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Выноска со стрелкой вниз 12"/>
          <p:cNvSpPr/>
          <p:nvPr/>
        </p:nvSpPr>
        <p:spPr>
          <a:xfrm>
            <a:off x="2612833" y="492645"/>
            <a:ext cx="4655127" cy="483673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(готовит </a:t>
            </a:r>
            <a:r>
              <a:rPr lang="ru-RU" sz="13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1709" y="1033990"/>
            <a:ext cx="7597834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получения отрицательного заключения об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 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осуществляет: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отрицательного заключения </a:t>
            </a:r>
            <a:r>
              <a:rPr lang="ru-RU" sz="1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его получения на портале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://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regulation.admhmao.ru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выбор действия «Завершить»;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урегулирования разногласий в случае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несогласия с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замечаниями, отраженными в отрицательном заключении об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экспертизе, в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порядке, установленном разделом IV порядка;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проведение/повторное проведение процедур в сроки, предусмотренные порядком, начиная с соответствующей невыполненной/выполненной ненадлежащим образом процедуры; 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последующая доработка документов, указанных в заключении (в случае необходимости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5 </a:t>
            </a:r>
            <a:r>
              <a:rPr lang="ru-RU" sz="1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 рабочих дней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окончания последней выполненной/выполненной ненадлежащим образом процедуры и направление документов в уполномоченный орган для подготовки повторного заключения об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экспертизе. 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10"/>
          <p:cNvSpPr txBox="1">
            <a:spLocks/>
          </p:cNvSpPr>
          <p:nvPr/>
        </p:nvSpPr>
        <p:spPr>
          <a:xfrm>
            <a:off x="5569525" y="3416062"/>
            <a:ext cx="2865696" cy="107651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дней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доработанных документов (ответственным)                       на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regulation.admhmao.ru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613507">
            <a:off x="5173143" y="3225877"/>
            <a:ext cx="573016" cy="585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80160" y="4758482"/>
            <a:ext cx="2869954" cy="17734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074398">
            <a:off x="4271267" y="3224759"/>
            <a:ext cx="573016" cy="585527"/>
          </a:xfrm>
          <a:prstGeom prst="rect">
            <a:avLst/>
          </a:prstGeom>
        </p:spPr>
      </p:pic>
      <p:sp>
        <p:nvSpPr>
          <p:cNvPr id="20" name="Объект 10"/>
          <p:cNvSpPr txBox="1">
            <a:spLocks/>
          </p:cNvSpPr>
          <p:nvPr/>
        </p:nvSpPr>
        <p:spPr>
          <a:xfrm>
            <a:off x="1015140" y="3380643"/>
            <a:ext cx="3504541" cy="124917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9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положения</a:t>
            </a:r>
            <a:r>
              <a:rPr lang="ru-RU" sz="92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2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необоснованно затрудняющие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предпринимательской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ответственный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проведение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</a:t>
            </a:r>
            <a:r>
              <a:rPr lang="ru-RU" sz="92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5 рабочих дней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(одновременно с направлением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в </a:t>
            </a:r>
            <a:r>
              <a:rPr lang="ru-RU" sz="9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613507">
            <a:off x="4148229" y="4283226"/>
            <a:ext cx="573016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4" y="365127"/>
            <a:ext cx="7360416" cy="4482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проекта МПА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" y="104259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012927" y="4906619"/>
            <a:ext cx="3519234" cy="152474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утвержденного МПА на официальном портале Администрации 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                                        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3016044" y="2531204"/>
            <a:ext cx="3519234" cy="149254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МПА  вносящие изменения по результатам проведения </a:t>
            </a: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экспертизы, 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низкой степени регулирующего </a:t>
            </a: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(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углубленной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</a:t>
            </a: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2453293" y="866133"/>
            <a:ext cx="4655127" cy="70045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дней 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решения)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41268" y="1651340"/>
            <a:ext cx="5868786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правового акта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в действующий МПА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либо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признании его утратившим силу</a:t>
            </a:r>
            <a:endParaRPr lang="ru-RU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2448097" y="4107853"/>
            <a:ext cx="4655127" cy="77146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                                                                          (со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получения утвержденного правового акта)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78" y="2577921"/>
            <a:ext cx="1373220" cy="1373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2697" t="13279" r="14011" b="10981"/>
          <a:stretch/>
        </p:blipFill>
        <p:spPr>
          <a:xfrm>
            <a:off x="1429790" y="2447101"/>
            <a:ext cx="1587730" cy="137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1030947"/>
            <a:ext cx="6858000" cy="741825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1970117"/>
            <a:ext cx="6858000" cy="3084022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предпринимательства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туризма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3462)52-20-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golovina_ns@admsurgut.ru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2" y="5809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9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73215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Экспертиза в 2025 году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45325" y="3161074"/>
            <a:ext cx="5298166" cy="18158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экспертизы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в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муниципальных нормативных правовых актах положений, необоснованно затрудняющих осуществление предпринимательской и инвестиционной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endParaRPr lang="ru-RU" sz="1600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2294313" y="960834"/>
            <a:ext cx="4800191" cy="207735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Главы города от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30.01.2025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                                            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плана проведения экспертизы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нормативных правовых актов на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6" y="3258673"/>
            <a:ext cx="1289824" cy="12823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b="45552"/>
          <a:stretch/>
        </p:blipFill>
        <p:spPr>
          <a:xfrm>
            <a:off x="3838197" y="5225172"/>
            <a:ext cx="1712422" cy="16328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981" y="3258673"/>
            <a:ext cx="1116056" cy="12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73215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Предварительный этап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5219" y="1032332"/>
            <a:ext cx="4085514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инструкцией 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портале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regulation.admhmao.ru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6549" y="1025923"/>
            <a:ext cx="3217419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доступа 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портале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http://regulation.admhmao.ru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b="72151"/>
          <a:stretch/>
        </p:blipFill>
        <p:spPr>
          <a:xfrm>
            <a:off x="4629151" y="2147449"/>
            <a:ext cx="4085514" cy="9241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-769" b="8050"/>
          <a:stretch/>
        </p:blipFill>
        <p:spPr>
          <a:xfrm>
            <a:off x="1210094" y="2147449"/>
            <a:ext cx="3302990" cy="4249446"/>
          </a:xfrm>
          <a:prstGeom prst="rect">
            <a:avLst/>
          </a:prstGeom>
        </p:spPr>
      </p:pic>
      <p:sp>
        <p:nvSpPr>
          <p:cNvPr id="31" name="Стрелка вправо 30"/>
          <p:cNvSpPr/>
          <p:nvPr/>
        </p:nvSpPr>
        <p:spPr>
          <a:xfrm rot="1307880">
            <a:off x="5363018" y="797714"/>
            <a:ext cx="893415" cy="155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9544624">
            <a:off x="3536023" y="790052"/>
            <a:ext cx="901001" cy="1537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8364" t="9676" r="18406" b="26388"/>
          <a:stretch/>
        </p:blipFill>
        <p:spPr>
          <a:xfrm>
            <a:off x="4603532" y="3047406"/>
            <a:ext cx="4201581" cy="3649866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4629151" y="4398167"/>
            <a:ext cx="4085514" cy="2902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889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и размещение документов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755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789754" y="1343110"/>
            <a:ext cx="3107730" cy="353141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документов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день начала проведения публичных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   (обсуждения):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 defTabSz="914400">
              <a:buFontTx/>
              <a:buChar char="-"/>
            </a:pP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официальном портале Администрации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(комитет информационной политики);</a:t>
            </a:r>
            <a:endParaRPr lang="ru-RU" sz="1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 defTabSz="914400">
              <a:buFontTx/>
              <a:buChar char="-"/>
            </a:pP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нормативных правовых актов (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regulation.admhmao.ru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(ответственным)</a:t>
            </a:r>
            <a:endParaRPr lang="ru-RU" sz="1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4372494" y="2743202"/>
            <a:ext cx="1305099" cy="5652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4937" t="49702" r="33053" b="10914"/>
          <a:stretch/>
        </p:blipFill>
        <p:spPr>
          <a:xfrm>
            <a:off x="4189748" y="4069901"/>
            <a:ext cx="1863116" cy="163682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54933" y="1335090"/>
            <a:ext cx="3105399" cy="35394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документов:</a:t>
            </a: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уведомление о проведении публичных консультаций;</a:t>
            </a: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опросный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лист;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действующий муниципальный нормативный правовой акт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(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актуальной редакции на день размещения), в отношении которого проводится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экспертиза;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пояснительная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записка;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 сводный отчет об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экспертизе,               с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расчетом расходов субъектов предпринимательской и инвестиционной деятельности, связанный с необходимостью соблюдения установленных обязанностей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416" y="1878552"/>
            <a:ext cx="1482257" cy="8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6014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Информирование                                                                                  о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проведении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публичных консультаций (обсуждении)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16750" y="1815482"/>
            <a:ext cx="2274207" cy="13849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нформирует иных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потенциальных адресатов правового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 электронная рассылка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1510" y="1782588"/>
            <a:ext cx="3132532" cy="13480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3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исьменно информирует Уполномоченного </a:t>
            </a:r>
            <a:r>
              <a:rPr lang="ru-RU" sz="13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защите прав </a:t>
            </a:r>
            <a:r>
              <a:rPr lang="ru-RU" sz="13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в </a:t>
            </a:r>
            <a:r>
              <a:rPr lang="ru-RU" sz="13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– Югре, организации, с которыми заключены соглашения о взаимодействии при проведении </a:t>
            </a:r>
            <a:r>
              <a:rPr lang="ru-RU" sz="13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и экспертизы</a:t>
            </a:r>
            <a:endParaRPr lang="ru-RU" sz="136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1307880">
            <a:off x="6505004" y="1434012"/>
            <a:ext cx="893415" cy="155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9544624">
            <a:off x="2825289" y="1423362"/>
            <a:ext cx="901001" cy="1537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10"/>
          <p:cNvSpPr>
            <a:spLocks noGrp="1"/>
          </p:cNvSpPr>
          <p:nvPr>
            <p:ph idx="1"/>
          </p:nvPr>
        </p:nvSpPr>
        <p:spPr>
          <a:xfrm>
            <a:off x="3308166" y="686279"/>
            <a:ext cx="3496732" cy="79753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с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размещением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                                     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проведение экспертизы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16330">
            <a:off x="4876494" y="1628086"/>
            <a:ext cx="360077" cy="17613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83665" y="1785392"/>
            <a:ext cx="2129097" cy="13849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азмещает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сообщение в мессенджере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«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в Сургуте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55133" y="3730210"/>
            <a:ext cx="579535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7133" y="3265632"/>
            <a:ext cx="80517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заключены </a:t>
            </a:r>
            <a:r>
              <a:rPr lang="ru-RU" sz="15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соглашений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061512"/>
              </p:ext>
            </p:extLst>
          </p:nvPr>
        </p:nvGraphicFramePr>
        <p:xfrm>
          <a:off x="203200" y="3554506"/>
          <a:ext cx="8703733" cy="3166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3733">
                  <a:extLst>
                    <a:ext uri="{9D8B030D-6E8A-4147-A177-3AD203B41FA5}">
                      <a16:colId xmlns:a16="http://schemas.microsoft.com/office/drawing/2014/main" val="1419984328"/>
                    </a:ext>
                  </a:extLst>
                </a:gridCol>
              </a:tblGrid>
              <a:tr h="31588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473907"/>
                  </a:ext>
                </a:extLst>
              </a:tr>
              <a:tr h="3239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Союз «Сургутская торгово-промышленная палата»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34407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Ассоциация строительных организаций города Сургута и Сургутского района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4158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Общероссийская общественная организация содействия привлечению инвестиций в РФ «Инвестиционная Россия» 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356513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Комитет Сургутской торгово-промышленной палаты по развитию потребительского рынка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35434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Ассоциация Лидеров социальных проектов ХМАО– Югры</a:t>
                      </a:r>
                      <a:endParaRPr lang="ru-RU" sz="11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608250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Региональное отделение Общероссийской Общественной Организации малого и среднего предпринимательства «Опора России»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398489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Региональная ассоциация некоммерческих организаций ХМАО – Югры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832737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Уполномоченный по защите прав предпринимателей в ХМАО – Югре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479444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endParaRPr lang="ru-RU" sz="1150" strike="sngStrike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720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«ОРВ в Сургуте» в мессенджере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99" y="1690689"/>
            <a:ext cx="3590401" cy="359040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11022" y="5519964"/>
            <a:ext cx="404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https://t.me/+1EBsyY8jshUzY2My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9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2" y="365127"/>
            <a:ext cx="7360417" cy="5889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Публичные консультации (обсуждение)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3" y="5006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4305184" y="1537598"/>
            <a:ext cx="954117" cy="515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45903" y="1290182"/>
            <a:ext cx="3105399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публичных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60" y="2297233"/>
            <a:ext cx="2499883" cy="21945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03732" y="1290182"/>
            <a:ext cx="3211617" cy="32193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28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признаются </a:t>
            </a:r>
            <a:r>
              <a:rPr lang="ru-RU" sz="128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организованными 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 в случае поступления </a:t>
            </a:r>
            <a:r>
              <a:rPr lang="ru-RU" sz="128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8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двух отзывов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содержащих замечания и (или) предложения, либо информацию </a:t>
            </a:r>
            <a:r>
              <a:rPr lang="ru-RU" sz="128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об 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одобрении текущей редакции действующего нормативного правового акта (об отсутствии замечаний и (или) предложений), в том числе:</a:t>
            </a:r>
          </a:p>
          <a:p>
            <a:pPr algn="ctr"/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менее </a:t>
            </a:r>
            <a:r>
              <a:rPr lang="ru-RU" sz="128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</a:t>
            </a:r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отзыва с использованием портала проектов нормативных правовых актов (</a:t>
            </a:r>
            <a:r>
              <a:rPr lang="ru-RU" sz="12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http://regulation.admhmao.ru</a:t>
            </a:r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менее </a:t>
            </a:r>
            <a:r>
              <a:rPr lang="ru-RU" sz="128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</a:t>
            </a:r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отзыва по заключенным соглашениям о взаимодействии при проведении </a:t>
            </a:r>
            <a:r>
              <a:rPr lang="ru-RU" sz="128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и экспертизы</a:t>
            </a:r>
          </a:p>
        </p:txBody>
      </p:sp>
      <p:sp>
        <p:nvSpPr>
          <p:cNvPr id="18" name="Объект 10"/>
          <p:cNvSpPr txBox="1">
            <a:spLocks/>
          </p:cNvSpPr>
          <p:nvPr/>
        </p:nvSpPr>
        <p:spPr>
          <a:xfrm>
            <a:off x="2197673" y="5101075"/>
            <a:ext cx="2762943" cy="14624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невыполнения -публичные консультации проводятся повторно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30441">
            <a:off x="4362128" y="4703982"/>
            <a:ext cx="1131087" cy="456094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13809083">
            <a:off x="1996771" y="4624455"/>
            <a:ext cx="928025" cy="4470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387" y="4540370"/>
            <a:ext cx="3042306" cy="21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9" t="9478" r="3247" b="38205"/>
          <a:stretch/>
        </p:blipFill>
        <p:spPr>
          <a:xfrm>
            <a:off x="366195" y="2015784"/>
            <a:ext cx="8332772" cy="3836376"/>
          </a:xfrm>
          <a:prstGeom prst="rect">
            <a:avLst/>
          </a:prstGeom>
          <a:ln>
            <a:solidFill>
              <a:srgbClr val="5A6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481093" y="173366"/>
            <a:ext cx="6025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 влево 19"/>
          <p:cNvSpPr/>
          <p:nvPr/>
        </p:nvSpPr>
        <p:spPr>
          <a:xfrm rot="1871279">
            <a:off x="3481262" y="4952376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gray">
          <a:xfrm>
            <a:off x="4224526" y="4871684"/>
            <a:ext cx="1762298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Электронный отзыв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2" y="365127"/>
            <a:ext cx="7360417" cy="5889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отзывов (замечаний и предложений)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5" y="60783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363543" y="1808557"/>
            <a:ext cx="3105399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поступивших отзывов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1545" y="1839334"/>
            <a:ext cx="3513803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свода предложений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бъект 10"/>
          <p:cNvSpPr txBox="1">
            <a:spLocks/>
          </p:cNvSpPr>
          <p:nvPr/>
        </p:nvSpPr>
        <p:spPr>
          <a:xfrm>
            <a:off x="2454677" y="4980083"/>
            <a:ext cx="4655127" cy="155883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письма-уведомления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в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участников публичных консультаций о результатах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принятия/отклонения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2454678" y="917551"/>
            <a:ext cx="4655127" cy="927504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(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публичных консультаций)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43" y="2153497"/>
            <a:ext cx="3105399" cy="18426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79031" y="2180315"/>
            <a:ext cx="3536317" cy="18158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                                                       о принятии/отклонении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 и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публичных консультаций                    и обоснование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полученным замечаниям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предложениям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2454678" y="4100119"/>
            <a:ext cx="4655127" cy="879963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рабочих дня                                                                               (со дня составления свода предложений)</a:t>
            </a:r>
          </a:p>
        </p:txBody>
      </p:sp>
    </p:spTree>
    <p:extLst>
      <p:ext uri="{BB962C8B-B14F-4D97-AF65-F5344CB8AC3E}">
        <p14:creationId xmlns:p14="http://schemas.microsoft.com/office/powerpoint/2010/main" val="33479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42932</TotalTime>
  <Words>998</Words>
  <Application>Microsoft Office PowerPoint</Application>
  <PresentationFormat>Экран (4:3)</PresentationFormat>
  <Paragraphs>108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Экспертиза в 2025 году</vt:lpstr>
      <vt:lpstr>Предварительный этап</vt:lpstr>
      <vt:lpstr>Подготовка и размещение документов</vt:lpstr>
      <vt:lpstr>Информирование                                                                                  о проведении публичных консультаций (обсуждении)</vt:lpstr>
      <vt:lpstr>Группа «ОРВ в Сургуте» в мессенджере Telegram</vt:lpstr>
      <vt:lpstr>Публичные консультации (обсуждение)</vt:lpstr>
      <vt:lpstr>Презентация PowerPoint</vt:lpstr>
      <vt:lpstr>Анализ отзывов (замечаний и предложений)</vt:lpstr>
      <vt:lpstr>Урегулирование разногласий</vt:lpstr>
      <vt:lpstr>Доработка и направление документов</vt:lpstr>
      <vt:lpstr>Заключение об экспертизе</vt:lpstr>
      <vt:lpstr>Подготовка проекта МПА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Головина Наталья Сергеевна</cp:lastModifiedBy>
  <cp:revision>574</cp:revision>
  <cp:lastPrinted>2025-04-22T11:15:36Z</cp:lastPrinted>
  <dcterms:created xsi:type="dcterms:W3CDTF">2014-11-21T11:00:06Z</dcterms:created>
  <dcterms:modified xsi:type="dcterms:W3CDTF">2025-09-16T05:28:08Z</dcterms:modified>
</cp:coreProperties>
</file>