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"/>
  </p:notesMasterIdLst>
  <p:sldIdLst>
    <p:sldId id="321" r:id="rId2"/>
  </p:sldIdLst>
  <p:sldSz cx="12192000" cy="6858000"/>
  <p:notesSz cx="10693400" cy="6019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3" pos="2448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10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trudnik Sreda" initials="SS" lastIdx="4" clrIdx="0">
    <p:extLst>
      <p:ext uri="{19B8F6BF-5375-455C-9EA6-DF929625EA0E}">
        <p15:presenceInfo xmlns:p15="http://schemas.microsoft.com/office/powerpoint/2012/main" userId="b62c9a0721ac07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4E2"/>
    <a:srgbClr val="05828C"/>
    <a:srgbClr val="F07D00"/>
    <a:srgbClr val="2A7078"/>
    <a:srgbClr val="0B3D6E"/>
    <a:srgbClr val="EDEDED"/>
    <a:srgbClr val="EFF6FD"/>
    <a:srgbClr val="E78103"/>
    <a:srgbClr val="007CC3"/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/>
    <p:restoredTop sz="96163" autoAdjust="0"/>
  </p:normalViewPr>
  <p:slideViewPr>
    <p:cSldViewPr>
      <p:cViewPr varScale="1">
        <p:scale>
          <a:sx n="111" d="100"/>
          <a:sy n="111" d="100"/>
        </p:scale>
        <p:origin x="414" y="96"/>
      </p:cViewPr>
      <p:guideLst>
        <p:guide orient="horz" pos="3840"/>
        <p:guide pos="2448"/>
        <p:guide pos="528"/>
        <p:guide orient="horz" pos="2160"/>
        <p:guide orient="horz"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52346-B3C6-E74B-970E-B5C91D3E183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752475"/>
            <a:ext cx="3609975" cy="203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2897188"/>
            <a:ext cx="8553450" cy="2370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718175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5718175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92FB-E016-5647-9E3F-0252B8EE7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3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1pPr>
    <a:lvl2pPr marL="520842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2pPr>
    <a:lvl3pPr marL="1041684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3pPr>
    <a:lvl4pPr marL="1562527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4pPr>
    <a:lvl5pPr marL="2083369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5pPr>
    <a:lvl6pPr marL="2604211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6pPr>
    <a:lvl7pPr marL="3125053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7pPr>
    <a:lvl8pPr marL="3645896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8pPr>
    <a:lvl9pPr marL="4166738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90646"/>
            <a:ext cx="7187792" cy="482119"/>
          </a:xfrm>
        </p:spPr>
        <p:txBody>
          <a:bodyPr lIns="0" tIns="0" rIns="0" bIns="0"/>
          <a:lstStyle>
            <a:lvl1pPr>
              <a:defRPr sz="3135" b="0" i="0">
                <a:solidFill>
                  <a:srgbClr val="008BD2"/>
                </a:solidFill>
                <a:latin typeface="Geologica Medium" pitchFamily="2" charset="0"/>
                <a:cs typeface="Geologica Medium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45443"/>
          </a:xfrm>
        </p:spPr>
        <p:txBody>
          <a:bodyPr lIns="0" tIns="0" rIns="0" bIns="0"/>
          <a:lstStyle>
            <a:lvl1pPr>
              <a:defRPr sz="1596" b="0" i="0">
                <a:latin typeface="Geologica" pitchFamily="2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525" y="172353"/>
            <a:ext cx="7187792" cy="482440"/>
          </a:xfrm>
        </p:spPr>
        <p:txBody>
          <a:bodyPr lIns="0" tIns="0" rIns="0" bIns="0"/>
          <a:lstStyle>
            <a:lvl1pPr>
              <a:defRPr sz="3135" b="0" i="0">
                <a:solidFill>
                  <a:srgbClr val="008BD2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06296" y="1690873"/>
            <a:ext cx="4855805" cy="298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38" b="0" i="0">
                <a:solidFill>
                  <a:schemeClr val="bg1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73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2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29" userDrawn="1">
          <p15:clr>
            <a:srgbClr val="FBAE40"/>
          </p15:clr>
        </p15:guide>
        <p15:guide id="2" pos="9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39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53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06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525" y="172353"/>
            <a:ext cx="7187792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008BD2"/>
                </a:solidFill>
                <a:latin typeface="Geologica Thin"/>
                <a:cs typeface="Geologica Thin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1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70" r:id="rId4"/>
    <p:sldLayoutId id="2147483668" r:id="rId5"/>
    <p:sldLayoutId id="2147483671" r:id="rId6"/>
    <p:sldLayoutId id="2147483672" r:id="rId7"/>
  </p:sldLayoutIdLst>
  <p:hf hdr="0" dt="0"/>
  <p:txStyles>
    <p:titleStyle>
      <a:lvl1pPr>
        <a:defRPr b="0" i="0">
          <a:latin typeface="Geologica Medium" pitchFamily="2" charset="0"/>
          <a:ea typeface="+mj-ea"/>
          <a:cs typeface="+mj-cs"/>
        </a:defRPr>
      </a:lvl1pPr>
    </p:titleStyle>
    <p:bodyStyle>
      <a:lvl1pPr marL="0">
        <a:defRPr b="0" i="0">
          <a:latin typeface="Geologica" pitchFamily="2" charset="0"/>
          <a:ea typeface="+mn-ea"/>
          <a:cs typeface="+mn-cs"/>
        </a:defRPr>
      </a:lvl1pPr>
      <a:lvl2pPr marL="521207">
        <a:defRPr>
          <a:latin typeface="+mn-lt"/>
          <a:ea typeface="+mn-ea"/>
          <a:cs typeface="+mn-cs"/>
        </a:defRPr>
      </a:lvl2pPr>
      <a:lvl3pPr marL="1042414">
        <a:defRPr>
          <a:latin typeface="+mn-lt"/>
          <a:ea typeface="+mn-ea"/>
          <a:cs typeface="+mn-cs"/>
        </a:defRPr>
      </a:lvl3pPr>
      <a:lvl4pPr marL="1563620">
        <a:defRPr>
          <a:latin typeface="+mn-lt"/>
          <a:ea typeface="+mn-ea"/>
          <a:cs typeface="+mn-cs"/>
        </a:defRPr>
      </a:lvl4pPr>
      <a:lvl5pPr marL="2084827">
        <a:defRPr>
          <a:latin typeface="+mn-lt"/>
          <a:ea typeface="+mn-ea"/>
          <a:cs typeface="+mn-cs"/>
        </a:defRPr>
      </a:lvl5pPr>
      <a:lvl6pPr marL="2606034">
        <a:defRPr>
          <a:latin typeface="+mn-lt"/>
          <a:ea typeface="+mn-ea"/>
          <a:cs typeface="+mn-cs"/>
        </a:defRPr>
      </a:lvl6pPr>
      <a:lvl7pPr marL="3127241">
        <a:defRPr>
          <a:latin typeface="+mn-lt"/>
          <a:ea typeface="+mn-ea"/>
          <a:cs typeface="+mn-cs"/>
        </a:defRPr>
      </a:lvl7pPr>
      <a:lvl8pPr marL="3648447">
        <a:defRPr>
          <a:latin typeface="+mn-lt"/>
          <a:ea typeface="+mn-ea"/>
          <a:cs typeface="+mn-cs"/>
        </a:defRPr>
      </a:lvl8pPr>
      <a:lvl9pPr marL="41696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21207">
        <a:defRPr>
          <a:latin typeface="+mn-lt"/>
          <a:ea typeface="+mn-ea"/>
          <a:cs typeface="+mn-cs"/>
        </a:defRPr>
      </a:lvl2pPr>
      <a:lvl3pPr marL="1042414">
        <a:defRPr>
          <a:latin typeface="+mn-lt"/>
          <a:ea typeface="+mn-ea"/>
          <a:cs typeface="+mn-cs"/>
        </a:defRPr>
      </a:lvl3pPr>
      <a:lvl4pPr marL="1563620">
        <a:defRPr>
          <a:latin typeface="+mn-lt"/>
          <a:ea typeface="+mn-ea"/>
          <a:cs typeface="+mn-cs"/>
        </a:defRPr>
      </a:lvl4pPr>
      <a:lvl5pPr marL="2084827">
        <a:defRPr>
          <a:latin typeface="+mn-lt"/>
          <a:ea typeface="+mn-ea"/>
          <a:cs typeface="+mn-cs"/>
        </a:defRPr>
      </a:lvl5pPr>
      <a:lvl6pPr marL="2606034">
        <a:defRPr>
          <a:latin typeface="+mn-lt"/>
          <a:ea typeface="+mn-ea"/>
          <a:cs typeface="+mn-cs"/>
        </a:defRPr>
      </a:lvl6pPr>
      <a:lvl7pPr marL="3127241">
        <a:defRPr>
          <a:latin typeface="+mn-lt"/>
          <a:ea typeface="+mn-ea"/>
          <a:cs typeface="+mn-cs"/>
        </a:defRPr>
      </a:lvl7pPr>
      <a:lvl8pPr marL="3648447">
        <a:defRPr>
          <a:latin typeface="+mn-lt"/>
          <a:ea typeface="+mn-ea"/>
          <a:cs typeface="+mn-cs"/>
        </a:defRPr>
      </a:lvl8pPr>
      <a:lvl9pPr marL="41696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5ABF25-C902-4A5B-BAAB-0D1F536C9D39}"/>
              </a:ext>
            </a:extLst>
          </p:cNvPr>
          <p:cNvSpPr txBox="1"/>
          <p:nvPr/>
        </p:nvSpPr>
        <p:spPr>
          <a:xfrm>
            <a:off x="5975711" y="1600200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6C388F83-6EC9-4A9A-9C02-EC542220F0F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4" y="1141074"/>
            <a:ext cx="2483158" cy="1699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F12019A-8A69-4A61-8D7D-363B9104E0E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32" y="4311491"/>
            <a:ext cx="3005955" cy="222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Рисунок 5">
            <a:extLst>
              <a:ext uri="{FF2B5EF4-FFF2-40B4-BE49-F238E27FC236}">
                <a16:creationId xmlns:a16="http://schemas.microsoft.com/office/drawing/2014/main" id="{94656665-0CAB-4822-BBBF-7BE197F78BC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690" y="4311490"/>
            <a:ext cx="2893112" cy="222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" name="Рисунок 4">
            <a:extLst>
              <a:ext uri="{FF2B5EF4-FFF2-40B4-BE49-F238E27FC236}">
                <a16:creationId xmlns:a16="http://schemas.microsoft.com/office/drawing/2014/main" id="{2AE3143F-699A-42F5-A2B9-C4837E432E4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9" y="4311491"/>
            <a:ext cx="2831159" cy="222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" name="Рисунок 5">
            <a:extLst>
              <a:ext uri="{FF2B5EF4-FFF2-40B4-BE49-F238E27FC236}">
                <a16:creationId xmlns:a16="http://schemas.microsoft.com/office/drawing/2014/main" id="{92A0C667-3ABE-4A0E-BBE9-DDD841DBB8C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78" y="1113757"/>
            <a:ext cx="2460756" cy="1706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25184" y="2614448"/>
            <a:ext cx="5685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2135" y="286278"/>
            <a:ext cx="7007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ЕЖЕГОДНЫЙ ГОРОДСКОЙ ФОРУМ   «СУРГУТ.БЕЗОПАСНОСТЬ»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279" y="713720"/>
            <a:ext cx="3602674" cy="2819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6C388F83-6EC9-4A9A-9C02-EC542220F0F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58" y="1141074"/>
            <a:ext cx="2513006" cy="1679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CF0240-B7FA-2259-0609-429AC8D3895B}"/>
              </a:ext>
            </a:extLst>
          </p:cNvPr>
          <p:cNvSpPr txBox="1"/>
          <p:nvPr/>
        </p:nvSpPr>
        <p:spPr>
          <a:xfrm>
            <a:off x="3276600" y="3656274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39"/>
              </a:spcAft>
            </a:pPr>
            <a:r>
              <a:rPr lang="ru-RU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     16</a:t>
            </a: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экспертов, 20 площадок, более </a:t>
            </a:r>
            <a:r>
              <a:rPr lang="ru-RU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4,3</a:t>
            </a: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тысячи участников</a:t>
            </a: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28E4463-479B-10CF-48FF-91E47C7D570E}"/>
              </a:ext>
            </a:extLst>
          </p:cNvPr>
          <p:cNvSpPr/>
          <p:nvPr/>
        </p:nvSpPr>
        <p:spPr>
          <a:xfrm rot="5400000" flipH="1">
            <a:off x="6301749" y="1425299"/>
            <a:ext cx="72364" cy="5373474"/>
          </a:xfrm>
          <a:prstGeom prst="actionButtonBlank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latin typeface="Geologica" pitchFamily="2" charset="0"/>
            </a:endParaRPr>
          </a:p>
          <a:p>
            <a:pPr algn="ctr"/>
            <a:endParaRPr lang="ru-RU" dirty="0">
              <a:latin typeface="Geologica" pitchFamily="2" charset="0"/>
            </a:endParaRPr>
          </a:p>
          <a:p>
            <a:pPr algn="ctr"/>
            <a:endParaRPr lang="ru-RU" dirty="0">
              <a:latin typeface="Geologica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892" y="2908897"/>
            <a:ext cx="10834908" cy="664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139"/>
              </a:spcAft>
            </a:pPr>
            <a:r>
              <a:rPr lang="ru-RU" sz="1600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 РАМКАХ ФОРУМА: </a:t>
            </a:r>
            <a:r>
              <a:rPr lang="ru-RU" sz="12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СЕМИНАРЫ, ЛЕКЦИИ,  ОБЩЕГОРОДСКОЕ РОДИТЕЛЬСКОЕ СОБРАНИЕ, </a:t>
            </a:r>
          </a:p>
          <a:p>
            <a:pPr algn="l">
              <a:spcAft>
                <a:spcPts val="1139"/>
              </a:spcAft>
            </a:pPr>
            <a:r>
              <a:rPr lang="ru-RU" sz="1200" b="1" dirty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ru-RU" sz="12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                                                                                                                                            ДЕЛОВЫЕ ИГРЫ, </a:t>
            </a:r>
            <a:r>
              <a:rPr lang="ru-RU" sz="12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ЭКСКУРСИОННЫЕ ПРОГРАММЫ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3342" y="3533119"/>
            <a:ext cx="2664168" cy="3096281"/>
          </a:xfrm>
          <a:prstGeom prst="roundRect">
            <a:avLst/>
          </a:prstGeom>
          <a:solidFill>
            <a:srgbClr val="EFF6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07D00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ПРОГРАММА ФОРУМА ВКЛЮЧАЕТ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5828C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ОБМЕН ОПЫТОМ И ОБСУЖДЕНИЕ ВОПРОСОВ ПО ПРОФИЛАКТИКЕ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5828C"/>
              </a:solidFill>
              <a:effectLst/>
              <a:uLnTx/>
              <a:uFillTx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5828C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ЭКСТРЕМИЗМА 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5828C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ТЕРРОРИЗМА 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5828C"/>
              </a:solidFill>
              <a:effectLst/>
              <a:uLnTx/>
              <a:uFillTx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5828C"/>
              </a:solidFill>
              <a:effectLst/>
              <a:uLnTx/>
              <a:uFillTx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5828C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НАРКОМАНИИ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5828C"/>
              </a:solidFill>
              <a:effectLst/>
              <a:uLnTx/>
              <a:uFillTx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5828C"/>
              </a:solidFill>
              <a:effectLst/>
              <a:uLnTx/>
              <a:uFillTx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5828C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МОШЕННИЧЕСТВА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5828C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5828C"/>
              </a:solidFill>
              <a:effectLst/>
              <a:uLnTx/>
              <a:uFillTx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5828C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КОРРУПЦИИ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5828C"/>
              </a:solidFill>
              <a:effectLst/>
              <a:uLnTx/>
              <a:uFillTx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5828C"/>
              </a:solidFill>
              <a:effectLst/>
              <a:uLnTx/>
              <a:uFillTx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5828C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  МЕЖНАЦИОНАЛЬНЫХ    </a:t>
            </a:r>
            <a:r>
              <a:rPr lang="ru-RU" sz="12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ОТН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5828C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ОШЕНИЙ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5828C"/>
              </a:solidFill>
              <a:effectLst/>
              <a:uLnTx/>
              <a:uFillTx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7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7302</TotalTime>
  <Words>56</Words>
  <Application>Microsoft Office PowerPoint</Application>
  <PresentationFormat>Широкоэкранный</PresentationFormat>
  <Paragraphs>17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Calibri</vt:lpstr>
      <vt:lpstr>Geologica</vt:lpstr>
      <vt:lpstr>Geologica Medium</vt:lpstr>
      <vt:lpstr>Geologica Thin</vt:lpstr>
      <vt:lpstr>Inter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MALAYA_RODINA_Presentation_03</dc:title>
  <dc:creator>Гришко Дмитрий Владимирович</dc:creator>
  <cp:lastModifiedBy>Давыдова Татьяна Юрьевна</cp:lastModifiedBy>
  <cp:revision>685</cp:revision>
  <dcterms:created xsi:type="dcterms:W3CDTF">2024-12-24T07:49:59Z</dcterms:created>
  <dcterms:modified xsi:type="dcterms:W3CDTF">2026-02-12T07:52:32Z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2024-12-24T00:00:00Z</vt:filetime>
  </property>
  <property fmtid="{D5CDD505-2E9C-101B-9397-08002B2CF9AE}" pid="5" name="Producer">
    <vt:lpwstr>Adobe PDF library 16.03</vt:lpwstr>
  </property>
</Properties>
</file>