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5"/>
  </p:notesMasterIdLst>
  <p:handoutMasterIdLst>
    <p:handoutMasterId r:id="rId16"/>
  </p:handoutMasterIdLst>
  <p:sldIdLst>
    <p:sldId id="353" r:id="rId2"/>
    <p:sldId id="413" r:id="rId3"/>
    <p:sldId id="414" r:id="rId4"/>
    <p:sldId id="402" r:id="rId5"/>
    <p:sldId id="415" r:id="rId6"/>
    <p:sldId id="418" r:id="rId7"/>
    <p:sldId id="419" r:id="rId8"/>
    <p:sldId id="420" r:id="rId9"/>
    <p:sldId id="421" r:id="rId10"/>
    <p:sldId id="412" r:id="rId11"/>
    <p:sldId id="416" r:id="rId12"/>
    <p:sldId id="422" r:id="rId13"/>
    <p:sldId id="423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BC05884-C34E-43D3-959B-216E97D8EEF1}">
          <p14:sldIdLst>
            <p14:sldId id="353"/>
            <p14:sldId id="413"/>
            <p14:sldId id="414"/>
            <p14:sldId id="402"/>
            <p14:sldId id="415"/>
            <p14:sldId id="418"/>
            <p14:sldId id="419"/>
            <p14:sldId id="420"/>
            <p14:sldId id="421"/>
            <p14:sldId id="412"/>
            <p14:sldId id="416"/>
            <p14:sldId id="422"/>
            <p14:sldId id="423"/>
          </p14:sldIdLst>
        </p14:section>
        <p14:section name="Раздел без заголовка" id="{CDA6E1A6-756B-47BB-BB7F-D7CE5A68A0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0C9"/>
    <a:srgbClr val="3909E7"/>
    <a:srgbClr val="5A67A6"/>
    <a:srgbClr val="8590BE"/>
    <a:srgbClr val="99A1C8"/>
    <a:srgbClr val="8574EC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270" y="255238"/>
            <a:ext cx="72933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и оценка применения </a:t>
            </a:r>
            <a:endParaRPr lang="ru-RU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обязательных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требований, </a:t>
            </a:r>
          </a:p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содержащихся в муниципальных </a:t>
            </a:r>
            <a:endParaRPr lang="ru-RU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нормативных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актах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96" y="1767921"/>
            <a:ext cx="7911108" cy="48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«ОРВ в Сургуте» в мессенджере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99" y="1690689"/>
            <a:ext cx="3590401" cy="359040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11022" y="5519964"/>
            <a:ext cx="404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https://t.me/+1EBsyY8jshUzY2My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Прямая соединительная линия 62"/>
          <p:cNvCxnSpPr>
            <a:stCxn id="31" idx="3"/>
            <a:endCxn id="62" idx="1"/>
          </p:cNvCxnSpPr>
          <p:nvPr/>
        </p:nvCxnSpPr>
        <p:spPr>
          <a:xfrm flipV="1">
            <a:off x="6169890" y="4669669"/>
            <a:ext cx="479307" cy="2"/>
          </a:xfrm>
          <a:prstGeom prst="line">
            <a:avLst/>
          </a:prstGeom>
          <a:ln>
            <a:solidFill>
              <a:srgbClr val="CBE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29" idx="3"/>
            <a:endCxn id="59" idx="1"/>
          </p:cNvCxnSpPr>
          <p:nvPr/>
        </p:nvCxnSpPr>
        <p:spPr>
          <a:xfrm flipV="1">
            <a:off x="5455299" y="4021818"/>
            <a:ext cx="833725" cy="4262"/>
          </a:xfrm>
          <a:prstGeom prst="line">
            <a:avLst/>
          </a:prstGeom>
          <a:ln>
            <a:solidFill>
              <a:srgbClr val="CBE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27" idx="3"/>
            <a:endCxn id="56" idx="1"/>
          </p:cNvCxnSpPr>
          <p:nvPr/>
        </p:nvCxnSpPr>
        <p:spPr>
          <a:xfrm flipV="1">
            <a:off x="4966999" y="3372991"/>
            <a:ext cx="812089" cy="9498"/>
          </a:xfrm>
          <a:prstGeom prst="line">
            <a:avLst/>
          </a:prstGeom>
          <a:ln>
            <a:solidFill>
              <a:srgbClr val="CBE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23" idx="3"/>
          </p:cNvCxnSpPr>
          <p:nvPr/>
        </p:nvCxnSpPr>
        <p:spPr>
          <a:xfrm>
            <a:off x="4478700" y="2738894"/>
            <a:ext cx="360251" cy="2"/>
          </a:xfrm>
          <a:prstGeom prst="line">
            <a:avLst/>
          </a:prstGeom>
          <a:ln>
            <a:solidFill>
              <a:srgbClr val="CBE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15" idx="3"/>
            <a:endCxn id="11" idx="1"/>
          </p:cNvCxnSpPr>
          <p:nvPr/>
        </p:nvCxnSpPr>
        <p:spPr>
          <a:xfrm flipV="1">
            <a:off x="3990399" y="2080864"/>
            <a:ext cx="804705" cy="14442"/>
          </a:xfrm>
          <a:prstGeom prst="line">
            <a:avLst/>
          </a:prstGeom>
          <a:ln>
            <a:solidFill>
              <a:srgbClr val="CBEA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024877" y="1840270"/>
            <a:ext cx="2965522" cy="510071"/>
          </a:xfrm>
          <a:prstGeom prst="round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466725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Установление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24878" y="1840270"/>
            <a:ext cx="488300" cy="510071"/>
          </a:xfrm>
          <a:prstGeom prst="roundRect">
            <a:avLst/>
          </a:prstGeom>
          <a:solidFill>
            <a:srgbClr val="5090C9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1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71760" y="2459125"/>
            <a:ext cx="2965522" cy="510071"/>
          </a:xfrm>
          <a:prstGeom prst="round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466725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Утверждение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13178" y="2483861"/>
            <a:ext cx="488300" cy="510071"/>
          </a:xfrm>
          <a:prstGeom prst="roundRect">
            <a:avLst/>
          </a:prstGeom>
          <a:solidFill>
            <a:srgbClr val="5090C9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2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001477" y="3127453"/>
            <a:ext cx="2965522" cy="510071"/>
          </a:xfrm>
          <a:prstGeom prst="roundRect">
            <a:avLst/>
          </a:prstGeom>
          <a:solidFill>
            <a:srgbClr val="00B0F0">
              <a:alpha val="80000"/>
            </a:srgbClr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466725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Применение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01478" y="3127453"/>
            <a:ext cx="488300" cy="510071"/>
          </a:xfrm>
          <a:prstGeom prst="roundRect">
            <a:avLst/>
          </a:prstGeom>
          <a:solidFill>
            <a:srgbClr val="5090C9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3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89778" y="3771044"/>
            <a:ext cx="3118542" cy="510071"/>
          </a:xfrm>
          <a:prstGeom prst="round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466725" algn="ctr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Оценка </a:t>
            </a:r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применения ОТ</a:t>
            </a:r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489779" y="3771043"/>
            <a:ext cx="488300" cy="510071"/>
          </a:xfrm>
          <a:prstGeom prst="roundRect">
            <a:avLst/>
          </a:prstGeom>
          <a:solidFill>
            <a:srgbClr val="5090C9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4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978077" y="4414635"/>
            <a:ext cx="3191813" cy="510071"/>
          </a:xfrm>
          <a:prstGeom prst="round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marL="466725" algn="ctr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Решение </a:t>
            </a:r>
            <a:endParaRPr lang="ru-RU" sz="1700" b="1" dirty="0" smtClean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66725" algn="ctr"/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</a:t>
            </a: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продлении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</a:t>
            </a: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отмене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978079" y="4414634"/>
            <a:ext cx="488300" cy="510071"/>
          </a:xfrm>
          <a:prstGeom prst="roundRect">
            <a:avLst/>
          </a:prstGeom>
          <a:solidFill>
            <a:srgbClr val="5090C9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ahnschrift Condensed" panose="020B0502040204020203" pitchFamily="34" charset="0"/>
                <a:ea typeface="+mj-ea"/>
                <a:cs typeface="+mj-cs"/>
              </a:rPr>
              <a:t>5</a:t>
            </a:r>
          </a:p>
        </p:txBody>
      </p:sp>
      <p:cxnSp>
        <p:nvCxnSpPr>
          <p:cNvPr id="3" name="Соединительная линия уступом 2"/>
          <p:cNvCxnSpPr>
            <a:stCxn id="18" idx="2"/>
            <a:endCxn id="26" idx="1"/>
          </p:cNvCxnSpPr>
          <p:nvPr/>
        </p:nvCxnSpPr>
        <p:spPr>
          <a:xfrm rot="16200000" flipH="1">
            <a:off x="1196825" y="2422543"/>
            <a:ext cx="388556" cy="244150"/>
          </a:xfrm>
          <a:prstGeom prst="bentConnector2">
            <a:avLst/>
          </a:prstGeom>
          <a:ln w="38100">
            <a:solidFill>
              <a:srgbClr val="CBEA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26" idx="2"/>
            <a:endCxn id="28" idx="1"/>
          </p:cNvCxnSpPr>
          <p:nvPr/>
        </p:nvCxnSpPr>
        <p:spPr>
          <a:xfrm rot="16200000" flipH="1">
            <a:off x="1685125" y="3066135"/>
            <a:ext cx="388556" cy="244150"/>
          </a:xfrm>
          <a:prstGeom prst="bentConnector2">
            <a:avLst/>
          </a:prstGeom>
          <a:ln w="38100">
            <a:solidFill>
              <a:srgbClr val="CBEA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stCxn id="28" idx="2"/>
            <a:endCxn id="30" idx="1"/>
          </p:cNvCxnSpPr>
          <p:nvPr/>
        </p:nvCxnSpPr>
        <p:spPr>
          <a:xfrm rot="16200000" flipH="1">
            <a:off x="2173425" y="3709726"/>
            <a:ext cx="388556" cy="244150"/>
          </a:xfrm>
          <a:prstGeom prst="bentConnector2">
            <a:avLst/>
          </a:prstGeom>
          <a:ln w="38100">
            <a:solidFill>
              <a:srgbClr val="CBEA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30" idx="2"/>
            <a:endCxn id="32" idx="1"/>
          </p:cNvCxnSpPr>
          <p:nvPr/>
        </p:nvCxnSpPr>
        <p:spPr>
          <a:xfrm rot="16200000" flipH="1">
            <a:off x="2661725" y="4353317"/>
            <a:ext cx="388556" cy="244150"/>
          </a:xfrm>
          <a:prstGeom prst="bentConnector2">
            <a:avLst/>
          </a:prstGeom>
          <a:ln w="38100">
            <a:solidFill>
              <a:srgbClr val="CBEA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795104" y="1757698"/>
            <a:ext cx="3302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принципов</a:t>
            </a:r>
          </a:p>
          <a:p>
            <a:pPr marL="214313" indent="-2143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Правовая экспертиза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4824123" y="1840269"/>
            <a:ext cx="0" cy="4847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5549371" y="2373700"/>
            <a:ext cx="3410181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силу: 1 марта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</a:t>
            </a:r>
            <a:endParaRPr lang="ru-RU" sz="1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90 </a:t>
            </a:r>
            <a:r>
              <a:rPr lang="ru-RU" sz="1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официального опубликования)</a:t>
            </a:r>
          </a:p>
          <a:p>
            <a:pPr>
              <a:buClr>
                <a:srgbClr val="C00000"/>
              </a:buClr>
            </a:pP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4838951" y="2492260"/>
            <a:ext cx="0" cy="4847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5779088" y="3049825"/>
            <a:ext cx="260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соблюдения                         в течение срока действия –                     не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6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5800724" y="3127451"/>
            <a:ext cx="0" cy="4847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289024" y="3779444"/>
            <a:ext cx="25006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фактического воздействия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V="1">
            <a:off x="6289024" y="3771041"/>
            <a:ext cx="0" cy="4847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6649197" y="4523475"/>
            <a:ext cx="214047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ОФВ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V="1">
            <a:off x="6649196" y="4414634"/>
            <a:ext cx="0" cy="48474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/>
          <p:cNvCxnSpPr>
            <a:stCxn id="31" idx="2"/>
            <a:endCxn id="18" idx="1"/>
          </p:cNvCxnSpPr>
          <p:nvPr/>
        </p:nvCxnSpPr>
        <p:spPr>
          <a:xfrm rot="5400000" flipH="1">
            <a:off x="1328158" y="1792024"/>
            <a:ext cx="2829401" cy="3435962"/>
          </a:xfrm>
          <a:prstGeom prst="bentConnector4">
            <a:avLst>
              <a:gd name="adj1" fmla="val -6060"/>
              <a:gd name="adj2" fmla="val 111010"/>
            </a:avLst>
          </a:prstGeom>
          <a:ln w="38100">
            <a:solidFill>
              <a:srgbClr val="CBEA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4995864" y="2515939"/>
            <a:ext cx="459436" cy="454188"/>
            <a:chOff x="10761459" y="1773703"/>
            <a:chExt cx="979383" cy="97938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0761459" y="1773703"/>
              <a:ext cx="979383" cy="979383"/>
              <a:chOff x="11046546" y="795338"/>
              <a:chExt cx="979383" cy="979383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46546" y="795338"/>
                <a:ext cx="979383" cy="979383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1480006" y="992981"/>
                <a:ext cx="143684" cy="4595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11320463" y="1253556"/>
                <a:ext cx="303227" cy="170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10880541" y="2227395"/>
              <a:ext cx="730595" cy="72000"/>
              <a:chOff x="10116306" y="1054897"/>
              <a:chExt cx="730595" cy="72000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774901" y="1054897"/>
                <a:ext cx="72000" cy="72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10116306" y="1054897"/>
                <a:ext cx="72000" cy="72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0" name="Равнобедренный треугольник 39"/>
              <p:cNvSpPr/>
              <p:nvPr/>
            </p:nvSpPr>
            <p:spPr>
              <a:xfrm rot="16200000">
                <a:off x="10273790" y="915280"/>
                <a:ext cx="61283" cy="35123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" name="Равнобедренный треугольник 3"/>
              <p:cNvSpPr/>
              <p:nvPr/>
            </p:nvSpPr>
            <p:spPr>
              <a:xfrm rot="5400000">
                <a:off x="10627270" y="915280"/>
                <a:ext cx="61283" cy="35123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10445172" y="1054897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</p:grpSp>
      <p:sp>
        <p:nvSpPr>
          <p:cNvPr id="49" name="Заголовок 1"/>
          <p:cNvSpPr txBox="1">
            <a:spLocks/>
          </p:cNvSpPr>
          <p:nvPr/>
        </p:nvSpPr>
        <p:spPr>
          <a:xfrm>
            <a:off x="1588653" y="297919"/>
            <a:ext cx="6959921" cy="3463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750"/>
              </a:spcBef>
            </a:pP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«Регуляторный цикл» обязательных требований</a:t>
            </a:r>
          </a:p>
        </p:txBody>
      </p:sp>
      <p:pic>
        <p:nvPicPr>
          <p:cNvPr id="55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0" y="7505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03" y="5135105"/>
            <a:ext cx="1970819" cy="1439866"/>
          </a:xfrm>
          <a:prstGeom prst="rect">
            <a:avLst/>
          </a:prstGeom>
        </p:spPr>
      </p:pic>
      <p:sp>
        <p:nvSpPr>
          <p:cNvPr id="13" name="Выгнутая влево стрелка 12"/>
          <p:cNvSpPr/>
          <p:nvPr/>
        </p:nvSpPr>
        <p:spPr>
          <a:xfrm rot="11071716">
            <a:off x="8032870" y="963500"/>
            <a:ext cx="735878" cy="10448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 flipH="1">
            <a:off x="7177759" y="977049"/>
            <a:ext cx="650563" cy="103357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43" y="5179740"/>
            <a:ext cx="1509486" cy="13952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048" y="5179740"/>
            <a:ext cx="1828800" cy="12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164" y="32625"/>
            <a:ext cx="7102186" cy="51538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поддержка проведения 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ОПОТ</a:t>
            </a:r>
            <a:endParaRPr lang="ru-RU" sz="20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16" t="11535" r="14216" b="7846"/>
          <a:stretch/>
        </p:blipFill>
        <p:spPr>
          <a:xfrm>
            <a:off x="496372" y="1143533"/>
            <a:ext cx="8523545" cy="553068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8" y="5439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лево 7"/>
          <p:cNvSpPr/>
          <p:nvPr/>
        </p:nvSpPr>
        <p:spPr>
          <a:xfrm>
            <a:off x="3699161" y="405972"/>
            <a:ext cx="2845333" cy="737561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admsurgut.ru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489" y="542925"/>
            <a:ext cx="2274005" cy="493819"/>
          </a:xfrm>
          <a:prstGeom prst="rect">
            <a:avLst/>
          </a:prstGeom>
        </p:spPr>
      </p:pic>
      <p:pic>
        <p:nvPicPr>
          <p:cNvPr id="10" name="Picture 8" descr="C:\Users\chernyavskaya_ss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38" y="596991"/>
            <a:ext cx="360039" cy="32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4975" t="27955" r="27609" b="8157"/>
          <a:stretch/>
        </p:blipFill>
        <p:spPr>
          <a:xfrm>
            <a:off x="3366653" y="2440133"/>
            <a:ext cx="5446421" cy="361603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34539" y="1770611"/>
            <a:ext cx="2732114" cy="3574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4538" y="2631283"/>
            <a:ext cx="1776153" cy="3574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4538" y="3031874"/>
            <a:ext cx="1776153" cy="3574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34538" y="4774240"/>
            <a:ext cx="2732114" cy="3574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врон 24"/>
          <p:cNvSpPr/>
          <p:nvPr/>
        </p:nvSpPr>
        <p:spPr>
          <a:xfrm>
            <a:off x="3300148" y="3664515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Шеврон 25"/>
          <p:cNvSpPr/>
          <p:nvPr/>
        </p:nvSpPr>
        <p:spPr>
          <a:xfrm>
            <a:off x="3300148" y="4019134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Шеврон 26"/>
          <p:cNvSpPr/>
          <p:nvPr/>
        </p:nvSpPr>
        <p:spPr>
          <a:xfrm>
            <a:off x="3300148" y="4382336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3277147" y="3309328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Шеврон 28"/>
          <p:cNvSpPr/>
          <p:nvPr/>
        </p:nvSpPr>
        <p:spPr>
          <a:xfrm>
            <a:off x="3300148" y="4753361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Шеврон 29"/>
          <p:cNvSpPr/>
          <p:nvPr/>
        </p:nvSpPr>
        <p:spPr>
          <a:xfrm>
            <a:off x="3277147" y="5455599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Шеврон 30"/>
          <p:cNvSpPr/>
          <p:nvPr/>
        </p:nvSpPr>
        <p:spPr>
          <a:xfrm>
            <a:off x="3300148" y="5804644"/>
            <a:ext cx="174570" cy="15494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Выгнутая влево стрелка 32"/>
          <p:cNvSpPr/>
          <p:nvPr/>
        </p:nvSpPr>
        <p:spPr>
          <a:xfrm rot="13592722" flipH="1">
            <a:off x="2645556" y="2348604"/>
            <a:ext cx="476205" cy="9552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1030947"/>
            <a:ext cx="6858000" cy="741825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1970117"/>
            <a:ext cx="6858000" cy="3084022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аналитики и поддержки 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3462)52-20-83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2" y="5809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54" y="211083"/>
            <a:ext cx="7886700" cy="474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обязательные требования?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0888" y="685542"/>
            <a:ext cx="6244046" cy="5559015"/>
          </a:xfrm>
        </p:spPr>
        <p:txBody>
          <a:bodyPr>
            <a:normAutofit fontScale="62500" lnSpcReduction="20000"/>
          </a:bodyPr>
          <a:lstStyle/>
          <a:p>
            <a:pPr marL="0" indent="0" defTabSz="91440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требования (ОТ) </a:t>
            </a:r>
            <a:r>
              <a:rPr lang="ru-RU" sz="2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содержащиеся в </a:t>
            </a:r>
            <a:r>
              <a:rPr lang="ru-RU" sz="26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нормативных правовых актах </a:t>
            </a:r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требования, которые связаны </a:t>
            </a:r>
            <a:r>
              <a:rPr lang="ru-RU" sz="2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 </a:t>
            </a:r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осуществлением предпринимательской и иной экономической деятельности, и оценка соблюдения которых осуществляется </a:t>
            </a:r>
            <a:r>
              <a:rPr lang="ru-RU" sz="2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в </a:t>
            </a:r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рамках: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(надзора), муниципального контроля;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административной ответственности;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лицензий и иных разрешений;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оценки соответствия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продукции;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форм оценки 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(любые процедуры,                                    без прохождения которых законная деятельность невозможна).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 ОТ имеет негативные последствия: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для нарушителя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(штраф, приостановление деятельности, приостановление лицензии,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выдаче разрешительной документации, 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согласовании и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defTabSz="91440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для охраняемых законом ценностей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(причинение вреда, ущерба, жизни, здоровью, экологии, имуществу и т.п.)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требования 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выражаются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условиях, ограничениях,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запретах 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обязанностях.</a:t>
            </a:r>
          </a:p>
          <a:p>
            <a:pPr marL="0" indent="0" defTabSz="914400"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обязательных требований делает деятельность невозможной либо незаконной!</a:t>
            </a:r>
            <a:endParaRPr lang="ru-RU" sz="26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01238"/>
            <a:ext cx="932769" cy="110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298" r="2842" b="15955"/>
          <a:stretch/>
        </p:blipFill>
        <p:spPr>
          <a:xfrm>
            <a:off x="449591" y="4837682"/>
            <a:ext cx="1979910" cy="1406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73" y="2964382"/>
            <a:ext cx="1802973" cy="1503115"/>
          </a:xfrm>
          <a:prstGeom prst="rect">
            <a:avLst/>
          </a:prstGeom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3" y="1204710"/>
            <a:ext cx="1802973" cy="15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306" y="365127"/>
            <a:ext cx="6868044" cy="4827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8" y="55960"/>
            <a:ext cx="84039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704110" y="1157066"/>
            <a:ext cx="6966066" cy="53245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31.07.2020 № 247-ФЗ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обязательных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требованиях 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Федерации»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ОТ, принципы установления и оценки ОТ, полномочие ОМС на принятие муниципальных порядков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Главы города от 11.02.2022 № 25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установления и оценки применения ОТ, устанавливаемых муниципальными нормативными правовыми актами и формы документов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08.07.2010 № 2177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 в сфере оценки применения ОТ координационным советом по развитию малого и среднего предпринимательства при Администрации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1" y="1157066"/>
            <a:ext cx="1230285" cy="1322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21" y="2479694"/>
            <a:ext cx="1145772" cy="961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21" y="3490913"/>
            <a:ext cx="1230285" cy="11475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22" y="4764097"/>
            <a:ext cx="1287088" cy="13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583" y="118905"/>
            <a:ext cx="6037068" cy="73215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Исключения из сферы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1" y="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4469" y="969963"/>
            <a:ext cx="8769530" cy="58939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распространяется на отношения, связанные с установлением и оценкой применения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составляющих государственную тайну или относимых к охраняемой в соответствии с законодательством РФ иной информации ограниченного доступа;</a:t>
            </a:r>
          </a:p>
          <a:p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устанавливаемых в сфере обороны, государственного оборонного заказа, военно-технического сотрудничества, государственной безопасности, государственной охраны, внутренних дел (за исключением требований в части обеспечения безопасности дорожного движения), гражданской обороны, противодействия преступности (в том числе противодействия терроризму), оперативно-</a:t>
            </a:r>
            <a:r>
              <a:rPr lang="ru-RU" sz="1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разыскной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деятельности, охраны общественного порядка, обеспечения общественной безопасности, противодействия легализации (отмыванию) доходов, полученных преступным путем, финансированию терроризма, экстремистской деятельности и финансированию распространения оружия массового уничтожения, оборота оружия, обеспечения безопасности объектов топливно-энергетического комплекса и антитеррористической защищенности объектов (территорий), деятельности подразделений охраны, частной охранной деятельности и частной детективной деятельности;</a:t>
            </a:r>
          </a:p>
          <a:p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устанавливаемых при угрозе возникновения и (или) возникновении отдельных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ЧС,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введении режима повышенной готовности или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 на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всей территории РФ либо на ее части;</a:t>
            </a:r>
          </a:p>
          <a:p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действия законодательства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РФ: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налогах и сборах, бюджетного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законодательства, 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валютном регулировании и валютном контроле,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таможенном регулировании и таможенном деле,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контрактной системе в сфере закупок товаров, работ, услуг для обеспечения государственных и муниципальных нужд, а также устанавливаемых обязательных требований при организации и проведении закупок отдельными видами юридических лиц;</a:t>
            </a:r>
          </a:p>
          <a:p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использования атомной энергии, обеспечения ядерной и радиационной безопасности и охраны важных государственных объектов;</a:t>
            </a:r>
          </a:p>
          <a:p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устанавливаемых стандартами и порядками оказания медицинской помощи, клиническими рекомендациями, федеральными государственными образовательными стандартами и федеральными основными общеобразовательными программами, типовыми дополнительными профессиональными программами;</a:t>
            </a:r>
          </a:p>
          <a:p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устанавливаемых нормативными правовыми актами, которыми признаются подлежащими применению и (или) вводятся в действие на территории РФ Международные стандарты финансовой отчетности и международные стандарты аудита, устанавливаемых федеральными стандартами бухгалтерского учета, разрабатываемыми на основе Международных стандартов финансовой отчетности, а также устанавливаемых Центральным банком РФ.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307465" cy="10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054" y="211083"/>
            <a:ext cx="7886700" cy="474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обязательных требований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" y="1018901"/>
            <a:ext cx="9083040" cy="5839098"/>
          </a:xfr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установлении 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должны </a:t>
            </a:r>
            <a:r>
              <a:rPr lang="ru-RU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соблюдены 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установленные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статьями 4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 Федерального закона № 247-ФЗ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обязательных требованиях в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РФ»: </a:t>
            </a:r>
          </a:p>
          <a:p>
            <a:pPr marL="0" indent="0" defTabSz="914400">
              <a:buNone/>
            </a:pPr>
            <a:endParaRPr lang="ru-RU" sz="1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ru-RU" sz="1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ru-RU" sz="1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установлении ОТ должны быть определены:</a:t>
            </a:r>
            <a:endParaRPr lang="ru-RU" sz="1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ОТ (условия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ограничения, запреты, обязанности); 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обязанные соблюдать ОТ; 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установления ОТ (осуществляемая деятельность; совершаемые действия; лица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объекты,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которым предъявляются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ОТ; результаты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деятельности, совершения действий, в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устанавливаются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ОТ); 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оценки соблюдения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(муниципальный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контроль, привлечение к административной ответственности, предоставление лицензий и иных разрешений, аккредитация, оценка соответствия продукции, иные формы оценки и экспертизы); 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за проведение оценки применения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(структурные подразделения, муниципальные учреждения, осуществляющие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соблюдения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ОТ). </a:t>
            </a:r>
          </a:p>
          <a:p>
            <a:pPr marL="0" indent="0" defTabSz="91440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отлагательные сроки </a:t>
            </a:r>
            <a:r>
              <a:rPr lang="ru-RU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вступления в силу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НПА (с 1 марта, либо с 1 сентября, но не ранее чем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по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истечении 90 дней после дня официального опубликования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НПА).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срок </a:t>
            </a:r>
            <a:r>
              <a:rPr lang="ru-RU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 (не более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вступления в силу).</a:t>
            </a:r>
          </a:p>
          <a:p>
            <a:pPr marL="0" indent="0" defTabSz="91440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ОРВ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установленном порядке (в соответствии с постановлением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города от 05.09.2017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№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 «Об утверждении порядка проведения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проектов МНПА,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типовой формы соглашения о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взаимодействии при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проектов МНПА 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применения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МНПА»).</a:t>
            </a:r>
          </a:p>
          <a:p>
            <a:pPr marL="0" indent="0" defTabSz="91440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правовая экспертиза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нормативного правового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86" y="0"/>
            <a:ext cx="883367" cy="1018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34834"/>
            <a:ext cx="1332412" cy="984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0830" t="34583" r="4321" b="53839"/>
          <a:stretch/>
        </p:blipFill>
        <p:spPr>
          <a:xfrm>
            <a:off x="139337" y="1506582"/>
            <a:ext cx="8795657" cy="9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98" y="79714"/>
            <a:ext cx="889462" cy="11034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34738" y="829087"/>
            <a:ext cx="7265126" cy="21544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ОПОТ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соответствия принципам, установленным Федеральным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247-ФЗ «Об обязательных требованиях в РФ»;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целей установления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ОТ;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обоснованности установленных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ОТ;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фактических последствий их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избыточных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(условий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ограничений, запретов, обязанностей).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34736" y="211083"/>
            <a:ext cx="7067017" cy="47445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применения обязательных требований (ОПОТ)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34738" y="3221244"/>
            <a:ext cx="7265126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 ОПОТ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фактического воздействия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4736" y="3934750"/>
            <a:ext cx="7265126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для проведения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план проведения ОПОТ </a:t>
            </a: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2391393" y="4476803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план включаются действующие МНПА, содержащие ОТ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0"/>
          <p:cNvSpPr>
            <a:spLocks noGrp="1"/>
          </p:cNvSpPr>
          <p:nvPr>
            <p:ph idx="1"/>
          </p:nvPr>
        </p:nvSpPr>
        <p:spPr>
          <a:xfrm>
            <a:off x="1280160" y="5190309"/>
            <a:ext cx="3296552" cy="153116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ранее чем через </a:t>
            </a:r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вступления в силу,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но </a:t>
            </a: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</a:t>
            </a: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за </a:t>
            </a:r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окончания срока действия муниципального правового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 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0"/>
          <p:cNvSpPr txBox="1">
            <a:spLocks/>
          </p:cNvSpPr>
          <p:nvPr/>
        </p:nvSpPr>
        <p:spPr>
          <a:xfrm>
            <a:off x="4861201" y="5190309"/>
            <a:ext cx="3296552" cy="153116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МНПА не имеющим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срока действия,                                      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предусматриваются ограничения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ОПОТ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6497"/>
            <a:ext cx="1357447" cy="15312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9339"/>
            <a:ext cx="1357447" cy="13093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3108" t="1371" r="23647" b="8191"/>
          <a:stretch/>
        </p:blipFill>
        <p:spPr>
          <a:xfrm>
            <a:off x="-2178" y="4805519"/>
            <a:ext cx="1282338" cy="17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98" y="79714"/>
            <a:ext cx="889462" cy="11034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62546" y="1100008"/>
            <a:ext cx="5724698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ОПОТ в форме ОФВ: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документов по установленным формам.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консультаций –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раб. дней.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документов с учетом результатов обсуждения.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документов в уполномоченный орган (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 подготовки заключения.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48333" y="375531"/>
            <a:ext cx="7067017" cy="4744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оценки применения обязательных требований (ОПОТ)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96045" y="3387584"/>
            <a:ext cx="5791199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заключения: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положительного/отрицательного заключения об ОФВ.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6046" y="5042118"/>
            <a:ext cx="5791199" cy="18158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одного из мотивированных решений: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установлении либо продлении срока действия МНПА.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либо отмене МНПА;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сохранении действующего правового регулирования.</a:t>
            </a:r>
            <a:endParaRPr lang="en-US" sz="1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проекта МНПА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изменений/ признании утратившим силу –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кал. дней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принятия решения </a:t>
            </a:r>
          </a:p>
        </p:txBody>
      </p:sp>
      <p:sp>
        <p:nvSpPr>
          <p:cNvPr id="12" name="Объект 10"/>
          <p:cNvSpPr>
            <a:spLocks noGrp="1"/>
          </p:cNvSpPr>
          <p:nvPr>
            <p:ph idx="1"/>
          </p:nvPr>
        </p:nvSpPr>
        <p:spPr>
          <a:xfrm>
            <a:off x="34474" y="1183186"/>
            <a:ext cx="2595515" cy="1011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                     за проведение ОПОТ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0"/>
          <p:cNvSpPr txBox="1">
            <a:spLocks/>
          </p:cNvSpPr>
          <p:nvPr/>
        </p:nvSpPr>
        <p:spPr>
          <a:xfrm>
            <a:off x="34474" y="3519979"/>
            <a:ext cx="2595515" cy="97536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орган (</a:t>
            </a:r>
            <a:r>
              <a:rPr lang="ru-RU" sz="1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0"/>
          <p:cNvSpPr txBox="1">
            <a:spLocks/>
          </p:cNvSpPr>
          <p:nvPr/>
        </p:nvSpPr>
        <p:spPr>
          <a:xfrm>
            <a:off x="34474" y="5432664"/>
            <a:ext cx="2595515" cy="1011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                     за проведение ОПОТ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626030" y="1540828"/>
            <a:ext cx="573975" cy="2960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2622071" y="3859614"/>
            <a:ext cx="573975" cy="2960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2622070" y="5790306"/>
            <a:ext cx="573975" cy="2960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6" y="4495339"/>
            <a:ext cx="1053738" cy="9176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6" y="2188579"/>
            <a:ext cx="1053738" cy="1399468"/>
          </a:xfrm>
          <a:prstGeom prst="rect">
            <a:avLst/>
          </a:prstGeom>
        </p:spPr>
      </p:pic>
      <p:sp>
        <p:nvSpPr>
          <p:cNvPr id="22" name="Стрелка вправо 21"/>
          <p:cNvSpPr/>
          <p:nvPr/>
        </p:nvSpPr>
        <p:spPr>
          <a:xfrm rot="5400000">
            <a:off x="5578629" y="2902698"/>
            <a:ext cx="573975" cy="2960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5578629" y="4662833"/>
            <a:ext cx="573975" cy="2960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лево 4"/>
          <p:cNvSpPr/>
          <p:nvPr/>
        </p:nvSpPr>
        <p:spPr>
          <a:xfrm>
            <a:off x="3232129" y="830659"/>
            <a:ext cx="3312368" cy="86582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admsurgut.ru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06431" y="1058589"/>
            <a:ext cx="217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http://admsurgut.ru/</a:t>
            </a:r>
          </a:p>
        </p:txBody>
      </p:sp>
      <p:pic>
        <p:nvPicPr>
          <p:cNvPr id="1032" name="Picture 8" descr="C:\Users\chernyavskaya_ss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5" y="1075773"/>
            <a:ext cx="360039" cy="3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rnyavskaya_ss\Desktop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47" y="3664472"/>
            <a:ext cx="2252743" cy="2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06286" y="81614"/>
            <a:ext cx="7638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Официальный портал Администрации города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7" y="81614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3452" t="7912" r="44840" b="15546"/>
          <a:stretch/>
        </p:blipFill>
        <p:spPr>
          <a:xfrm>
            <a:off x="710082" y="1696483"/>
            <a:ext cx="7981072" cy="49910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6920" y="4530436"/>
            <a:ext cx="2155209" cy="349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4516" t="27452" r="16918" b="62116"/>
          <a:stretch/>
        </p:blipFill>
        <p:spPr bwMode="auto">
          <a:xfrm>
            <a:off x="1034606" y="2189315"/>
            <a:ext cx="7273250" cy="542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Выгнутая влево стрелка 19"/>
          <p:cNvSpPr/>
          <p:nvPr/>
        </p:nvSpPr>
        <p:spPr>
          <a:xfrm rot="12370251" flipH="1">
            <a:off x="3548089" y="3649707"/>
            <a:ext cx="476205" cy="107532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4478" t="18366" r="16162" b="9949"/>
          <a:stretch/>
        </p:blipFill>
        <p:spPr>
          <a:xfrm>
            <a:off x="4206431" y="3599810"/>
            <a:ext cx="4937569" cy="325818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5368" t="27553" r="25711" b="54891"/>
          <a:stretch/>
        </p:blipFill>
        <p:spPr>
          <a:xfrm>
            <a:off x="4237021" y="3664472"/>
            <a:ext cx="4876008" cy="7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2246"/>
            <a:ext cx="7971905" cy="1325563"/>
          </a:xfrm>
        </p:spPr>
        <p:txBody>
          <a:bodyPr>
            <a:normAutofit fontScale="90000"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7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</a:t>
            </a:r>
            <a:br>
              <a:rPr lang="ru-RU" sz="27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для публичного обсуждения проектов </a:t>
            </a: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нормативных актов органов </a:t>
            </a: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</a:t>
            </a:r>
            <a:r>
              <a:rPr lang="en-US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– </a:t>
            </a:r>
            <a: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Югры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http://regulation.admhmao.ru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58" t="6645" r="17214" b="8915"/>
          <a:stretch/>
        </p:blipFill>
        <p:spPr>
          <a:xfrm>
            <a:off x="1291709" y="2177935"/>
            <a:ext cx="7403404" cy="45187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0" y="7505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7847215" y="1587731"/>
            <a:ext cx="1130531" cy="510282"/>
          </a:xfrm>
          <a:prstGeom prst="wedgeRound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08087" y="1632169"/>
            <a:ext cx="1512916" cy="3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Размещенные документы</a:t>
            </a:r>
            <a:endParaRPr lang="ru-RU" sz="20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656022" y="1634927"/>
            <a:ext cx="1512916" cy="3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 в личный кабинет</a:t>
            </a:r>
            <a:endParaRPr lang="ru-RU" sz="20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588250" y="1543234"/>
            <a:ext cx="1221971" cy="545823"/>
          </a:xfrm>
          <a:prstGeom prst="wedgeRound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090506" y="1523173"/>
            <a:ext cx="1512915" cy="545823"/>
          </a:xfrm>
          <a:prstGeom prst="wedgeRound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893867" y="1525662"/>
            <a:ext cx="1221971" cy="545823"/>
          </a:xfrm>
          <a:prstGeom prst="wedgeRound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26575" y="1650022"/>
            <a:ext cx="1512916" cy="3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Инструкции пользователей</a:t>
            </a:r>
            <a:endParaRPr lang="ru-RU" sz="20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090506" y="1621005"/>
            <a:ext cx="1512916" cy="350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Порядок, формы документов, планы ОПОТ, заключения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66327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49000</TotalTime>
  <Words>1262</Words>
  <Application>Microsoft Office PowerPoint</Application>
  <PresentationFormat>Экран (4:3)</PresentationFormat>
  <Paragraphs>132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Bahnschrift Condensed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Что такое обязательные требования?</vt:lpstr>
      <vt:lpstr>Нормативно-правовое регулирование</vt:lpstr>
      <vt:lpstr>Исключения из сферы</vt:lpstr>
      <vt:lpstr>Особенности установления обязательных требований</vt:lpstr>
      <vt:lpstr>Оценка применения обязательных требований (ОПОТ)</vt:lpstr>
      <vt:lpstr>Этапы оценки применения обязательных требований (ОПОТ)</vt:lpstr>
      <vt:lpstr>Презентация PowerPoint</vt:lpstr>
      <vt:lpstr>Информационные ресурсы Интернет портал для публичного обсуждения проектов  и действующих нормативных актов органов власти  ХМАО – Югры (http://regulation.admhmao.ru)</vt:lpstr>
      <vt:lpstr>Группа «ОРВ в Сургуте» в мессенджере Telegram</vt:lpstr>
      <vt:lpstr>Презентация PowerPoint</vt:lpstr>
      <vt:lpstr>Методическая поддержка проведения ОПОТ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643</cp:revision>
  <cp:lastPrinted>2026-02-06T11:43:19Z</cp:lastPrinted>
  <dcterms:created xsi:type="dcterms:W3CDTF">2014-11-21T11:00:06Z</dcterms:created>
  <dcterms:modified xsi:type="dcterms:W3CDTF">2026-02-12T10:54:40Z</dcterms:modified>
</cp:coreProperties>
</file>