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9"/>
  </p:notesMasterIdLst>
  <p:handoutMasterIdLst>
    <p:handoutMasterId r:id="rId10"/>
  </p:handoutMasterIdLst>
  <p:sldIdLst>
    <p:sldId id="353" r:id="rId2"/>
    <p:sldId id="383" r:id="rId3"/>
    <p:sldId id="387" r:id="rId4"/>
    <p:sldId id="390" r:id="rId5"/>
    <p:sldId id="377" r:id="rId6"/>
    <p:sldId id="386" r:id="rId7"/>
    <p:sldId id="385" r:id="rId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0BE"/>
    <a:srgbClr val="99A1C8"/>
    <a:srgbClr val="8574EC"/>
    <a:srgbClr val="5A67A6"/>
    <a:srgbClr val="3909E7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3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B07A-40E0-A2D0-8655C6A0785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07A-40E0-A2D0-8655C6A0785C}"/>
              </c:ext>
            </c:extLst>
          </c:dPt>
          <c:dLbls>
            <c:dLbl>
              <c:idx val="0"/>
              <c:layout>
                <c:manualLayout>
                  <c:x val="-0.21202567368623976"/>
                  <c:y val="0.1273577624797300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 (30%)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8770124637008"/>
                      <c:h val="9.9031840619590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07A-40E0-A2D0-8655C6A0785C}"/>
                </c:ext>
              </c:extLst>
            </c:dLbl>
            <c:dLbl>
              <c:idx val="1"/>
              <c:layout>
                <c:manualLayout>
                  <c:x val="0.25832545505882071"/>
                  <c:y val="-0.193840655642057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 (70%)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8470209195815"/>
                      <c:h val="0.105930303032843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7A-40E0-A2D0-8655C6A07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замечаниями</c:v>
                </c:pt>
                <c:pt idx="1">
                  <c:v>отзывы без замечаний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A-40E0-A2D0-8655C6A07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805842944379695E-2"/>
          <c:y val="0.86893592710915435"/>
          <c:w val="0.94994330805582383"/>
          <c:h val="0.131064072890845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2-4567-A828-4208D315B5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2-4567-A828-4208D315B507}"/>
              </c:ext>
            </c:extLst>
          </c:dPt>
          <c:dLbls>
            <c:dLbl>
              <c:idx val="0"/>
              <c:layout>
                <c:manualLayout>
                  <c:x val="-0.21607136427822793"/>
                  <c:y val="-5.1599021336843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 (63 %)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96612374045571"/>
                      <c:h val="0.134733103157058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A2-4567-A828-4208D315B507}"/>
                </c:ext>
              </c:extLst>
            </c:dLbl>
            <c:dLbl>
              <c:idx val="1"/>
              <c:layout>
                <c:manualLayout>
                  <c:x val="0.15858074875679226"/>
                  <c:y val="5.426923172458332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 (37 %)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01023482954847"/>
                      <c:h val="0.1255520504731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A2-4567-A828-4208D315B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приняты</c:v>
                </c:pt>
                <c:pt idx="1">
                  <c:v>урегулированы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A2-4567-A828-4208D315B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17245590669801"/>
          <c:y val="0.84080776969124926"/>
          <c:w val="0.68965508818660404"/>
          <c:h val="0.1402647855137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754D0-5B54-43CD-AEA2-5A2017E1F242}" type="doc">
      <dgm:prSet loTypeId="urn:microsoft.com/office/officeart/2008/layout/VerticalCurvedLis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14E1130-CDFD-4E8F-907A-E1A0EC213B23}" type="pres">
      <dgm:prSet presAssocID="{234754D0-5B54-43CD-AEA2-5A2017E1F2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4629304-8F91-4AF8-B130-F3345D6A1392}" type="pres">
      <dgm:prSet presAssocID="{234754D0-5B54-43CD-AEA2-5A2017E1F242}" presName="Name1" presStyleCnt="0"/>
      <dgm:spPr/>
      <dgm:t>
        <a:bodyPr/>
        <a:lstStyle/>
        <a:p>
          <a:endParaRPr lang="ru-RU"/>
        </a:p>
      </dgm:t>
    </dgm:pt>
    <dgm:pt modelId="{E73DBB30-2967-4065-BEDD-1549664CDDBD}" type="pres">
      <dgm:prSet presAssocID="{234754D0-5B54-43CD-AEA2-5A2017E1F242}" presName="cycle" presStyleCnt="0"/>
      <dgm:spPr/>
      <dgm:t>
        <a:bodyPr/>
        <a:lstStyle/>
        <a:p>
          <a:endParaRPr lang="ru-RU"/>
        </a:p>
      </dgm:t>
    </dgm:pt>
    <dgm:pt modelId="{75B5E872-FED5-4FF4-A7E8-602F7A4B25D6}" type="pres">
      <dgm:prSet presAssocID="{234754D0-5B54-43CD-AEA2-5A2017E1F242}" presName="srcNode" presStyleLbl="node1" presStyleIdx="0" presStyleCnt="0"/>
      <dgm:spPr/>
      <dgm:t>
        <a:bodyPr/>
        <a:lstStyle/>
        <a:p>
          <a:endParaRPr lang="ru-RU"/>
        </a:p>
      </dgm:t>
    </dgm:pt>
    <dgm:pt modelId="{14551A26-AAB5-4008-9FB1-B8958E7A4D2D}" type="pres">
      <dgm:prSet presAssocID="{234754D0-5B54-43CD-AEA2-5A2017E1F24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FDAA1D-4045-4BC0-920E-5AE09325F04D}" type="pres">
      <dgm:prSet presAssocID="{234754D0-5B54-43CD-AEA2-5A2017E1F242}" presName="extraNode" presStyleLbl="node1" presStyleIdx="0" presStyleCnt="0"/>
      <dgm:spPr/>
      <dgm:t>
        <a:bodyPr/>
        <a:lstStyle/>
        <a:p>
          <a:endParaRPr lang="ru-RU"/>
        </a:p>
      </dgm:t>
    </dgm:pt>
    <dgm:pt modelId="{F2AEA4A4-8CF9-41A7-8E5A-4D326C982C0E}" type="pres">
      <dgm:prSet presAssocID="{234754D0-5B54-43CD-AEA2-5A2017E1F242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2FA3FD8D-E77A-43F8-A3DE-026328A36302}" type="presOf" srcId="{234754D0-5B54-43CD-AEA2-5A2017E1F242}" destId="{914E1130-CDFD-4E8F-907A-E1A0EC213B23}" srcOrd="0" destOrd="0" presId="urn:microsoft.com/office/officeart/2008/layout/VerticalCurvedList"/>
    <dgm:cxn modelId="{50EAA26A-951B-49C5-B3A9-A67D23A3F23F}" type="presParOf" srcId="{914E1130-CDFD-4E8F-907A-E1A0EC213B23}" destId="{84629304-8F91-4AF8-B130-F3345D6A1392}" srcOrd="0" destOrd="0" presId="urn:microsoft.com/office/officeart/2008/layout/VerticalCurvedList"/>
    <dgm:cxn modelId="{86D174F9-251D-4FAE-9A30-67139CC99193}" type="presParOf" srcId="{84629304-8F91-4AF8-B130-F3345D6A1392}" destId="{E73DBB30-2967-4065-BEDD-1549664CDDBD}" srcOrd="0" destOrd="0" presId="urn:microsoft.com/office/officeart/2008/layout/VerticalCurvedList"/>
    <dgm:cxn modelId="{5BAACB74-E869-458D-A991-497615B37B24}" type="presParOf" srcId="{E73DBB30-2967-4065-BEDD-1549664CDDBD}" destId="{75B5E872-FED5-4FF4-A7E8-602F7A4B25D6}" srcOrd="0" destOrd="0" presId="urn:microsoft.com/office/officeart/2008/layout/VerticalCurvedList"/>
    <dgm:cxn modelId="{03D7D828-D87C-4A70-BF5D-DC33E71605C4}" type="presParOf" srcId="{E73DBB30-2967-4065-BEDD-1549664CDDBD}" destId="{14551A26-AAB5-4008-9FB1-B8958E7A4D2D}" srcOrd="1" destOrd="0" presId="urn:microsoft.com/office/officeart/2008/layout/VerticalCurvedList"/>
    <dgm:cxn modelId="{E5331193-5102-42B3-B051-F79AF82A3C57}" type="presParOf" srcId="{E73DBB30-2967-4065-BEDD-1549664CDDBD}" destId="{3AFDAA1D-4045-4BC0-920E-5AE09325F04D}" srcOrd="2" destOrd="0" presId="urn:microsoft.com/office/officeart/2008/layout/VerticalCurvedList"/>
    <dgm:cxn modelId="{B4DB1B72-5A85-475E-85C9-1AF4C1A8D733}" type="presParOf" srcId="{E73DBB30-2967-4065-BEDD-1549664CDDBD}" destId="{F2AEA4A4-8CF9-41A7-8E5A-4D326C982C0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66BE3C-3F62-4C1B-8C75-E7049DFC19CB}">
      <dgm:prSet custT="1"/>
      <dgm:spPr>
        <a:xfrm>
          <a:off x="1155723" y="658732"/>
          <a:ext cx="7772145" cy="966701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rPr>
            <a:t>неоднозначная трактовка положений, наличие признаков непрозрачности административных процедур, наличие неопределенной, двусмысленной терминологии (18 замечаний);</a:t>
          </a:r>
          <a:endParaRPr lang="ru-RU" sz="160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FAF2B94-0692-4807-B6EB-5AD868CF7554}" type="parTrans" cxnId="{148B4029-1066-4235-B84C-5FE0993B5108}">
      <dgm:prSet/>
      <dgm:spPr/>
      <dgm:t>
        <a:bodyPr/>
        <a:lstStyle/>
        <a:p>
          <a:endParaRPr lang="ru-RU"/>
        </a:p>
      </dgm:t>
    </dgm:pt>
    <dgm:pt modelId="{6404A7F3-E6CD-43C1-BEC7-15707B0018FE}" type="sibTrans" cxnId="{148B4029-1066-4235-B84C-5FE0993B5108}">
      <dgm:prSet/>
      <dgm:spPr>
        <a:xfrm>
          <a:off x="-6579895" y="-1025345"/>
          <a:ext cx="7980603" cy="7980603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/>
        </a:p>
      </dgm:t>
    </dgm:pt>
    <dgm:pt modelId="{73481D17-D0EE-40C2-A56D-6087B7061A3A}">
      <dgm:prSet custT="1"/>
      <dgm:spPr>
        <a:xfrm>
          <a:off x="1216784" y="2099990"/>
          <a:ext cx="7683932" cy="978378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несоответствие предлагаемого регулирования федеральному законодательству, наличие избыточных полномочий органов власти (7 замечаний);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A3774B-756F-4A64-B67D-D1FABC2A8039}" type="parTrans" cxnId="{670F70D3-68D0-4192-A6E4-D7A5B8A21395}">
      <dgm:prSet/>
      <dgm:spPr/>
      <dgm:t>
        <a:bodyPr/>
        <a:lstStyle/>
        <a:p>
          <a:endParaRPr lang="ru-RU"/>
        </a:p>
      </dgm:t>
    </dgm:pt>
    <dgm:pt modelId="{4C320FE4-056A-4B7D-9636-187F48C153E5}" type="sibTrans" cxnId="{670F70D3-68D0-4192-A6E4-D7A5B8A21395}">
      <dgm:prSet/>
      <dgm:spPr/>
      <dgm:t>
        <a:bodyPr/>
        <a:lstStyle/>
        <a:p>
          <a:endParaRPr lang="ru-RU"/>
        </a:p>
      </dgm:t>
    </dgm:pt>
    <dgm:pt modelId="{043BEA5C-380F-4BEE-890F-76725BEF7D6D}">
      <dgm:prSet custT="1"/>
      <dgm:spPr>
        <a:xfrm>
          <a:off x="1161759" y="3362057"/>
          <a:ext cx="7763828" cy="952898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требование органами власти излишних документов (3 замечания);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03F6295-4C63-4C29-8441-61421C9FA774}" type="parTrans" cxnId="{196AFDEC-A6F1-4AAC-867A-C20AB3EE740B}">
      <dgm:prSet/>
      <dgm:spPr/>
      <dgm:t>
        <a:bodyPr/>
        <a:lstStyle/>
        <a:p>
          <a:endParaRPr lang="ru-RU"/>
        </a:p>
      </dgm:t>
    </dgm:pt>
    <dgm:pt modelId="{6AEF265D-4600-43B7-8F86-F5B0568476B9}" type="sibTrans" cxnId="{196AFDEC-A6F1-4AAC-867A-C20AB3EE740B}">
      <dgm:prSet/>
      <dgm:spPr/>
      <dgm:t>
        <a:bodyPr/>
        <a:lstStyle/>
        <a:p>
          <a:endParaRPr lang="ru-RU"/>
        </a:p>
      </dgm:t>
    </dgm:pt>
    <dgm:pt modelId="{830C39C5-EA1C-4BB9-94E1-67FA9E57F738}">
      <dgm:prSet custT="1"/>
      <dgm:spPr>
        <a:xfrm>
          <a:off x="1027687" y="4733327"/>
          <a:ext cx="7900181" cy="893985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введение необоснованных ограничений для субъектов предпринимательской </a:t>
          </a:r>
          <a:r>
            <a:rPr lang="en-US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                     </a:t>
          </a:r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 инвестиционной деятельности (5 замечаний)</a:t>
          </a:r>
        </a:p>
      </dgm:t>
    </dgm:pt>
    <dgm:pt modelId="{D5F5F49B-F663-45C2-80D1-7E2C6712B9FC}" type="parTrans" cxnId="{E146B608-08CF-4E2A-BA22-13148C4127D8}">
      <dgm:prSet/>
      <dgm:spPr/>
      <dgm:t>
        <a:bodyPr/>
        <a:lstStyle/>
        <a:p>
          <a:endParaRPr lang="ru-RU"/>
        </a:p>
      </dgm:t>
    </dgm:pt>
    <dgm:pt modelId="{F9F2A179-8BBA-46B2-B61C-38263C220E9A}" type="sibTrans" cxnId="{E146B608-08CF-4E2A-BA22-13148C4127D8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4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4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4"/>
      <dgm:spPr/>
      <dgm:t>
        <a:bodyPr/>
        <a:lstStyle/>
        <a:p>
          <a:endParaRPr lang="ru-RU"/>
        </a:p>
      </dgm:t>
    </dgm:pt>
    <dgm:pt modelId="{33D55D52-295F-4A61-9FFE-AC9439D4FF73}" type="pres">
      <dgm:prSet presAssocID="{2F66BE3C-3F62-4C1B-8C75-E7049DFC19CB}" presName="text_1" presStyleLbl="node1" presStyleIdx="0" presStyleCnt="4" custScaleX="95806" custScaleY="105968" custLinFactNeighborX="1766" custLinFactNeighborY="-20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77935-0C4D-4D79-B090-334739E8194E}" type="pres">
      <dgm:prSet presAssocID="{2F66BE3C-3F62-4C1B-8C75-E7049DFC19CB}" presName="accent_1" presStyleCnt="0"/>
      <dgm:spPr/>
    </dgm:pt>
    <dgm:pt modelId="{E1E7CFB4-83C3-400C-95CA-EF5277B264F1}" type="pres">
      <dgm:prSet presAssocID="{2F66BE3C-3F62-4C1B-8C75-E7049DFC19CB}" presName="accentRepeatNode" presStyleLbl="solidFgAcc1" presStyleIdx="0" presStyleCnt="4" custScaleX="155929" custScaleY="94503" custLinFactNeighborX="6943" custLinFactNeighborY="-15501"/>
      <dgm:spPr>
        <a:xfrm>
          <a:off x="22953" y="492661"/>
          <a:ext cx="1778093" cy="127427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296C494A-1916-4F57-BD61-80C4ADF5128E}" type="pres">
      <dgm:prSet presAssocID="{73481D17-D0EE-40C2-A56D-6087B7061A3A}" presName="text_2" presStyleLbl="node1" presStyleIdx="1" presStyleCnt="4" custScaleX="99727" custScaleY="107248" custLinFactNeighborX="-105" custLinFactNeighborY="-25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0C35-CEF0-4136-A8AD-FB209F984F00}" type="pres">
      <dgm:prSet presAssocID="{73481D17-D0EE-40C2-A56D-6087B7061A3A}" presName="accent_2" presStyleCnt="0"/>
      <dgm:spPr/>
    </dgm:pt>
    <dgm:pt modelId="{9A766DCE-BCC0-4A51-AD7E-EE4638124EE1}" type="pres">
      <dgm:prSet presAssocID="{73481D17-D0EE-40C2-A56D-6087B7061A3A}" presName="accentRepeatNode" presStyleLbl="solidFgAcc1" presStyleIdx="1" presStyleCnt="4" custScaleX="146736" custScaleY="98814" custLinFactNeighborX="-34326" custLinFactNeighborY="-20526"/>
      <dgm:spPr>
        <a:xfrm>
          <a:off x="15192" y="2070984"/>
          <a:ext cx="1673263" cy="104398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518A5395-09B5-40CE-9963-C287EEB53AAB}" type="pres">
      <dgm:prSet presAssocID="{043BEA5C-380F-4BEE-890F-76725BEF7D6D}" presName="text_3" presStyleLbl="node1" presStyleIdx="2" presStyleCnt="4" custScaleX="102165" custScaleY="104455" custLinFactNeighborX="-1611" custLinFactNeighborY="-26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325A5-D872-435C-9354-86F8867653BA}" type="pres">
      <dgm:prSet presAssocID="{043BEA5C-380F-4BEE-890F-76725BEF7D6D}" presName="accent_3" presStyleCnt="0"/>
      <dgm:spPr/>
    </dgm:pt>
    <dgm:pt modelId="{AA6B6BD7-A21E-443E-B33F-A453C21CE262}" type="pres">
      <dgm:prSet presAssocID="{043BEA5C-380F-4BEE-890F-76725BEF7D6D}" presName="accentRepeatNode" presStyleLbl="solidFgAcc1" presStyleIdx="2" presStyleCnt="4" custScaleX="147630" custScaleY="101607" custLinFactNeighborX="-34773" custLinFactNeighborY="-27598"/>
      <dgm:spPr>
        <a:xfrm>
          <a:off x="22957" y="3269934"/>
          <a:ext cx="1683457" cy="115864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2FCCA5AE-AA1C-4A33-90E3-5EB299F87865}" type="pres">
      <dgm:prSet presAssocID="{830C39C5-EA1C-4BB9-94E1-67FA9E57F738}" presName="text_4" presStyleLbl="node1" presStyleIdx="3" presStyleCnt="4" custScaleX="96627" custScaleY="97997" custLinFactNeighborX="1336" custLinFactNeighborY="-3308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8E0F9A6-2DDE-4038-8E20-DCB3511F63D4}" type="pres">
      <dgm:prSet presAssocID="{830C39C5-EA1C-4BB9-94E1-67FA9E57F738}" presName="accent_4" presStyleCnt="0"/>
      <dgm:spPr/>
    </dgm:pt>
    <dgm:pt modelId="{82B8A4F0-A982-475E-B79A-EF814CA908EC}" type="pres">
      <dgm:prSet presAssocID="{830C39C5-EA1C-4BB9-94E1-67FA9E57F738}" presName="accentRepeatNode" presStyleLbl="solidFgAcc1" presStyleIdx="3" presStyleCnt="4" custScaleX="147867" custScaleY="101975" custLinFactNeighborX="11778" custLinFactNeighborY="-26554"/>
      <dgm:spPr>
        <a:xfrm>
          <a:off x="5940" y="4628181"/>
          <a:ext cx="1686160" cy="11628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</dgm:ptLst>
  <dgm:cxnLst>
    <dgm:cxn modelId="{26A6B5AF-0128-4841-A782-29C4065B3898}" type="presOf" srcId="{73481D17-D0EE-40C2-A56D-6087B7061A3A}" destId="{296C494A-1916-4F57-BD61-80C4ADF5128E}" srcOrd="0" destOrd="0" presId="urn:microsoft.com/office/officeart/2008/layout/VerticalCurvedList"/>
    <dgm:cxn modelId="{148B4029-1066-4235-B84C-5FE0993B5108}" srcId="{8D65E845-5BEC-496F-B74C-CF5D69908E7D}" destId="{2F66BE3C-3F62-4C1B-8C75-E7049DFC19CB}" srcOrd="0" destOrd="0" parTransId="{4FAF2B94-0692-4807-B6EB-5AD868CF7554}" sibTransId="{6404A7F3-E6CD-43C1-BEC7-15707B0018FE}"/>
    <dgm:cxn modelId="{B512B64B-6855-4996-8582-8423B41218AF}" type="presOf" srcId="{6404A7F3-E6CD-43C1-BEC7-15707B0018FE}" destId="{00154633-42FA-477E-BF4A-8B6BE0CCD955}" srcOrd="0" destOrd="0" presId="urn:microsoft.com/office/officeart/2008/layout/VerticalCurvedList"/>
    <dgm:cxn modelId="{E146B608-08CF-4E2A-BA22-13148C4127D8}" srcId="{8D65E845-5BEC-496F-B74C-CF5D69908E7D}" destId="{830C39C5-EA1C-4BB9-94E1-67FA9E57F738}" srcOrd="3" destOrd="0" parTransId="{D5F5F49B-F663-45C2-80D1-7E2C6712B9FC}" sibTransId="{F9F2A179-8BBA-46B2-B61C-38263C220E9A}"/>
    <dgm:cxn modelId="{9BB88058-77EB-4BA8-9E95-8285E436ED0F}" type="presOf" srcId="{043BEA5C-380F-4BEE-890F-76725BEF7D6D}" destId="{518A5395-09B5-40CE-9963-C287EEB53AAB}" srcOrd="0" destOrd="0" presId="urn:microsoft.com/office/officeart/2008/layout/VerticalCurvedList"/>
    <dgm:cxn modelId="{90A4231F-8A29-43CB-8E43-1BFD8D0AB785}" type="presOf" srcId="{8D65E845-5BEC-496F-B74C-CF5D69908E7D}" destId="{46165254-0972-4505-A29B-2A26E157ABCC}" srcOrd="0" destOrd="0" presId="urn:microsoft.com/office/officeart/2008/layout/VerticalCurvedList"/>
    <dgm:cxn modelId="{57FE1A43-AA00-4BF3-9616-37C9505288CB}" type="presOf" srcId="{2F66BE3C-3F62-4C1B-8C75-E7049DFC19CB}" destId="{33D55D52-295F-4A61-9FFE-AC9439D4FF73}" srcOrd="0" destOrd="0" presId="urn:microsoft.com/office/officeart/2008/layout/VerticalCurvedList"/>
    <dgm:cxn modelId="{196AFDEC-A6F1-4AAC-867A-C20AB3EE740B}" srcId="{8D65E845-5BEC-496F-B74C-CF5D69908E7D}" destId="{043BEA5C-380F-4BEE-890F-76725BEF7D6D}" srcOrd="2" destOrd="0" parTransId="{703F6295-4C63-4C29-8441-61421C9FA774}" sibTransId="{6AEF265D-4600-43B7-8F86-F5B0568476B9}"/>
    <dgm:cxn modelId="{670F70D3-68D0-4192-A6E4-D7A5B8A21395}" srcId="{8D65E845-5BEC-496F-B74C-CF5D69908E7D}" destId="{73481D17-D0EE-40C2-A56D-6087B7061A3A}" srcOrd="1" destOrd="0" parTransId="{21A3774B-756F-4A64-B67D-D1FABC2A8039}" sibTransId="{4C320FE4-056A-4B7D-9636-187F48C153E5}"/>
    <dgm:cxn modelId="{A52AB32F-A74D-4851-880C-60C3BBC7645F}" type="presOf" srcId="{830C39C5-EA1C-4BB9-94E1-67FA9E57F738}" destId="{2FCCA5AE-AA1C-4A33-90E3-5EB299F87865}" srcOrd="0" destOrd="0" presId="urn:microsoft.com/office/officeart/2008/layout/VerticalCurvedList"/>
    <dgm:cxn modelId="{E6964A9C-DEB1-4C09-BA8C-85D2129C1261}" type="presParOf" srcId="{46165254-0972-4505-A29B-2A26E157ABCC}" destId="{6C52DEA7-01D1-45BA-8BB8-C521840F778D}" srcOrd="0" destOrd="0" presId="urn:microsoft.com/office/officeart/2008/layout/VerticalCurvedList"/>
    <dgm:cxn modelId="{62363B4C-2E9A-446E-98BB-DB86B2EDBF84}" type="presParOf" srcId="{6C52DEA7-01D1-45BA-8BB8-C521840F778D}" destId="{5F5AFEDE-4010-449E-A8BC-7308DD8B351A}" srcOrd="0" destOrd="0" presId="urn:microsoft.com/office/officeart/2008/layout/VerticalCurvedList"/>
    <dgm:cxn modelId="{5D08A03A-E242-41AC-8E5A-114DD0D714C3}" type="presParOf" srcId="{5F5AFEDE-4010-449E-A8BC-7308DD8B351A}" destId="{E122442E-38D1-4F67-8196-A255460FA6C2}" srcOrd="0" destOrd="0" presId="urn:microsoft.com/office/officeart/2008/layout/VerticalCurvedList"/>
    <dgm:cxn modelId="{4BDB810D-1316-4CA5-AAE0-F0ADA31F0B9E}" type="presParOf" srcId="{5F5AFEDE-4010-449E-A8BC-7308DD8B351A}" destId="{00154633-42FA-477E-BF4A-8B6BE0CCD955}" srcOrd="1" destOrd="0" presId="urn:microsoft.com/office/officeart/2008/layout/VerticalCurvedList"/>
    <dgm:cxn modelId="{ECD270DE-C271-4CE7-B987-F0E15FF0376A}" type="presParOf" srcId="{5F5AFEDE-4010-449E-A8BC-7308DD8B351A}" destId="{2B9EEBEE-8F48-47A3-9FF3-D22C2263A3E8}" srcOrd="2" destOrd="0" presId="urn:microsoft.com/office/officeart/2008/layout/VerticalCurvedList"/>
    <dgm:cxn modelId="{B49DAE71-9148-4BEB-B29E-FDC2F104DA2E}" type="presParOf" srcId="{5F5AFEDE-4010-449E-A8BC-7308DD8B351A}" destId="{362D7CD2-CEBB-4C50-9FC3-D4A8CDAF7E63}" srcOrd="3" destOrd="0" presId="urn:microsoft.com/office/officeart/2008/layout/VerticalCurvedList"/>
    <dgm:cxn modelId="{FD02FDC6-033F-45BF-AAB9-25CD8C7CC7E0}" type="presParOf" srcId="{6C52DEA7-01D1-45BA-8BB8-C521840F778D}" destId="{33D55D52-295F-4A61-9FFE-AC9439D4FF73}" srcOrd="1" destOrd="0" presId="urn:microsoft.com/office/officeart/2008/layout/VerticalCurvedList"/>
    <dgm:cxn modelId="{48B9A094-02FD-43EF-955B-E0359F4AA9AC}" type="presParOf" srcId="{6C52DEA7-01D1-45BA-8BB8-C521840F778D}" destId="{82B77935-0C4D-4D79-B090-334739E8194E}" srcOrd="2" destOrd="0" presId="urn:microsoft.com/office/officeart/2008/layout/VerticalCurvedList"/>
    <dgm:cxn modelId="{3EDF6EA2-346B-427A-A332-010ADC75F5EC}" type="presParOf" srcId="{82B77935-0C4D-4D79-B090-334739E8194E}" destId="{E1E7CFB4-83C3-400C-95CA-EF5277B264F1}" srcOrd="0" destOrd="0" presId="urn:microsoft.com/office/officeart/2008/layout/VerticalCurvedList"/>
    <dgm:cxn modelId="{C544A7E2-F193-4575-9BF7-5B35E1B44A7E}" type="presParOf" srcId="{6C52DEA7-01D1-45BA-8BB8-C521840F778D}" destId="{296C494A-1916-4F57-BD61-80C4ADF5128E}" srcOrd="3" destOrd="0" presId="urn:microsoft.com/office/officeart/2008/layout/VerticalCurvedList"/>
    <dgm:cxn modelId="{A4A9EFAA-EA5F-48DB-A6AC-952212DD8F13}" type="presParOf" srcId="{6C52DEA7-01D1-45BA-8BB8-C521840F778D}" destId="{0B7C0C35-CEF0-4136-A8AD-FB209F984F00}" srcOrd="4" destOrd="0" presId="urn:microsoft.com/office/officeart/2008/layout/VerticalCurvedList"/>
    <dgm:cxn modelId="{52B1BA2A-50BA-4A9D-8673-1B4125E4031D}" type="presParOf" srcId="{0B7C0C35-CEF0-4136-A8AD-FB209F984F00}" destId="{9A766DCE-BCC0-4A51-AD7E-EE4638124EE1}" srcOrd="0" destOrd="0" presId="urn:microsoft.com/office/officeart/2008/layout/VerticalCurvedList"/>
    <dgm:cxn modelId="{E3EF751D-F07F-4EB4-A07B-EE1B249AC1B2}" type="presParOf" srcId="{6C52DEA7-01D1-45BA-8BB8-C521840F778D}" destId="{518A5395-09B5-40CE-9963-C287EEB53AAB}" srcOrd="5" destOrd="0" presId="urn:microsoft.com/office/officeart/2008/layout/VerticalCurvedList"/>
    <dgm:cxn modelId="{03C54759-52D4-43DB-926B-27BB15C913D1}" type="presParOf" srcId="{6C52DEA7-01D1-45BA-8BB8-C521840F778D}" destId="{D62325A5-D872-435C-9354-86F8867653BA}" srcOrd="6" destOrd="0" presId="urn:microsoft.com/office/officeart/2008/layout/VerticalCurvedList"/>
    <dgm:cxn modelId="{53E22C9E-D95D-4404-87EF-CED49C9FE428}" type="presParOf" srcId="{D62325A5-D872-435C-9354-86F8867653BA}" destId="{AA6B6BD7-A21E-443E-B33F-A453C21CE262}" srcOrd="0" destOrd="0" presId="urn:microsoft.com/office/officeart/2008/layout/VerticalCurvedList"/>
    <dgm:cxn modelId="{AB06EEDB-33C5-465A-8481-7171C08A1CC5}" type="presParOf" srcId="{6C52DEA7-01D1-45BA-8BB8-C521840F778D}" destId="{2FCCA5AE-AA1C-4A33-90E3-5EB299F87865}" srcOrd="7" destOrd="0" presId="urn:microsoft.com/office/officeart/2008/layout/VerticalCurvedList"/>
    <dgm:cxn modelId="{1D098110-1EBA-4AD8-94DA-7B6E095AA734}" type="presParOf" srcId="{6C52DEA7-01D1-45BA-8BB8-C521840F778D}" destId="{C8E0F9A6-2DDE-4038-8E20-DCB3511F63D4}" srcOrd="8" destOrd="0" presId="urn:microsoft.com/office/officeart/2008/layout/VerticalCurvedList"/>
    <dgm:cxn modelId="{02CA472F-F4C6-42D8-A05B-EBFCF31D063D}" type="presParOf" srcId="{C8E0F9A6-2DDE-4038-8E20-DCB3511F63D4}" destId="{82B8A4F0-A982-475E-B79A-EF814CA908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5540316" y="-861077"/>
          <a:ext cx="6697027" cy="669702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55D52-295F-4A61-9FFE-AC9439D4FF73}">
      <dsp:nvSpPr>
        <dsp:cNvPr id="0" name=""/>
        <dsp:cNvSpPr/>
      </dsp:nvSpPr>
      <dsp:spPr>
        <a:xfrm>
          <a:off x="966319" y="199262"/>
          <a:ext cx="7949076" cy="811009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48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rPr>
            <a:t>неоднозначная трактовка положений, наличие признаков непрозрачности административных процедур, наличие неопределенной, двусмысленной терминологии (18 замечаний);</a:t>
          </a:r>
          <a:endParaRPr lang="ru-RU" sz="1600" kern="1200" dirty="0" smtClean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66319" y="199262"/>
        <a:ext cx="7949076" cy="811009"/>
      </dsp:txXfrm>
    </dsp:sp>
    <dsp:sp modelId="{E1E7CFB4-83C3-400C-95CA-EF5277B264F1}">
      <dsp:nvSpPr>
        <dsp:cNvPr id="0" name=""/>
        <dsp:cNvSpPr/>
      </dsp:nvSpPr>
      <dsp:spPr>
        <a:xfrm>
          <a:off x="-33635" y="164802"/>
          <a:ext cx="1491722" cy="9040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C494A-1916-4F57-BD61-80C4ADF5128E}">
      <dsp:nvSpPr>
        <dsp:cNvPr id="0" name=""/>
        <dsp:cNvSpPr/>
      </dsp:nvSpPr>
      <dsp:spPr>
        <a:xfrm>
          <a:off x="1087063" y="1306571"/>
          <a:ext cx="7836818" cy="820805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48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несоответствие предлагаемого регулирования федеральному законодательству, наличие избыточных полномочий органов власти (7 замечаний);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87063" y="1306571"/>
        <a:ext cx="7836818" cy="820805"/>
      </dsp:txXfrm>
    </dsp:sp>
    <dsp:sp modelId="{9A766DCE-BCC0-4A51-AD7E-EE4638124EE1}">
      <dsp:nvSpPr>
        <dsp:cNvPr id="0" name=""/>
        <dsp:cNvSpPr/>
      </dsp:nvSpPr>
      <dsp:spPr>
        <a:xfrm>
          <a:off x="54314" y="1244309"/>
          <a:ext cx="1403776" cy="9453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A5395-09B5-40CE-9963-C287EEB53AAB}">
      <dsp:nvSpPr>
        <dsp:cNvPr id="0" name=""/>
        <dsp:cNvSpPr/>
      </dsp:nvSpPr>
      <dsp:spPr>
        <a:xfrm>
          <a:off x="872925" y="2456512"/>
          <a:ext cx="8028403" cy="799429"/>
        </a:xfrm>
        <a:prstGeom prst="rect">
          <a:avLst/>
        </a:prstGeom>
        <a:solidFill>
          <a:srgbClr val="5B9BD5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48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требование органами власти излишних документов (3 замечания);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72925" y="2456512"/>
        <a:ext cx="8028403" cy="799429"/>
      </dsp:txXfrm>
    </dsp:sp>
    <dsp:sp modelId="{AA6B6BD7-A21E-443E-B33F-A453C21CE262}">
      <dsp:nvSpPr>
        <dsp:cNvPr id="0" name=""/>
        <dsp:cNvSpPr/>
      </dsp:nvSpPr>
      <dsp:spPr>
        <a:xfrm>
          <a:off x="45761" y="2311494"/>
          <a:ext cx="1412328" cy="9720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CA5AE-AA1C-4A33-90E3-5EB299F87865}">
      <dsp:nvSpPr>
        <dsp:cNvPr id="0" name=""/>
        <dsp:cNvSpPr/>
      </dsp:nvSpPr>
      <dsp:spPr>
        <a:xfrm>
          <a:off x="896583" y="3581531"/>
          <a:ext cx="8017195" cy="750004"/>
        </a:xfrm>
        <a:prstGeom prst="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748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введение необоснованных ограничений для субъектов предпринимательской </a:t>
          </a:r>
          <a:r>
            <a:rPr lang="en-US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                     </a:t>
          </a: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 инвестиционной деятельности (5 замечаний)</a:t>
          </a:r>
        </a:p>
      </dsp:txBody>
      <dsp:txXfrm>
        <a:off x="896583" y="3581531"/>
        <a:ext cx="8017195" cy="750004"/>
      </dsp:txXfrm>
    </dsp:sp>
    <dsp:sp modelId="{82B8A4F0-A982-475E-B79A-EF814CA908EC}">
      <dsp:nvSpPr>
        <dsp:cNvPr id="0" name=""/>
        <dsp:cNvSpPr/>
      </dsp:nvSpPr>
      <dsp:spPr>
        <a:xfrm>
          <a:off x="51182" y="3467922"/>
          <a:ext cx="1414596" cy="97556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04" y="242406"/>
            <a:ext cx="7293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оценки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регулирующего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и экспертизы за 9 месяцев 2025 года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Сургут летом не уступит многим красивым городам | Источник: Александр Шум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26" y="1296784"/>
            <a:ext cx="7789665" cy="51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2652" t="6202" r="13823" b="5814"/>
          <a:stretch>
            <a:fillRect/>
          </a:stretch>
        </p:blipFill>
        <p:spPr bwMode="auto">
          <a:xfrm>
            <a:off x="963501" y="344910"/>
            <a:ext cx="8064896" cy="583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3" y="344911"/>
            <a:ext cx="823736" cy="10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2" y="157942"/>
            <a:ext cx="6769677" cy="69826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ОРВ и экспертиза за 9 месяцев 2025 года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04509" y="1204305"/>
            <a:ext cx="3233651" cy="2215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города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30.01.2025 № 08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плана проведения экспертизы действующих муниципальных нормативных правовых актов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год»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5540884" y="3768390"/>
            <a:ext cx="2090199" cy="2573231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4-х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МНПА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 отрицательных заключений,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3 повторных)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5593" y="1241864"/>
            <a:ext cx="3518227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34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актов -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заключений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заключения в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предварительной ОРВ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о необходимости/отсутствии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проведения 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углубленной оценки;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заключений об углубленной ОРВ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(3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отрицательных и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положительных, включая 1 повторное);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003" y="3981796"/>
            <a:ext cx="3279670" cy="23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Схема 23"/>
          <p:cNvGraphicFramePr/>
          <p:nvPr>
            <p:extLst/>
          </p:nvPr>
        </p:nvGraphicFramePr>
        <p:xfrm>
          <a:off x="1384995" y="379592"/>
          <a:ext cx="7759005" cy="623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20735" y="102593"/>
            <a:ext cx="7101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вынесения отрицательных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897237910"/>
              </p:ext>
            </p:extLst>
          </p:nvPr>
        </p:nvGraphicFramePr>
        <p:xfrm>
          <a:off x="0" y="1761067"/>
          <a:ext cx="8927869" cy="49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9481" y="745404"/>
            <a:ext cx="75428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органом (управлением инвестиций, развития предпринимательства и туризма выявлено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положения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необоснованно затрудняющих осуществление предпринимательской и инвестиционной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9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78965737"/>
              </p:ext>
            </p:extLst>
          </p:nvPr>
        </p:nvGraphicFramePr>
        <p:xfrm>
          <a:off x="951503" y="1168400"/>
          <a:ext cx="4026897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96043" y="169815"/>
            <a:ext cx="636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отзывов участников публичных консультаций за 9 месяцев 2025 года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555629016"/>
              </p:ext>
            </p:extLst>
          </p:nvPr>
        </p:nvGraphicFramePr>
        <p:xfrm>
          <a:off x="5311832" y="1689100"/>
          <a:ext cx="3527367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97405" y="5857893"/>
            <a:ext cx="1268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отзывов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4447" y="5857893"/>
            <a:ext cx="301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предложений (замечаний)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655911" y="3074693"/>
            <a:ext cx="10285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89" y="799068"/>
            <a:ext cx="1667062" cy="1211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515" y="690461"/>
            <a:ext cx="142875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955" y="919018"/>
            <a:ext cx="123149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95054" y="287820"/>
            <a:ext cx="6310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экспертизы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2025 года</a:t>
            </a:r>
          </a:p>
          <a:p>
            <a:pPr algn="ctr"/>
            <a:endParaRPr lang="ru-RU" sz="2200" dirty="0"/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0415" y="829095"/>
            <a:ext cx="761445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9  месяцев 2025 года внесены изменения в 2 действующих правовых акта:</a:t>
            </a:r>
            <a:endParaRPr lang="ru-RU" sz="1700" dirty="0">
              <a:solidFill>
                <a:schemeClr val="accent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Администрации города от 27.08.2025 № 5105 «Об утверждении требований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к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разработке разбивочного плана некапитального строения, сооружения и эскизного проекта некапитального строения, сооружения на территории города Сургута и порядка их согласования и о признании утратившими силу некоторых муниципальных правовых актов», которым признано утратившим силу ранее действующее постановление Администрации города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от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31.08.2023 № 4228 «Об утверждении требований к разработке эскизного проекта некапитального строения, сооружения и порядка согласования эскизного проекта некапитального строения, сооружения на территории города Сургута»;</a:t>
            </a:r>
            <a:endParaRPr lang="ru-RU" sz="14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 algn="just">
              <a:buFont typeface="Wingdings" pitchFamily="2" charset="2"/>
              <a:buChar char="Ø"/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 algn="just">
              <a:buFont typeface="Wingdings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17.09.2025  № 5837 «О внесении изменений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в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15.11.2024 № 5900 «Об утверждении регламента сопровождения инновационных проектов в Администрации города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1700" u="sng" dirty="0" smtClean="0">
              <a:solidFill>
                <a:srgbClr val="4472C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700" u="sng" dirty="0" smtClean="0">
                <a:solidFill>
                  <a:srgbClr val="4472C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течение октября 2025 года утверждены:</a:t>
            </a:r>
            <a:endParaRPr lang="ru-RU" sz="1700" u="sng" dirty="0">
              <a:solidFill>
                <a:srgbClr val="4472C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Администрации города от 07.10.2025 № 6471 «О внесении изменений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в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Администрации города от 27.07.2015 № 5227 «Об утверждении порядка осуществления контроля за распоряжением, использованием по назначению и сохранностью имущества, находящегося в собственности муниципального образования городской округ Сургут»;</a:t>
            </a:r>
            <a:endParaRPr lang="ru-RU" sz="14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66700" algn="just">
              <a:buFont typeface="Wingdings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постановление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Администрации города от 17.10.2025 № 6768 «О внесении изменений в постановление Администрации города от 26.01.2016 № 470 «Об организации регулярных перевозок пассажиров и багажа автомобильным транспортом на территории муниципального образования городской округ Сургут Ханты-Мансийского автономного округа – Югры».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" y="4177969"/>
            <a:ext cx="1260416" cy="9324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29" y="2839275"/>
            <a:ext cx="1271543" cy="10558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5452" t="58518"/>
          <a:stretch/>
        </p:blipFill>
        <p:spPr>
          <a:xfrm>
            <a:off x="11434" y="1586761"/>
            <a:ext cx="1260411" cy="957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" y="5274673"/>
            <a:ext cx="1282975" cy="9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266007"/>
            <a:ext cx="6858000" cy="1027786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318843"/>
            <a:ext cx="6858000" cy="3081958"/>
          </a:xfrm>
        </p:spPr>
        <p:txBody>
          <a:bodyPr>
            <a:normAutofit fontScale="92500" lnSpcReduction="20000"/>
          </a:bodyPr>
          <a:lstStyle/>
          <a:p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 участие важно в создании благоприятных условий для ведения и развития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бизнеса!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аналитики и поддержки предпринимательства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4" y="6098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59" y="972927"/>
            <a:ext cx="2884517" cy="208307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66" y="899907"/>
            <a:ext cx="2321392" cy="20843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61038" y="2966889"/>
            <a:ext cx="279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«ОРВ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4935</TotalTime>
  <Words>483</Words>
  <Application>Microsoft Office PowerPoint</Application>
  <PresentationFormat>Экран (4:3)</PresentationFormat>
  <Paragraphs>49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ОРВ и экспертиза за 9 месяцев 2025 года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520</cp:revision>
  <cp:lastPrinted>2025-10-30T10:01:30Z</cp:lastPrinted>
  <dcterms:created xsi:type="dcterms:W3CDTF">2014-11-21T11:00:06Z</dcterms:created>
  <dcterms:modified xsi:type="dcterms:W3CDTF">2025-11-27T07:33:57Z</dcterms:modified>
</cp:coreProperties>
</file>