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5"/>
  </p:notesMasterIdLst>
  <p:handoutMasterIdLst>
    <p:handoutMasterId r:id="rId16"/>
  </p:handoutMasterIdLst>
  <p:sldIdLst>
    <p:sldId id="353" r:id="rId2"/>
    <p:sldId id="414" r:id="rId3"/>
    <p:sldId id="415" r:id="rId4"/>
    <p:sldId id="413" r:id="rId5"/>
    <p:sldId id="402" r:id="rId6"/>
    <p:sldId id="416" r:id="rId7"/>
    <p:sldId id="418" r:id="rId8"/>
    <p:sldId id="403" r:id="rId9"/>
    <p:sldId id="420" r:id="rId10"/>
    <p:sldId id="421" r:id="rId11"/>
    <p:sldId id="412" r:id="rId12"/>
    <p:sldId id="422" r:id="rId13"/>
    <p:sldId id="38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рошилова Юлия Павловна" initials="ВЮП" lastIdx="0" clrIdx="0">
    <p:extLst>
      <p:ext uri="{19B8F6BF-5375-455C-9EA6-DF929625EA0E}">
        <p15:presenceInfo xmlns:p15="http://schemas.microsoft.com/office/powerpoint/2012/main" userId="S-1-5-21-2944462463-41517796-893743237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9E7"/>
    <a:srgbClr val="5A67A6"/>
    <a:srgbClr val="8590BE"/>
    <a:srgbClr val="99A1C8"/>
    <a:srgbClr val="8574EC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74011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6270" y="593702"/>
            <a:ext cx="7293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регулирующего воздействия проектов муниципальных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8769"/>
          <a:stretch/>
        </p:blipFill>
        <p:spPr>
          <a:xfrm>
            <a:off x="1620635" y="1441912"/>
            <a:ext cx="6667500" cy="49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2246"/>
            <a:ext cx="7971905" cy="1325563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7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br>
              <a:rPr lang="ru-RU" sz="27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для публичного обсуждения проектов </a:t>
            </a: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нормативных актов органов </a:t>
            </a: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en-US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 – </a:t>
            </a:r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http://regulation.admhmao.ru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58" t="6645" r="17214" b="8915"/>
          <a:stretch/>
        </p:blipFill>
        <p:spPr>
          <a:xfrm>
            <a:off x="1291709" y="2177935"/>
            <a:ext cx="7403404" cy="45187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0" y="75055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847215" y="1587731"/>
            <a:ext cx="1130531" cy="510282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2782" y="1650022"/>
            <a:ext cx="1512916" cy="35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Размещенные документы</a:t>
            </a:r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56022" y="1634927"/>
            <a:ext cx="1512916" cy="35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личный кабинет</a:t>
            </a:r>
            <a:endParaRPr lang="ru-RU" sz="20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28255" y="1552190"/>
            <a:ext cx="1221971" cy="545823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76" y="1085129"/>
            <a:ext cx="7223641" cy="6490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«ОРВ в Сургуте» в мессенджере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3" y="1805038"/>
            <a:ext cx="3108960" cy="28346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69459" y="4684580"/>
            <a:ext cx="404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https://t.me/+1EBsyY8jshUzY2My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553" y="5480452"/>
            <a:ext cx="498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Сообщение дублируется в группе «ИНВЕСТИРУЙ в СУРГУТ»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9" y="442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79418" y="182247"/>
            <a:ext cx="6683433" cy="61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мессенджеров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32625"/>
            <a:ext cx="7102186" cy="51538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проведения ОРВ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6" t="11535" r="14216" b="7846"/>
          <a:stretch/>
        </p:blipFill>
        <p:spPr>
          <a:xfrm>
            <a:off x="496372" y="1143533"/>
            <a:ext cx="8523545" cy="553068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" y="5439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3699161" y="405972"/>
            <a:ext cx="2845333" cy="7375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admsurgut.ru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89" y="542925"/>
            <a:ext cx="2274005" cy="493819"/>
          </a:xfrm>
          <a:prstGeom prst="rect">
            <a:avLst/>
          </a:prstGeom>
        </p:spPr>
      </p:pic>
      <p:pic>
        <p:nvPicPr>
          <p:cNvPr id="10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38" y="596991"/>
            <a:ext cx="360039" cy="3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975" t="27955" r="27609" b="8157"/>
          <a:stretch/>
        </p:blipFill>
        <p:spPr>
          <a:xfrm>
            <a:off x="3366653" y="2440133"/>
            <a:ext cx="5544591" cy="361603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34539" y="1770611"/>
            <a:ext cx="2732114" cy="357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4538" y="2631283"/>
            <a:ext cx="1776153" cy="357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4538" y="3031874"/>
            <a:ext cx="1776153" cy="357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4538" y="4774240"/>
            <a:ext cx="2732114" cy="357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врон 24"/>
          <p:cNvSpPr/>
          <p:nvPr/>
        </p:nvSpPr>
        <p:spPr>
          <a:xfrm>
            <a:off x="3300148" y="3664515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Шеврон 25"/>
          <p:cNvSpPr/>
          <p:nvPr/>
        </p:nvSpPr>
        <p:spPr>
          <a:xfrm>
            <a:off x="3300148" y="4019134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3300148" y="4382336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3304301" y="2961839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3300148" y="4753361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3300148" y="5072579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3300148" y="5804644"/>
            <a:ext cx="174570" cy="15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rot="13592722" flipH="1">
            <a:off x="2645556" y="2348604"/>
            <a:ext cx="476205" cy="9552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251" y="1030947"/>
            <a:ext cx="6858000" cy="741825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1970117"/>
            <a:ext cx="6858000" cy="308402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аналитики и поддержки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и туризма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3462)52-20-83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voroshilova_yp@admsurgut.ru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2" y="5809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44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ОРВ?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702" y="1204711"/>
            <a:ext cx="5705647" cy="5193889"/>
          </a:xfrm>
        </p:spPr>
        <p:txBody>
          <a:bodyPr/>
          <a:lstStyle/>
          <a:p>
            <a:pPr marL="0" indent="0" defTabSz="91440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регулирующего воздействия (ОРВ)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 муниципального нормативного правового акта в процессе его согласования.</a:t>
            </a:r>
          </a:p>
          <a:p>
            <a:pPr marL="0" indent="0" defTabSz="914400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доказательного регулирования, основанный на диалоге бизнеса и власти.</a:t>
            </a:r>
          </a:p>
          <a:p>
            <a:pPr marL="0" indent="0" defTabSz="914400"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и оценки возможных положительных и отрицательных последствий принятия проекта муниципального нормативного правового акта на основе анализа проблемы, цели ее регулирования и возможных способов решения.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01238"/>
            <a:ext cx="932769" cy="1103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2" y="4239491"/>
            <a:ext cx="2015835" cy="1720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2" y="1204711"/>
            <a:ext cx="2015836" cy="1354131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2558841"/>
            <a:ext cx="2015835" cy="14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306" y="365127"/>
            <a:ext cx="6868044" cy="4827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8" y="55960"/>
            <a:ext cx="84039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04110" y="1157066"/>
            <a:ext cx="6966066" cy="53245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20.03.2025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33-ФЗ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местного 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системе публичной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власти»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ОРВ проектов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 обязательно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ХМАО – Югры от 29.05.2014 № 42-оз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ОРВ в автономном округе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Главы города от 05.09.2017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документов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08.07.2010 № 2177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в сфере ОРВ координационным советом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малого и среднего предпринимательства при Администрации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1" y="1157066"/>
            <a:ext cx="1230285" cy="1322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21" y="2479694"/>
            <a:ext cx="1145772" cy="961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21" y="3490913"/>
            <a:ext cx="1230285" cy="11475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2" y="4764097"/>
            <a:ext cx="1287088" cy="13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81" t="5972" r="4056" b="11124"/>
          <a:stretch/>
        </p:blipFill>
        <p:spPr>
          <a:xfrm>
            <a:off x="1280160" y="2189768"/>
            <a:ext cx="7406640" cy="46682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" y="79714"/>
            <a:ext cx="889462" cy="1103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161" y="365126"/>
            <a:ext cx="7406639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ОРВ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положений, вводящих избыточные обязанности, запреты и ограничения для субъектов предпринимательской и иной экономической деятельности или способствующих их введению, а также положений, способствующих возникновению необоснованных расходов субъектов предпринимательской и иной экономической деятельности, и местного бюджета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958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135384"/>
            <a:ext cx="6769677" cy="73215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Предметная область ОРВ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5673" y="887987"/>
            <a:ext cx="7007629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МНПА,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устанавливающие новые 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изменяющие ранее предусмотренные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МНПА: </a:t>
            </a:r>
          </a:p>
          <a:p>
            <a:pPr marL="285750" indent="-285750" algn="ctr">
              <a:buFontTx/>
              <a:buChar char="-"/>
            </a:pP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связаны с осуществлением предпринимательской и иной экономической деятельности и оценка соблюдения которых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муниципального контроля, привлечения к административной ответственности, предоставления лицензий и иных разрешений, аккредитации, иных форм оценки и экспертизы (далее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предпринимательской и иной экономической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субъектов инвестиционной деятельности.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780777"/>
            <a:ext cx="1345327" cy="14944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45673" y="3882603"/>
            <a:ext cx="7007629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Думы города,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устанавливающие, изменяющие, приостанавливающие, отменяющие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налоги и сборы;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Думы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регулирующие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правоотношения;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ликвидации чрезвычайных ситуаций природного и техногенного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на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действия режимов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ЧС;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нормативных правовых актов,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утверждающие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регламенты предоставления муниципальных услуг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4" y="4272742"/>
            <a:ext cx="1098084" cy="14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668" y="365127"/>
            <a:ext cx="6902682" cy="3663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этапы ОРВ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3650"/>
            <a:ext cx="792549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113" t="28086" r="26374" b="21646"/>
          <a:stretch/>
        </p:blipFill>
        <p:spPr>
          <a:xfrm>
            <a:off x="1271847" y="1032997"/>
            <a:ext cx="7631145" cy="4993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915296"/>
            <a:ext cx="1690600" cy="24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085964"/>
              </p:ext>
            </p:extLst>
          </p:nvPr>
        </p:nvGraphicFramePr>
        <p:xfrm>
          <a:off x="628650" y="1281431"/>
          <a:ext cx="8249343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93">
                  <a:extLst>
                    <a:ext uri="{9D8B030D-6E8A-4147-A177-3AD203B41FA5}">
                      <a16:colId xmlns:a16="http://schemas.microsoft.com/office/drawing/2014/main" val="2944812921"/>
                    </a:ext>
                  </a:extLst>
                </a:gridCol>
                <a:gridCol w="5694219">
                  <a:extLst>
                    <a:ext uri="{9D8B030D-6E8A-4147-A177-3AD203B41FA5}">
                      <a16:colId xmlns:a16="http://schemas.microsoft.com/office/drawing/2014/main" val="1739279217"/>
                    </a:ext>
                  </a:extLst>
                </a:gridCol>
                <a:gridCol w="1587731">
                  <a:extLst>
                    <a:ext uri="{9D8B030D-6E8A-4147-A177-3AD203B41FA5}">
                      <a16:colId xmlns:a16="http://schemas.microsoft.com/office/drawing/2014/main" val="196079914"/>
                    </a:ext>
                  </a:extLst>
                </a:gridCol>
              </a:tblGrid>
              <a:tr h="109684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МНПА содержит положения, </a:t>
                      </a:r>
                      <a:r>
                        <a:rPr lang="ru-RU" sz="15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устанавливающие новые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требования для субъектов предпринимательской и иной экономической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 для субъектов инвестиционной деятельности.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 публичных консультаций – 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рабочих дней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0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МНПА содержит положения, </a:t>
                      </a:r>
                      <a:r>
                        <a:rPr lang="ru-RU" sz="1500" b="1" u="sng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изменяющие ранее предусмотренные: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обязательные требования для субъектов предпринимательской и иной экономической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обязанности для субъектов инвестиционной деятельности.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проведения публичных консультаций –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рабочих дней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МНПА содержит положения: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ru-RU" sz="1500" b="1" u="sng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отменяющие</a:t>
                      </a: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ранее предусмотренные МНПА обязательные требования для субъектов предпринимательской и иной экономической деятельности, обязанности для субъектов инвестиционной деятельности;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устанавливающие и (или) вносящие изменения в форме </a:t>
                      </a:r>
                      <a:r>
                        <a:rPr lang="ru-RU" sz="1500" b="1" u="sng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воспроизведения положений </a:t>
                      </a: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федерального и (или) регионального законодательства; 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вносящие изменения </a:t>
                      </a:r>
                      <a:r>
                        <a:rPr lang="ru-RU" sz="1500" b="1" u="sng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проведения оценки применения обязательных требований </a:t>
                      </a:r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действующих МНПА.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Публичные консультации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5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проводятся</a:t>
                      </a:r>
                      <a:endParaRPr lang="ru-RU" sz="15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401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62545" y="402667"/>
            <a:ext cx="633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регулирующего воздействия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659"/>
            <a:ext cx="79254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135384"/>
            <a:ext cx="6769677" cy="73215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Предварительный этап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45219" y="1032332"/>
            <a:ext cx="408551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инструкцией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портале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regulation.admhmao.ru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6549" y="1025923"/>
            <a:ext cx="321741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доступа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портале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http://regulation.admhmao.ru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b="72151"/>
          <a:stretch/>
        </p:blipFill>
        <p:spPr>
          <a:xfrm>
            <a:off x="4629151" y="2147449"/>
            <a:ext cx="4085514" cy="9241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-769" b="8050"/>
          <a:stretch/>
        </p:blipFill>
        <p:spPr>
          <a:xfrm>
            <a:off x="1210978" y="2147449"/>
            <a:ext cx="3302990" cy="4249446"/>
          </a:xfrm>
          <a:prstGeom prst="rect">
            <a:avLst/>
          </a:prstGeom>
        </p:spPr>
      </p:pic>
      <p:sp>
        <p:nvSpPr>
          <p:cNvPr id="31" name="Стрелка вправо 30"/>
          <p:cNvSpPr/>
          <p:nvPr/>
        </p:nvSpPr>
        <p:spPr>
          <a:xfrm rot="1307880">
            <a:off x="5363018" y="797714"/>
            <a:ext cx="893415" cy="155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9544624">
            <a:off x="3536023" y="790052"/>
            <a:ext cx="901001" cy="1537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5"/>
          <a:srcRect l="19149" t="7138" r="19904" b="13251"/>
          <a:stretch/>
        </p:blipFill>
        <p:spPr bwMode="auto">
          <a:xfrm>
            <a:off x="4629151" y="2714626"/>
            <a:ext cx="4085514" cy="3794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9151" y="5802285"/>
            <a:ext cx="4085514" cy="232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лево 4"/>
          <p:cNvSpPr/>
          <p:nvPr/>
        </p:nvSpPr>
        <p:spPr>
          <a:xfrm>
            <a:off x="3232129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admsurgut.ru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17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47" y="3664472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6286" y="81614"/>
            <a:ext cx="7638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7" y="8161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3452" t="7912" r="44840" b="15546"/>
          <a:stretch/>
        </p:blipFill>
        <p:spPr>
          <a:xfrm>
            <a:off x="710082" y="1696483"/>
            <a:ext cx="7597774" cy="49910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6920" y="4530436"/>
            <a:ext cx="2155209" cy="34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6"/>
          <a:srcRect l="14516" t="27452" r="16918" b="62116"/>
          <a:stretch/>
        </p:blipFill>
        <p:spPr bwMode="auto">
          <a:xfrm>
            <a:off x="1034606" y="2189315"/>
            <a:ext cx="7273250" cy="542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15161" t="16860" r="16043" b="10733"/>
          <a:stretch/>
        </p:blipFill>
        <p:spPr>
          <a:xfrm>
            <a:off x="4206430" y="3749040"/>
            <a:ext cx="4937569" cy="3108960"/>
          </a:xfrm>
          <a:prstGeom prst="rect">
            <a:avLst/>
          </a:prstGeom>
        </p:spPr>
      </p:pic>
      <p:sp>
        <p:nvSpPr>
          <p:cNvPr id="20" name="Выгнутая влево стрелка 19"/>
          <p:cNvSpPr/>
          <p:nvPr/>
        </p:nvSpPr>
        <p:spPr>
          <a:xfrm rot="12370251" flipH="1">
            <a:off x="3548089" y="3649707"/>
            <a:ext cx="476205" cy="10753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47161</TotalTime>
  <Words>598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Что такое ОРВ?</vt:lpstr>
      <vt:lpstr>Нормативно-правовое регулирование</vt:lpstr>
      <vt:lpstr>Презентация PowerPoint</vt:lpstr>
      <vt:lpstr>Предметная область ОРВ</vt:lpstr>
      <vt:lpstr>Основные этапы ОРВ</vt:lpstr>
      <vt:lpstr>Степени регулирующего воздействия</vt:lpstr>
      <vt:lpstr>Предварительный этап</vt:lpstr>
      <vt:lpstr>Презентация PowerPoint</vt:lpstr>
      <vt:lpstr>Информационные ресурсы Интернет портал для публичного обсуждения проектов  и действующих нормативных актов органов власти  ХМАО – Югры (http://regulation.admhmao.ru)</vt:lpstr>
      <vt:lpstr>Группа «ОРВ в Сургуте» в мессенджере «Telegram»</vt:lpstr>
      <vt:lpstr>Методическая поддержка проведения ОРВ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622</cp:revision>
  <cp:lastPrinted>2025-12-23T10:09:13Z</cp:lastPrinted>
  <dcterms:created xsi:type="dcterms:W3CDTF">2014-11-21T11:00:06Z</dcterms:created>
  <dcterms:modified xsi:type="dcterms:W3CDTF">2025-12-25T05:47:57Z</dcterms:modified>
</cp:coreProperties>
</file>