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6"/>
  </p:notesMasterIdLst>
  <p:handoutMasterIdLst>
    <p:handoutMasterId r:id="rId17"/>
  </p:handoutMasterIdLst>
  <p:sldIdLst>
    <p:sldId id="433" r:id="rId2"/>
    <p:sldId id="439" r:id="rId3"/>
    <p:sldId id="442" r:id="rId4"/>
    <p:sldId id="454" r:id="rId5"/>
    <p:sldId id="455" r:id="rId6"/>
    <p:sldId id="449" r:id="rId7"/>
    <p:sldId id="451" r:id="rId8"/>
    <p:sldId id="445" r:id="rId9"/>
    <p:sldId id="456" r:id="rId10"/>
    <p:sldId id="457" r:id="rId11"/>
    <p:sldId id="458" r:id="rId12"/>
    <p:sldId id="459" r:id="rId13"/>
    <p:sldId id="460" r:id="rId14"/>
    <p:sldId id="461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0C9"/>
    <a:srgbClr val="FFFFFF"/>
    <a:srgbClr val="3C64A9"/>
    <a:srgbClr val="8590BE"/>
    <a:srgbClr val="99A1C8"/>
    <a:srgbClr val="990000"/>
    <a:srgbClr val="F8F8F8"/>
    <a:srgbClr val="D9E7F0"/>
    <a:srgbClr val="E9ECF3"/>
    <a:srgbClr val="5A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F592-5947-4401-A8DD-36543C00AD0A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2333-F48E-4D36-870F-38FBE42D2404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B906-6D5E-46FD-AEB9-BCB852A16BA7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0662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86E-80A5-45BB-8837-04A64A8ED472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BE96-6572-4FFB-BE28-A97023D2FA41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502-3AB4-45E6-8C55-86E463354B6F}" type="datetime1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FEF-C22A-469C-AE1A-134FCDABD4F8}" type="datetime1">
              <a:rPr lang="ru-RU" smtClean="0"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BF9-C0E4-45A0-8292-59FB6FC859A5}" type="datetime1">
              <a:rPr lang="ru-RU" smtClean="0"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F862-5C4A-40E3-BC35-77D37C2B9626}" type="datetime1">
              <a:rPr lang="ru-RU" smtClean="0"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C04-1D1E-4EC4-B63B-4AF6376A3DBC}" type="datetime1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C30-7BDF-4DDA-8CA8-E41398574C96}" type="datetime1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63-FBE5-4457-81D1-C455753E0BF5}" type="datetime1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admhmao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3.png"/><Relationship Id="rId131" Type="http://schemas.openxmlformats.org/officeDocument/2006/relationships/image" Target="../media/image590.svg"/><Relationship Id="rId5" Type="http://schemas.openxmlformats.org/officeDocument/2006/relationships/image" Target="../media/image12.png"/><Relationship Id="rId31" Type="http://schemas.openxmlformats.org/officeDocument/2006/relationships/image" Target="../media/image490.sv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>
            <a:extLst>
              <a:ext uri="{FF2B5EF4-FFF2-40B4-BE49-F238E27FC236}">
                <a16:creationId xmlns:a16="http://schemas.microsoft.com/office/drawing/2014/main" id="{2616B31E-23CD-4E16-8D29-BE0C4FAD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3500"/>
            <a:ext cx="8302851" cy="2086725"/>
          </a:xfrm>
        </p:spPr>
        <p:txBody>
          <a:bodyPr/>
          <a:lstStyle/>
          <a:p>
            <a:pPr lvl="0" algn="ctr">
              <a:defRPr/>
            </a:pP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Предоставление 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поддержки </a:t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субъектам МСП в 2025 году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муниципальная программа </a:t>
            </a: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«Развитие малого и среднего предпринимательства в городе </a:t>
            </a: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Сургуте»</a:t>
            </a:r>
            <a:endParaRPr lang="ru-RU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" y="100784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5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surgut.ru/files/materials/logo.png">
            <a:hlinkClick r:id="rId2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83" y="713598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5674255" y="598416"/>
            <a:ext cx="3007352" cy="8236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4572" y="788790"/>
            <a:ext cx="217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10" y="820329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63784" y="64670"/>
            <a:ext cx="7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53" y="40277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2782" t="22247" r="17544" b="3932"/>
          <a:stretch/>
        </p:blipFill>
        <p:spPr>
          <a:xfrm>
            <a:off x="1910403" y="1417839"/>
            <a:ext cx="7015941" cy="4181302"/>
          </a:xfrm>
          <a:prstGeom prst="rect">
            <a:avLst/>
          </a:prstGeom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03" y="3667680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17882" t="41024" r="16493" b="7700"/>
          <a:stretch/>
        </p:blipFill>
        <p:spPr>
          <a:xfrm>
            <a:off x="4449555" y="3957986"/>
            <a:ext cx="6127005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Выгнутая вверх стрелка 1"/>
          <p:cNvSpPr/>
          <p:nvPr/>
        </p:nvSpPr>
        <p:spPr>
          <a:xfrm rot="713732">
            <a:off x="4609665" y="3531016"/>
            <a:ext cx="1192923" cy="435913"/>
          </a:xfrm>
          <a:prstGeom prst="curvedDownArrow">
            <a:avLst>
              <a:gd name="adj1" fmla="val 25000"/>
              <a:gd name="adj2" fmla="val 50000"/>
              <a:gd name="adj3" fmla="val 2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16982" t="22819" r="20860" b="3654"/>
          <a:stretch/>
        </p:blipFill>
        <p:spPr>
          <a:xfrm>
            <a:off x="4375266" y="4256116"/>
            <a:ext cx="5810597" cy="25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314" t="6486" r="11231" b="45600"/>
          <a:stretch/>
        </p:blipFill>
        <p:spPr>
          <a:xfrm>
            <a:off x="2009030" y="1615039"/>
            <a:ext cx="8556446" cy="39767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05094" y="173366"/>
            <a:ext cx="59172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нормативных правовых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http://regulation.admhmao.ru</a:t>
            </a:r>
            <a:r>
              <a:rPr lang="ru-RU" dirty="0"/>
              <a:t>) </a:t>
            </a:r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58" y="90239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5094" y="173366"/>
            <a:ext cx="6085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проектов нормативных правовых актов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0215" y="573477"/>
            <a:ext cx="5520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http://regulation.admhmao.ru </a:t>
            </a:r>
          </a:p>
        </p:txBody>
      </p:sp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58" y="90239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98" y="1231457"/>
            <a:ext cx="7162332" cy="53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5094" y="173366"/>
            <a:ext cx="6085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проектов нормативных правовых актов</a:t>
            </a:r>
            <a:endParaRPr lang="ru-RU" dirty="0"/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58" y="90239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70215" y="573477"/>
            <a:ext cx="5520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http://regulation.admhmao.ru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58" y="1229532"/>
            <a:ext cx="6493541" cy="2947500"/>
          </a:xfrm>
          <a:prstGeom prst="rect">
            <a:avLst/>
          </a:prstGeom>
        </p:spPr>
      </p:pic>
      <p:sp>
        <p:nvSpPr>
          <p:cNvPr id="14" name="Стрелка влево 13"/>
          <p:cNvSpPr/>
          <p:nvPr/>
        </p:nvSpPr>
        <p:spPr>
          <a:xfrm rot="1871279">
            <a:off x="8663013" y="2023809"/>
            <a:ext cx="854758" cy="163501"/>
          </a:xfrm>
          <a:prstGeom prst="leftArrow">
            <a:avLst>
              <a:gd name="adj1" fmla="val 50000"/>
              <a:gd name="adj2" fmla="val 9393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gray">
          <a:xfrm>
            <a:off x="8865142" y="2273703"/>
            <a:ext cx="1631659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Процедура регистрации</a:t>
            </a:r>
            <a:endParaRPr lang="en-US" altLang="ru-RU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"/>
          <a:stretch/>
        </p:blipFill>
        <p:spPr>
          <a:xfrm>
            <a:off x="2339554" y="3217024"/>
            <a:ext cx="3791532" cy="35827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innerShdw blurRad="63500" dist="50800" dir="16200000">
              <a:srgbClr val="8590BE">
                <a:alpha val="50000"/>
              </a:srgb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086" y="3177688"/>
            <a:ext cx="4365714" cy="36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9" t="9478" r="3247" b="38205"/>
          <a:stretch/>
        </p:blipFill>
        <p:spPr>
          <a:xfrm>
            <a:off x="2290027" y="3649288"/>
            <a:ext cx="7908001" cy="3208713"/>
          </a:xfrm>
          <a:prstGeom prst="rect">
            <a:avLst/>
          </a:prstGeom>
          <a:ln>
            <a:solidFill>
              <a:srgbClr val="5A6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005094" y="173366"/>
            <a:ext cx="6025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проектов нормативных правовых актов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0215" y="573477"/>
            <a:ext cx="5520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http://regulation.admhmao.ru </a:t>
            </a:r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58" y="90239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26" y="1158251"/>
            <a:ext cx="3657600" cy="2169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89" y="1039634"/>
            <a:ext cx="3275787" cy="250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871279">
            <a:off x="5287896" y="6074595"/>
            <a:ext cx="854758" cy="163501"/>
          </a:xfrm>
          <a:prstGeom prst="leftArrow">
            <a:avLst>
              <a:gd name="adj1" fmla="val 50000"/>
              <a:gd name="adj2" fmla="val 9393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gray">
          <a:xfrm>
            <a:off x="6018338" y="5980871"/>
            <a:ext cx="1707605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Электронный отзыв</a:t>
            </a:r>
            <a:endParaRPr lang="en-US" altLang="ru-RU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83" y="117052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Меры поддержки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6622131" y="1085373"/>
            <a:ext cx="4912" cy="5654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2301180" y="2410776"/>
            <a:ext cx="9279676" cy="77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369286" y="1435793"/>
            <a:ext cx="184955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Информационно-консультационная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382430" y="2881427"/>
            <a:ext cx="1836410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Имущественная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7044340" y="1473806"/>
            <a:ext cx="2855676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Образовательная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7023707" y="2851133"/>
            <a:ext cx="346017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Финансовая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023707" y="109982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6971589" y="252098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29601" y="105626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36580" y="250883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85800"/>
            <a:ext cx="11460992" cy="339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225506" y="3212932"/>
            <a:ext cx="2911303" cy="135421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аренда на льготных условиях</a:t>
            </a: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безвозмездное пользование</a:t>
            </a: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kumimoji="0" lang="ru-RU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оциальным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предпринимателям за 1 рубль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6801530" y="3164684"/>
            <a:ext cx="3682349" cy="372409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возмещение затрат для СЗВД</a:t>
            </a: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возмещение затрат инновационным компаниям</a:t>
            </a: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инансовое обеспечение затрат предпринимателям в производственной сфере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финансовое обеспечение затрат предпринимателям в сфере социального предпринимательства</a:t>
            </a:r>
          </a:p>
          <a:p>
            <a:pPr marL="342900" indent="-342900" defTabSz="457200">
              <a:spcAft>
                <a:spcPts val="554"/>
              </a:spcAft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ф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инансовое обеспечение затрат предпринимателям в сфере креативных индустрий</a:t>
            </a:r>
          </a:p>
        </p:txBody>
      </p:sp>
      <p:pic>
        <p:nvPicPr>
          <p:cNvPr id="3" name="Picture 2" descr="http://qrcoder.ru/code/?t.me%2Finvestiruyvsurgut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35" y="1121751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invest.admsurgut.ru%2Fpages%2Fimushchestvennaia-podderzhk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36" y="3222756"/>
            <a:ext cx="1274599" cy="12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invest.admsurgut.ru%2Flist%2Fmeropriiatiia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10" y="1155306"/>
            <a:ext cx="1290968" cy="12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10" y="3188290"/>
            <a:ext cx="1295676" cy="12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8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>
            <a:extLst>
              <a:ext uri="{FF2B5EF4-FFF2-40B4-BE49-F238E27FC236}">
                <a16:creationId xmlns:a16="http://schemas.microsoft.com/office/drawing/2014/main" id="{B855BADB-9D7C-C3EE-41D5-BE7257BE908B}"/>
              </a:ext>
            </a:extLst>
          </p:cNvPr>
          <p:cNvGrpSpPr/>
          <p:nvPr/>
        </p:nvGrpSpPr>
        <p:grpSpPr>
          <a:xfrm>
            <a:off x="541543" y="559104"/>
            <a:ext cx="11650457" cy="5281662"/>
            <a:chOff x="1017253" y="1059476"/>
            <a:chExt cx="7204990" cy="3266337"/>
          </a:xfrm>
        </p:grpSpPr>
        <p:grpSp>
          <p:nvGrpSpPr>
            <p:cNvPr id="6" name="Group 39984">
              <a:extLst>
                <a:ext uri="{FF2B5EF4-FFF2-40B4-BE49-F238E27FC236}">
                  <a16:creationId xmlns:a16="http://schemas.microsoft.com/office/drawing/2014/main" id="{C8F94B63-6A1A-AD5E-F8C6-F9E06C449A0F}"/>
                </a:ext>
              </a:extLst>
            </p:cNvPr>
            <p:cNvGrpSpPr/>
            <p:nvPr/>
          </p:nvGrpSpPr>
          <p:grpSpPr>
            <a:xfrm>
              <a:off x="1652094" y="1911395"/>
              <a:ext cx="5920780" cy="715499"/>
              <a:chOff x="-811472" y="0"/>
              <a:chExt cx="10730204" cy="1296695"/>
            </a:xfrm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1" name="Shape 39980">
                <a:extLst>
                  <a:ext uri="{FF2B5EF4-FFF2-40B4-BE49-F238E27FC236}">
                    <a16:creationId xmlns:a16="http://schemas.microsoft.com/office/drawing/2014/main" id="{6DEE8503-42BF-7F12-4B65-46ACCA31235A}"/>
                  </a:ext>
                </a:extLst>
              </p:cNvPr>
              <p:cNvSpPr/>
              <p:nvPr/>
            </p:nvSpPr>
            <p:spPr>
              <a:xfrm>
                <a:off x="-811472" y="484502"/>
                <a:ext cx="10730204" cy="7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476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Shape 39981">
                <a:extLst>
                  <a:ext uri="{FF2B5EF4-FFF2-40B4-BE49-F238E27FC236}">
                    <a16:creationId xmlns:a16="http://schemas.microsoft.com/office/drawing/2014/main" id="{4F359B26-F645-8371-BB33-EEF32376EFB8}"/>
                  </a:ext>
                </a:extLst>
              </p:cNvPr>
              <p:cNvSpPr/>
              <p:nvPr/>
            </p:nvSpPr>
            <p:spPr>
              <a:xfrm>
                <a:off x="4594453" y="0"/>
                <a:ext cx="1" cy="12632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Shape 39982">
                <a:extLst>
                  <a:ext uri="{FF2B5EF4-FFF2-40B4-BE49-F238E27FC236}">
                    <a16:creationId xmlns:a16="http://schemas.microsoft.com/office/drawing/2014/main" id="{A7A5C2A8-9F2F-B981-41BA-5714E8CFA758}"/>
                  </a:ext>
                </a:extLst>
              </p:cNvPr>
              <p:cNvSpPr/>
              <p:nvPr/>
            </p:nvSpPr>
            <p:spPr>
              <a:xfrm>
                <a:off x="1868730" y="516009"/>
                <a:ext cx="1" cy="7806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Shape 39983">
                <a:extLst>
                  <a:ext uri="{FF2B5EF4-FFF2-40B4-BE49-F238E27FC236}">
                    <a16:creationId xmlns:a16="http://schemas.microsoft.com/office/drawing/2014/main" id="{17F92A6B-D3E0-BB15-F5F1-B26DF839F1F4}"/>
                  </a:ext>
                </a:extLst>
              </p:cNvPr>
              <p:cNvSpPr/>
              <p:nvPr/>
            </p:nvSpPr>
            <p:spPr>
              <a:xfrm>
                <a:off x="7253269" y="452119"/>
                <a:ext cx="1" cy="7806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9961">
              <a:extLst>
                <a:ext uri="{FF2B5EF4-FFF2-40B4-BE49-F238E27FC236}">
                  <a16:creationId xmlns:a16="http://schemas.microsoft.com/office/drawing/2014/main" id="{A583DD72-715E-525E-15E3-F4402A3A3BAD}"/>
                </a:ext>
              </a:extLst>
            </p:cNvPr>
            <p:cNvGrpSpPr/>
            <p:nvPr/>
          </p:nvGrpSpPr>
          <p:grpSpPr>
            <a:xfrm>
              <a:off x="3540522" y="1059476"/>
              <a:ext cx="1987888" cy="1013306"/>
              <a:chOff x="-1031034" y="-91263"/>
              <a:chExt cx="3602642" cy="1836407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9" name="Shape 39959">
                <a:extLst>
                  <a:ext uri="{FF2B5EF4-FFF2-40B4-BE49-F238E27FC236}">
                    <a16:creationId xmlns:a16="http://schemas.microsoft.com/office/drawing/2014/main" id="{D2AD6DA4-02F6-34DA-8915-0B54C1667E5A}"/>
                  </a:ext>
                </a:extLst>
              </p:cNvPr>
              <p:cNvSpPr/>
              <p:nvPr/>
            </p:nvSpPr>
            <p:spPr>
              <a:xfrm>
                <a:off x="-823141" y="-91263"/>
                <a:ext cx="2589050" cy="36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4246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Shape 39960">
                <a:extLst>
                  <a:ext uri="{FF2B5EF4-FFF2-40B4-BE49-F238E27FC236}">
                    <a16:creationId xmlns:a16="http://schemas.microsoft.com/office/drawing/2014/main" id="{CEF36451-AB1B-7F7D-10A5-6D3CFF6A4B37}"/>
                  </a:ext>
                </a:extLst>
              </p:cNvPr>
              <p:cNvSpPr/>
              <p:nvPr/>
            </p:nvSpPr>
            <p:spPr>
              <a:xfrm>
                <a:off x="-1031034" y="265225"/>
                <a:ext cx="3602642" cy="147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4246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标题 20">
              <a:extLst>
                <a:ext uri="{FF2B5EF4-FFF2-40B4-BE49-F238E27FC236}">
                  <a16:creationId xmlns:a16="http://schemas.microsoft.com/office/drawing/2014/main" id="{968F4F4E-4AC1-13C3-F86F-AFF80E9C54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7295" y="1342470"/>
              <a:ext cx="1894342" cy="42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0" kern="1200" cap="all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5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9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74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99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2000" b="1" dirty="0" smtClean="0">
                  <a:solidFill>
                    <a:schemeClr val="bg1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Администрация города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b="1" smtClean="0">
                  <a:solidFill>
                    <a:schemeClr val="bg1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1 713,75 </a:t>
              </a:r>
              <a:r>
                <a:rPr lang="ru-RU" altLang="zh-CN" b="1" dirty="0" smtClean="0">
                  <a:solidFill>
                    <a:schemeClr val="bg1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млн. руб.</a:t>
              </a:r>
              <a:endParaRPr lang="en-US" altLang="zh-CN" b="1" dirty="0">
                <a:solidFill>
                  <a:schemeClr val="bg1"/>
                </a:solidFill>
                <a:latin typeface="Bahnschrift" panose="020B0502040204020203" pitchFamily="34" charset="0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Group 39966">
              <a:extLst>
                <a:ext uri="{FF2B5EF4-FFF2-40B4-BE49-F238E27FC236}">
                  <a16:creationId xmlns:a16="http://schemas.microsoft.com/office/drawing/2014/main" id="{79EAA0AB-6BF2-150A-776C-F181A43CE015}"/>
                </a:ext>
              </a:extLst>
            </p:cNvPr>
            <p:cNvGrpSpPr/>
            <p:nvPr/>
          </p:nvGrpSpPr>
          <p:grpSpPr>
            <a:xfrm>
              <a:off x="1270562" y="2453077"/>
              <a:ext cx="1047206" cy="732804"/>
              <a:chOff x="-864971" y="-15689"/>
              <a:chExt cx="1897845" cy="1328054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7" name="Shape 39964">
                <a:extLst>
                  <a:ext uri="{FF2B5EF4-FFF2-40B4-BE49-F238E27FC236}">
                    <a16:creationId xmlns:a16="http://schemas.microsoft.com/office/drawing/2014/main" id="{89EE862D-B27A-AF3F-4646-33BF06C0EC0B}"/>
                  </a:ext>
                </a:extLst>
              </p:cNvPr>
              <p:cNvSpPr/>
              <p:nvPr/>
            </p:nvSpPr>
            <p:spPr>
              <a:xfrm>
                <a:off x="-747962" y="-15689"/>
                <a:ext cx="1257015" cy="186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575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Shape 39965">
                <a:extLst>
                  <a:ext uri="{FF2B5EF4-FFF2-40B4-BE49-F238E27FC236}">
                    <a16:creationId xmlns:a16="http://schemas.microsoft.com/office/drawing/2014/main" id="{FDC7EA20-919A-3C4E-62F9-565CE8CFF765}"/>
                  </a:ext>
                </a:extLst>
              </p:cNvPr>
              <p:cNvSpPr/>
              <p:nvPr/>
            </p:nvSpPr>
            <p:spPr>
              <a:xfrm>
                <a:off x="-864971" y="170386"/>
                <a:ext cx="1897845" cy="1141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575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969">
              <a:extLst>
                <a:ext uri="{FF2B5EF4-FFF2-40B4-BE49-F238E27FC236}">
                  <a16:creationId xmlns:a16="http://schemas.microsoft.com/office/drawing/2014/main" id="{C82D7D8B-9162-30D8-56ED-654E9D4E2144}"/>
                </a:ext>
              </a:extLst>
            </p:cNvPr>
            <p:cNvGrpSpPr/>
            <p:nvPr/>
          </p:nvGrpSpPr>
          <p:grpSpPr>
            <a:xfrm>
              <a:off x="4127980" y="2461733"/>
              <a:ext cx="1131197" cy="719523"/>
              <a:chOff x="-283883" y="-1"/>
              <a:chExt cx="2050061" cy="1303983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Shape 39967">
                <a:extLst>
                  <a:ext uri="{FF2B5EF4-FFF2-40B4-BE49-F238E27FC236}">
                    <a16:creationId xmlns:a16="http://schemas.microsoft.com/office/drawing/2014/main" id="{85180BEC-031C-9A8C-394A-01496A476547}"/>
                  </a:ext>
                </a:extLst>
              </p:cNvPr>
              <p:cNvSpPr/>
              <p:nvPr/>
            </p:nvSpPr>
            <p:spPr>
              <a:xfrm>
                <a:off x="-216976" y="-1"/>
                <a:ext cx="1571515" cy="167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A0AA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Shape 39968">
                <a:extLst>
                  <a:ext uri="{FF2B5EF4-FFF2-40B4-BE49-F238E27FC236}">
                    <a16:creationId xmlns:a16="http://schemas.microsoft.com/office/drawing/2014/main" id="{A939D489-D875-AE82-7FB2-9498CB80AA81}"/>
                  </a:ext>
                </a:extLst>
              </p:cNvPr>
              <p:cNvSpPr/>
              <p:nvPr/>
            </p:nvSpPr>
            <p:spPr>
              <a:xfrm>
                <a:off x="-283883" y="176816"/>
                <a:ext cx="2050061" cy="1127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A0AA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9972">
              <a:extLst>
                <a:ext uri="{FF2B5EF4-FFF2-40B4-BE49-F238E27FC236}">
                  <a16:creationId xmlns:a16="http://schemas.microsoft.com/office/drawing/2014/main" id="{54B3584E-DEBC-B084-6879-ACBAC4A38ED3}"/>
                </a:ext>
              </a:extLst>
            </p:cNvPr>
            <p:cNvGrpSpPr/>
            <p:nvPr/>
          </p:nvGrpSpPr>
          <p:grpSpPr>
            <a:xfrm>
              <a:off x="2666311" y="2453077"/>
              <a:ext cx="1081662" cy="732805"/>
              <a:chOff x="-634161" y="-15688"/>
              <a:chExt cx="1960289" cy="1328053"/>
            </a:xfrm>
            <a:solidFill>
              <a:srgbClr val="FF9216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3" name="Shape 39970">
                <a:extLst>
                  <a:ext uri="{FF2B5EF4-FFF2-40B4-BE49-F238E27FC236}">
                    <a16:creationId xmlns:a16="http://schemas.microsoft.com/office/drawing/2014/main" id="{49B67600-4969-8C30-5D51-2F108354E747}"/>
                  </a:ext>
                </a:extLst>
              </p:cNvPr>
              <p:cNvSpPr/>
              <p:nvPr/>
            </p:nvSpPr>
            <p:spPr>
              <a:xfrm>
                <a:off x="-525079" y="-15688"/>
                <a:ext cx="1342236" cy="18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757B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Shape 39971">
                <a:extLst>
                  <a:ext uri="{FF2B5EF4-FFF2-40B4-BE49-F238E27FC236}">
                    <a16:creationId xmlns:a16="http://schemas.microsoft.com/office/drawing/2014/main" id="{6A2A1B56-3B62-92E7-EC52-7DCDA02F7347}"/>
                  </a:ext>
                </a:extLst>
              </p:cNvPr>
              <p:cNvSpPr/>
              <p:nvPr/>
            </p:nvSpPr>
            <p:spPr>
              <a:xfrm>
                <a:off x="-634161" y="183300"/>
                <a:ext cx="1960289" cy="1129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757B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39975">
              <a:extLst>
                <a:ext uri="{FF2B5EF4-FFF2-40B4-BE49-F238E27FC236}">
                  <a16:creationId xmlns:a16="http://schemas.microsoft.com/office/drawing/2014/main" id="{3440F6CD-9B6B-05CF-F8ED-CC9C5E28898C}"/>
                </a:ext>
              </a:extLst>
            </p:cNvPr>
            <p:cNvGrpSpPr/>
            <p:nvPr/>
          </p:nvGrpSpPr>
          <p:grpSpPr>
            <a:xfrm>
              <a:off x="6939456" y="2434778"/>
              <a:ext cx="1152716" cy="760366"/>
              <a:chOff x="213944" y="-48852"/>
              <a:chExt cx="2089059" cy="1378004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1" name="Shape 39973">
                <a:extLst>
                  <a:ext uri="{FF2B5EF4-FFF2-40B4-BE49-F238E27FC236}">
                    <a16:creationId xmlns:a16="http://schemas.microsoft.com/office/drawing/2014/main" id="{F6A780B0-3A82-2604-BB22-409ACC5196DA}"/>
                  </a:ext>
                </a:extLst>
              </p:cNvPr>
              <p:cNvSpPr/>
              <p:nvPr/>
            </p:nvSpPr>
            <p:spPr>
              <a:xfrm>
                <a:off x="351477" y="-48852"/>
                <a:ext cx="1477602" cy="23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BD9C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Shape 39974">
                <a:extLst>
                  <a:ext uri="{FF2B5EF4-FFF2-40B4-BE49-F238E27FC236}">
                    <a16:creationId xmlns:a16="http://schemas.microsoft.com/office/drawing/2014/main" id="{3720784B-C7C9-0968-B141-A4F2C924F86D}"/>
                  </a:ext>
                </a:extLst>
              </p:cNvPr>
              <p:cNvSpPr/>
              <p:nvPr/>
            </p:nvSpPr>
            <p:spPr>
              <a:xfrm>
                <a:off x="213944" y="193603"/>
                <a:ext cx="2089059" cy="1135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BD9C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39978">
              <a:extLst>
                <a:ext uri="{FF2B5EF4-FFF2-40B4-BE49-F238E27FC236}">
                  <a16:creationId xmlns:a16="http://schemas.microsoft.com/office/drawing/2014/main" id="{A8C56B14-D99D-D0BF-243B-F1874234455C}"/>
                </a:ext>
              </a:extLst>
            </p:cNvPr>
            <p:cNvGrpSpPr/>
            <p:nvPr/>
          </p:nvGrpSpPr>
          <p:grpSpPr>
            <a:xfrm>
              <a:off x="5516970" y="2445910"/>
              <a:ext cx="1129243" cy="735346"/>
              <a:chOff x="-65324" y="-28678"/>
              <a:chExt cx="2046522" cy="1332661"/>
            </a:xfrm>
            <a:solidFill>
              <a:srgbClr val="FF9216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Shape 39976">
                <a:extLst>
                  <a:ext uri="{FF2B5EF4-FFF2-40B4-BE49-F238E27FC236}">
                    <a16:creationId xmlns:a16="http://schemas.microsoft.com/office/drawing/2014/main" id="{CCF26F9F-AE9A-C109-FA27-2C31BCAA0DEF}"/>
                  </a:ext>
                </a:extLst>
              </p:cNvPr>
              <p:cNvSpPr/>
              <p:nvPr/>
            </p:nvSpPr>
            <p:spPr>
              <a:xfrm>
                <a:off x="41919" y="-28678"/>
                <a:ext cx="1409094" cy="22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rgbClr val="876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Shape 39977">
                <a:extLst>
                  <a:ext uri="{FF2B5EF4-FFF2-40B4-BE49-F238E27FC236}">
                    <a16:creationId xmlns:a16="http://schemas.microsoft.com/office/drawing/2014/main" id="{98552F9F-C832-EAE7-368A-1560B55DEA77}"/>
                  </a:ext>
                </a:extLst>
              </p:cNvPr>
              <p:cNvSpPr/>
              <p:nvPr/>
            </p:nvSpPr>
            <p:spPr>
              <a:xfrm>
                <a:off x="-65324" y="176816"/>
                <a:ext cx="2046522" cy="112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rgbClr val="876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25">
              <a:extLst>
                <a:ext uri="{FF2B5EF4-FFF2-40B4-BE49-F238E27FC236}">
                  <a16:creationId xmlns:a16="http://schemas.microsoft.com/office/drawing/2014/main" id="{C8404DA3-8FA3-EDF4-C91D-284BC7BD6856}"/>
                </a:ext>
              </a:extLst>
            </p:cNvPr>
            <p:cNvSpPr txBox="1"/>
            <p:nvPr/>
          </p:nvSpPr>
          <p:spPr>
            <a:xfrm>
              <a:off x="1335126" y="2626894"/>
              <a:ext cx="852070" cy="499644"/>
            </a:xfrm>
            <a:prstGeom prst="rect">
              <a:avLst/>
            </a:prstGeom>
            <a:noFill/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ru-RU" altLang="zh-CN" sz="2400" kern="0" dirty="0" smtClean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63,6</a:t>
              </a:r>
            </a:p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м</a:t>
              </a:r>
              <a:r>
                <a:rPr lang="ru-RU" altLang="zh-CN" sz="2400" kern="0" dirty="0" smtClean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лн. руб.</a:t>
              </a: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54FF7EAF-7FB1-B89E-C4D3-70BD0F5F55C4}"/>
                </a:ext>
              </a:extLst>
            </p:cNvPr>
            <p:cNvSpPr txBox="1"/>
            <p:nvPr/>
          </p:nvSpPr>
          <p:spPr>
            <a:xfrm>
              <a:off x="2734564" y="2606956"/>
              <a:ext cx="928734" cy="728050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ru-RU" altLang="zh-CN" sz="2400" kern="0" dirty="0" smtClean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352,7 </a:t>
              </a:r>
              <a:endParaRPr lang="ru-RU" altLang="zh-CN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млн. руб.</a:t>
              </a: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  <p:sp>
          <p:nvSpPr>
            <p:cNvPr id="16" name="文本框 25">
              <a:extLst>
                <a:ext uri="{FF2B5EF4-FFF2-40B4-BE49-F238E27FC236}">
                  <a16:creationId xmlns:a16="http://schemas.microsoft.com/office/drawing/2014/main" id="{9EF83387-11DC-D1B8-5A66-974FFC1C64D0}"/>
                </a:ext>
              </a:extLst>
            </p:cNvPr>
            <p:cNvSpPr txBox="1"/>
            <p:nvPr/>
          </p:nvSpPr>
          <p:spPr>
            <a:xfrm>
              <a:off x="4212745" y="2606956"/>
              <a:ext cx="943160" cy="728050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32,5 </a:t>
              </a:r>
            </a:p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млн. руб.</a:t>
              </a: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  <a:p>
              <a:pPr algn="ctr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D98A98D-38B9-E9A7-530D-90931697EFB3}"/>
                </a:ext>
              </a:extLst>
            </p:cNvPr>
            <p:cNvSpPr txBox="1"/>
            <p:nvPr/>
          </p:nvSpPr>
          <p:spPr>
            <a:xfrm>
              <a:off x="5639184" y="2591641"/>
              <a:ext cx="887079" cy="69949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1 231,77 млн. руб.</a:t>
              </a: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  <a:p>
              <a:pPr algn="ctr">
                <a:defRPr/>
              </a:pP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25">
              <a:extLst>
                <a:ext uri="{FF2B5EF4-FFF2-40B4-BE49-F238E27FC236}">
                  <a16:creationId xmlns:a16="http://schemas.microsoft.com/office/drawing/2014/main" id="{8F1CF72C-A4C8-79B6-362B-766D44BBAAC1}"/>
                </a:ext>
              </a:extLst>
            </p:cNvPr>
            <p:cNvSpPr txBox="1"/>
            <p:nvPr/>
          </p:nvSpPr>
          <p:spPr>
            <a:xfrm>
              <a:off x="6939456" y="2585712"/>
              <a:ext cx="1103529" cy="65191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33,18 </a:t>
              </a:r>
            </a:p>
            <a:p>
              <a:pPr algn="ctr">
                <a:defRPr/>
              </a:pPr>
              <a:r>
                <a:rPr lang="ru-RU" altLang="zh-CN" sz="2400" kern="0" dirty="0">
                  <a:solidFill>
                    <a:sysClr val="window" lastClr="FFFFFF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млн. руб.</a:t>
              </a:r>
              <a:endParaRPr lang="zh-CN" altLang="en-US" sz="2400" kern="0" dirty="0">
                <a:solidFill>
                  <a:sysClr val="window" lastClr="FFFFFF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ru-RU" altLang="zh-CN" sz="1600" kern="0" dirty="0" smtClean="0">
                  <a:solidFill>
                    <a:sysClr val="window" lastClr="FFFFFF"/>
                  </a:solidFill>
                  <a:cs typeface="+mn-ea"/>
                  <a:sym typeface="+mn-lt"/>
                </a:rPr>
                <a:t> </a:t>
              </a:r>
              <a:endParaRPr lang="zh-CN" altLang="en-US" sz="16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6D6F23DC-0351-82F9-72A3-B8BEF6C85886}"/>
                </a:ext>
              </a:extLst>
            </p:cNvPr>
            <p:cNvSpPr txBox="1"/>
            <p:nvPr/>
          </p:nvSpPr>
          <p:spPr>
            <a:xfrm>
              <a:off x="1017253" y="3403556"/>
              <a:ext cx="1565650" cy="342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b="1" dirty="0" smtClean="0">
                  <a:solidFill>
                    <a:srgbClr val="2E3D5C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Субсидии субъектам МСП </a:t>
              </a:r>
              <a:endParaRPr lang="en-US" altLang="zh-CN" b="1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3BA9F53D-78DE-046B-AF96-EA2BF22B0991}"/>
                </a:ext>
              </a:extLst>
            </p:cNvPr>
            <p:cNvSpPr txBox="1"/>
            <p:nvPr/>
          </p:nvSpPr>
          <p:spPr>
            <a:xfrm>
              <a:off x="2582903" y="3391962"/>
              <a:ext cx="1376370" cy="513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dirty="0">
                  <a:solidFill>
                    <a:srgbClr val="2E3D5C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Субсидии в сфере образования, культуры и спорта</a:t>
              </a:r>
              <a:endParaRPr lang="en-US" altLang="zh-CN" dirty="0">
                <a:solidFill>
                  <a:srgbClr val="2E3D5C"/>
                </a:solidFill>
                <a:latin typeface="Bahnschrift" panose="020B0502040204020203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C3C7BDDE-EEDA-AADF-A258-EB179644C057}"/>
                </a:ext>
              </a:extLst>
            </p:cNvPr>
            <p:cNvSpPr txBox="1"/>
            <p:nvPr/>
          </p:nvSpPr>
          <p:spPr>
            <a:xfrm>
              <a:off x="4061712" y="3391962"/>
              <a:ext cx="1286278" cy="513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dirty="0">
                  <a:solidFill>
                    <a:srgbClr val="2E3D5C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Субсидии в сфере городского хозяйства</a:t>
              </a:r>
              <a:endParaRPr lang="en-US" altLang="zh-CN" dirty="0">
                <a:solidFill>
                  <a:srgbClr val="2E3D5C"/>
                </a:solidFill>
                <a:latin typeface="Bahnschrift" panose="020B0502040204020203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0B4BFAF0-7C06-681E-03DF-7C79581EEF2D}"/>
                </a:ext>
              </a:extLst>
            </p:cNvPr>
            <p:cNvSpPr txBox="1"/>
            <p:nvPr/>
          </p:nvSpPr>
          <p:spPr>
            <a:xfrm>
              <a:off x="5478102" y="3378022"/>
              <a:ext cx="1248012" cy="513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dirty="0">
                  <a:solidFill>
                    <a:srgbClr val="2E3D5C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Заключенные контракты в рамках 44-ФЗ </a:t>
              </a:r>
              <a:endParaRPr lang="en-US" altLang="zh-CN" dirty="0">
                <a:solidFill>
                  <a:srgbClr val="2E3D5C"/>
                </a:solidFill>
                <a:latin typeface="Bahnschrift" panose="020B0502040204020203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8599189E-87AD-E0F3-5B7E-3A85F2BCE06B}"/>
                </a:ext>
              </a:extLst>
            </p:cNvPr>
            <p:cNvSpPr txBox="1"/>
            <p:nvPr/>
          </p:nvSpPr>
          <p:spPr>
            <a:xfrm>
              <a:off x="6981837" y="3379659"/>
              <a:ext cx="1110335" cy="342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dirty="0">
                  <a:solidFill>
                    <a:srgbClr val="2E3D5C"/>
                  </a:solidFill>
                  <a:latin typeface="Bahnschrift" panose="020B0502040204020203" pitchFamily="34" charset="0"/>
                  <a:ea typeface="+mn-ea"/>
                  <a:cs typeface="+mn-ea"/>
                  <a:sym typeface="+mn-lt"/>
                </a:rPr>
                <a:t>Имущественная поддержка</a:t>
              </a:r>
              <a:endParaRPr lang="en-US" altLang="zh-CN" dirty="0">
                <a:solidFill>
                  <a:srgbClr val="2E3D5C"/>
                </a:solidFill>
                <a:latin typeface="Bahnschrift" panose="020B0502040204020203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7">
              <a:extLst>
                <a:ext uri="{FF2B5EF4-FFF2-40B4-BE49-F238E27FC236}">
                  <a16:creationId xmlns:a16="http://schemas.microsoft.com/office/drawing/2014/main" id="{EB1D414E-5D7A-6F4A-2662-4C04F4092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876" y="3978440"/>
              <a:ext cx="1355620" cy="347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>
                <a:defRPr/>
              </a:pPr>
              <a:r>
                <a:rPr lang="ru-RU" altLang="zh-CN" sz="1600" u="sng" kern="0" dirty="0" smtClean="0">
                  <a:solidFill>
                    <a:srgbClr val="2E3D5C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185 получателей </a:t>
              </a:r>
            </a:p>
            <a:p>
              <a:pPr>
                <a:defRPr/>
              </a:pPr>
              <a:r>
                <a:rPr lang="ru-RU" altLang="zh-CN" sz="1600" kern="0" dirty="0" smtClean="0">
                  <a:solidFill>
                    <a:srgbClr val="2E3D5C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(397  субсидий)</a:t>
              </a:r>
              <a:endParaRPr lang="zh-CN" altLang="en-US" sz="1600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  <p:sp>
          <p:nvSpPr>
            <p:cNvPr id="25" name="矩形 27">
              <a:extLst>
                <a:ext uri="{FF2B5EF4-FFF2-40B4-BE49-F238E27FC236}">
                  <a16:creationId xmlns:a16="http://schemas.microsoft.com/office/drawing/2014/main" id="{DBA9C381-C78B-6943-56A8-8D043058F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693" y="3561551"/>
              <a:ext cx="1274790" cy="19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marL="285750" indent="-285750">
                <a:buFontTx/>
                <a:buChar char="-"/>
                <a:defRPr/>
              </a:pPr>
              <a:endParaRPr lang="zh-CN" altLang="en-US" sz="1600" kern="0" dirty="0">
                <a:solidFill>
                  <a:srgbClr val="2E3D5C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7">
              <a:extLst>
                <a:ext uri="{FF2B5EF4-FFF2-40B4-BE49-F238E27FC236}">
                  <a16:creationId xmlns:a16="http://schemas.microsoft.com/office/drawing/2014/main" id="{C45E3313-8518-E5B0-809D-BEA77B132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717" y="3299272"/>
              <a:ext cx="1552353" cy="19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marL="285750" indent="-285750" algn="ctr">
                <a:buFontTx/>
                <a:buChar char="-"/>
                <a:defRPr/>
              </a:pPr>
              <a:endParaRPr lang="zh-CN" altLang="en-US" sz="1600" kern="0" dirty="0">
                <a:solidFill>
                  <a:srgbClr val="2E3D5C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74723D2-FBF0-68AE-A07B-67F74B5B2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469" y="3955831"/>
              <a:ext cx="1130774" cy="19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>
                <a:defRPr/>
              </a:pPr>
              <a:r>
                <a:rPr lang="ru-RU" altLang="zh-CN" sz="1600" u="sng" kern="0" dirty="0" smtClean="0">
                  <a:solidFill>
                    <a:srgbClr val="2E3D5C"/>
                  </a:solidFill>
                  <a:latin typeface="Bahnschrift" panose="020B0502040204020203" pitchFamily="34" charset="0"/>
                  <a:cs typeface="+mn-ea"/>
                  <a:sym typeface="+mn-lt"/>
                </a:rPr>
                <a:t>50 получателей</a:t>
              </a:r>
              <a:endParaRPr lang="zh-CN" altLang="en-US" sz="1600" u="sng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endParaRPr>
            </a:p>
          </p:txBody>
        </p:sp>
      </p:grpSp>
      <p:sp>
        <p:nvSpPr>
          <p:cNvPr id="45" name="矩形 27">
            <a:extLst>
              <a:ext uri="{FF2B5EF4-FFF2-40B4-BE49-F238E27FC236}">
                <a16:creationId xmlns:a16="http://schemas.microsoft.com/office/drawing/2014/main" id="{EB1D414E-5D7A-6F4A-2662-4C04F4092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004" y="5232681"/>
            <a:ext cx="1756900" cy="3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>
              <a:defRPr/>
            </a:pPr>
            <a:r>
              <a:rPr lang="ru-RU" altLang="zh-CN" sz="1600" u="sng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rPr>
              <a:t>551 контрагент</a:t>
            </a:r>
            <a:endParaRPr lang="zh-CN" altLang="en-US" sz="1600" u="sng" kern="0" dirty="0">
              <a:solidFill>
                <a:srgbClr val="2E3D5C"/>
              </a:solidFill>
              <a:latin typeface="Bahnschrift" panose="020B0502040204020203" pitchFamily="34" charset="0"/>
              <a:cs typeface="+mn-ea"/>
              <a:sym typeface="+mn-lt"/>
            </a:endParaRPr>
          </a:p>
        </p:txBody>
      </p:sp>
      <p:sp>
        <p:nvSpPr>
          <p:cNvPr id="46" name="矩形 27">
            <a:extLst>
              <a:ext uri="{FF2B5EF4-FFF2-40B4-BE49-F238E27FC236}">
                <a16:creationId xmlns:a16="http://schemas.microsoft.com/office/drawing/2014/main" id="{874723D2-FBF0-68AE-A07B-67F74B5B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394" y="5296175"/>
            <a:ext cx="1828460" cy="3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>
              <a:defRPr/>
            </a:pPr>
            <a:r>
              <a:rPr lang="ru-RU" altLang="zh-CN" sz="1600" u="sng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rPr>
              <a:t>38 получателей</a:t>
            </a:r>
            <a:endParaRPr lang="zh-CN" altLang="en-US" sz="1600" u="sng" kern="0" dirty="0">
              <a:solidFill>
                <a:srgbClr val="2E3D5C"/>
              </a:solidFill>
              <a:latin typeface="Bahnschrift" panose="020B0502040204020203" pitchFamily="34" charset="0"/>
              <a:cs typeface="+mn-ea"/>
              <a:sym typeface="+mn-lt"/>
            </a:endParaRPr>
          </a:p>
        </p:txBody>
      </p:sp>
      <p:sp>
        <p:nvSpPr>
          <p:cNvPr id="47" name="矩形 27">
            <a:extLst>
              <a:ext uri="{FF2B5EF4-FFF2-40B4-BE49-F238E27FC236}">
                <a16:creationId xmlns:a16="http://schemas.microsoft.com/office/drawing/2014/main" id="{874723D2-FBF0-68AE-A07B-67F74B5B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152" y="5264825"/>
            <a:ext cx="1828460" cy="3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>
              <a:defRPr/>
            </a:pPr>
            <a:r>
              <a:rPr lang="ru-RU" altLang="zh-CN" sz="1600" u="sng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  <a:sym typeface="+mn-lt"/>
              </a:rPr>
              <a:t>6 получателей</a:t>
            </a:r>
            <a:endParaRPr lang="zh-CN" altLang="en-US" sz="1600" u="sng" kern="0" dirty="0">
              <a:solidFill>
                <a:srgbClr val="2E3D5C"/>
              </a:solidFill>
              <a:latin typeface="Bahnschrift" panose="020B0502040204020203" pitchFamily="34" charset="0"/>
              <a:cs typeface="+mn-ea"/>
              <a:sym typeface="+mn-lt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480707"/>
            <a:ext cx="11460992" cy="339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 txBox="1">
            <a:spLocks/>
          </p:cNvSpPr>
          <p:nvPr/>
        </p:nvSpPr>
        <p:spPr>
          <a:xfrm>
            <a:off x="731008" y="-52261"/>
            <a:ext cx="6002547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 поддержка в 2024 году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1057" y="5902348"/>
            <a:ext cx="3871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1 рубль = 1,75 рубля</a:t>
            </a:r>
          </a:p>
          <a:p>
            <a:r>
              <a:rPr lang="ru-RU" sz="1200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на </a:t>
            </a:r>
            <a:r>
              <a:rPr lang="ru-RU" sz="1200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1 рубль средств бюджета, </a:t>
            </a:r>
            <a:r>
              <a:rPr lang="ru-RU" sz="1200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инвестированных </a:t>
            </a:r>
          </a:p>
          <a:p>
            <a:r>
              <a:rPr lang="ru-RU" sz="1200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в </a:t>
            </a:r>
            <a:r>
              <a:rPr lang="ru-RU" sz="1200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предпринимателей в форме субсидии</a:t>
            </a:r>
            <a:r>
              <a:rPr lang="ru-RU" sz="1200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, вернулись </a:t>
            </a:r>
            <a:r>
              <a:rPr lang="ru-RU" sz="1200" kern="0" dirty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в бюджет 1,75 рублей в форме </a:t>
            </a:r>
            <a:r>
              <a:rPr lang="ru-RU" sz="1200" kern="0" dirty="0" smtClean="0">
                <a:solidFill>
                  <a:srgbClr val="2E3D5C"/>
                </a:solidFill>
                <a:latin typeface="Bahnschrift" panose="020B0502040204020203" pitchFamily="34" charset="0"/>
                <a:cs typeface="+mn-ea"/>
              </a:rPr>
              <a:t>налогов</a:t>
            </a:r>
            <a:endParaRPr lang="ru-RU" sz="1200" kern="0" dirty="0">
              <a:solidFill>
                <a:srgbClr val="2E3D5C"/>
              </a:solidFill>
              <a:latin typeface="Bahnschrift" panose="020B0502040204020203" pitchFamily="34" charset="0"/>
              <a:cs typeface="+mn-ea"/>
            </a:endParaRPr>
          </a:p>
        </p:txBody>
      </p:sp>
      <p:sp>
        <p:nvSpPr>
          <p:cNvPr id="48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Bahnschrift Light Condensed" panose="020B0502040204020203" pitchFamily="34" charset="0"/>
              </a:rPr>
              <a:t>3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92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9800005" y="6727507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44" name="Номер слайда 2"/>
          <p:cNvSpPr txBox="1"/>
          <p:nvPr/>
        </p:nvSpPr>
        <p:spPr>
          <a:xfrm>
            <a:off x="8610600" y="6404292"/>
            <a:ext cx="2743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r>
              <a:t>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11215" r="22857" b="4129"/>
          <a:stretch/>
        </p:blipFill>
        <p:spPr>
          <a:xfrm>
            <a:off x="0" y="370306"/>
            <a:ext cx="6893829" cy="6033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11005" r="24286" b="4974"/>
          <a:stretch/>
        </p:blipFill>
        <p:spPr>
          <a:xfrm>
            <a:off x="6926177" y="370307"/>
            <a:ext cx="5091652" cy="60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04" y="176143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Субсидии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95325"/>
            <a:ext cx="11460992" cy="2443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t="33738" r="14643" b="51447"/>
          <a:stretch/>
        </p:blipFill>
        <p:spPr>
          <a:xfrm>
            <a:off x="1895599" y="1310473"/>
            <a:ext cx="10296401" cy="22808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3825577" y="3706184"/>
            <a:ext cx="7993914" cy="190821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авансирование затрат социальных предпринимателей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+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авансирование затрат креативных предпринимателей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уже в 2025 году </a:t>
            </a:r>
            <a:endParaRPr lang="ru-RU" sz="28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2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8" name="Объек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7628" b="7489"/>
          <a:stretch>
            <a:fillRect/>
          </a:stretch>
        </p:blipFill>
        <p:spPr>
          <a:xfrm>
            <a:off x="0" y="0"/>
            <a:ext cx="12192000" cy="689610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266865" y="3492971"/>
            <a:ext cx="4340458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2256733" y="3881845"/>
            <a:ext cx="2210573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Телеграм-канал «Инвестируй в Сургут»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Picture 4" descr="http://qrcoder.ru/code/?t.me%2Finvestiruyvsurgut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0" y="3581476"/>
            <a:ext cx="1483489" cy="14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266865" y="1710410"/>
            <a:ext cx="4340458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2256733" y="2110592"/>
            <a:ext cx="1637859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Инвестиционный портал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6" descr="http://qrcoder.ru/code/?https%3A%2F%2Finvest.admsurgut.r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8" y="182937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266865" y="518342"/>
            <a:ext cx="4338083" cy="103154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92852" y="606824"/>
            <a:ext cx="408817" cy="40881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1831072" y="627577"/>
            <a:ext cx="259653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Сургут, ул. Энгельса, д. 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615458" y="1114203"/>
            <a:ext cx="386211" cy="38621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1831072" y="1027687"/>
            <a:ext cx="282105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52-21-12, 52-21-22, 52-22-28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865" y="18401"/>
            <a:ext cx="1071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аналитики и поддержки предпринимательства</a:t>
            </a:r>
            <a:endParaRPr lang="ru-RU" sz="2000" dirty="0">
              <a:solidFill>
                <a:schemeClr val="bg1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11005" r="22738" b="3492"/>
          <a:stretch/>
        </p:blipFill>
        <p:spPr>
          <a:xfrm>
            <a:off x="0" y="391885"/>
            <a:ext cx="6647543" cy="5863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1" t="10581" r="21786" b="3916"/>
          <a:stretch/>
        </p:blipFill>
        <p:spPr>
          <a:xfrm>
            <a:off x="6908800" y="391884"/>
            <a:ext cx="5138057" cy="58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27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04" y="176143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регулирующего воздействия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95325"/>
            <a:ext cx="11460992" cy="2443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0"/>
          <p:cNvSpPr txBox="1">
            <a:spLocks/>
          </p:cNvSpPr>
          <p:nvPr/>
        </p:nvSpPr>
        <p:spPr>
          <a:xfrm>
            <a:off x="1603279" y="746122"/>
            <a:ext cx="3491236" cy="159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2024 год: 41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НПА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выявлено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107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 положений, необоснованно затрудняющих осуществление предпринимательской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деятельности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 txBox="1">
            <a:spLocks/>
          </p:cNvSpPr>
          <p:nvPr/>
        </p:nvSpPr>
        <p:spPr>
          <a:xfrm>
            <a:off x="1520588" y="2464393"/>
            <a:ext cx="8557758" cy="60537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неоднозначная трактовка положений, наличие признаков непрозрачности административных процедур, наличие неопределенной, двусмысленной терминологии 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 txBox="1">
            <a:spLocks/>
          </p:cNvSpPr>
          <p:nvPr/>
        </p:nvSpPr>
        <p:spPr>
          <a:xfrm>
            <a:off x="1520588" y="3187007"/>
            <a:ext cx="8557758" cy="62947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предлагаемого регулирования федеральному законодательству, наличие избыточных полномочий органов власти 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 txBox="1">
            <a:spLocks/>
          </p:cNvSpPr>
          <p:nvPr/>
        </p:nvSpPr>
        <p:spPr>
          <a:xfrm>
            <a:off x="1520588" y="3892819"/>
            <a:ext cx="8736325" cy="63599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введение необоснованных ограничений для субъектов предпринимательской и инвестиционной деятельности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 txBox="1">
            <a:spLocks/>
          </p:cNvSpPr>
          <p:nvPr/>
        </p:nvSpPr>
        <p:spPr>
          <a:xfrm>
            <a:off x="1520588" y="4528817"/>
            <a:ext cx="6141579" cy="42710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требование органами власти излишних документов</a:t>
            </a:r>
          </a:p>
        </p:txBody>
      </p:sp>
      <p:sp>
        <p:nvSpPr>
          <p:cNvPr id="19" name="Заголовок 10"/>
          <p:cNvSpPr txBox="1">
            <a:spLocks/>
          </p:cNvSpPr>
          <p:nvPr/>
        </p:nvSpPr>
        <p:spPr>
          <a:xfrm>
            <a:off x="5174529" y="721558"/>
            <a:ext cx="3491236" cy="159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2025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год: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20 НПА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выявлено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28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положений, необоснованно затрудняющих осуществление предпринимательской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деятельности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330996" y="2296144"/>
            <a:ext cx="9072637" cy="351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5167254" y="847978"/>
            <a:ext cx="7275" cy="14481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 txBox="1">
            <a:spLocks/>
          </p:cNvSpPr>
          <p:nvPr/>
        </p:nvSpPr>
        <p:spPr>
          <a:xfrm>
            <a:off x="6588037" y="4889718"/>
            <a:ext cx="2966511" cy="175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Ваше участие важно в создании благоприятных условий для ведения и развития </a:t>
            </a:r>
            <a:r>
              <a:rPr lang="ru-RU" sz="24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бизнеса!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Picture 2" descr="http://qrcoder.ru/code/?https%3A%2F%2Ft.me%2F%2B1EBsyY8jshUzY2My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55" y="4435797"/>
            <a:ext cx="1703559" cy="17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9933570" y="5999914"/>
            <a:ext cx="1834542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Телеграм-канал «ОРВ в Сургуте»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4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52" t="6202" r="13823" b="5814"/>
          <a:stretch>
            <a:fillRect/>
          </a:stretch>
        </p:blipFill>
        <p:spPr bwMode="auto">
          <a:xfrm>
            <a:off x="838200" y="230188"/>
            <a:ext cx="8064896" cy="58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3" y="230188"/>
            <a:ext cx="823736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13664</TotalTime>
  <Words>365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Bahnschrift</vt:lpstr>
      <vt:lpstr>Bahnschrift Condensed</vt:lpstr>
      <vt:lpstr>Bahnschrift Light Condensed</vt:lpstr>
      <vt:lpstr>Calibri</vt:lpstr>
      <vt:lpstr>Calibri Light</vt:lpstr>
      <vt:lpstr>等线</vt:lpstr>
      <vt:lpstr>Gotham Pro Bold</vt:lpstr>
      <vt:lpstr>Open Sans Light</vt:lpstr>
      <vt:lpstr>Times New Roman</vt:lpstr>
      <vt:lpstr>Office Theme</vt:lpstr>
      <vt:lpstr>Предоставление поддержки  субъектам МСП в 2025 году  муниципальная программа  «Развитие малого и среднего предпринимательства в городе Сургуте»</vt:lpstr>
      <vt:lpstr>Меры поддержки</vt:lpstr>
      <vt:lpstr>Презентация PowerPoint</vt:lpstr>
      <vt:lpstr>Презентация PowerPoint</vt:lpstr>
      <vt:lpstr>Субсидии</vt:lpstr>
      <vt:lpstr>Презентация PowerPoint</vt:lpstr>
      <vt:lpstr>Презентация PowerPoint</vt:lpstr>
      <vt:lpstr>Оценка регулирующего воздействия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Головина Наталья Сергеевна</cp:lastModifiedBy>
  <cp:revision>790</cp:revision>
  <cp:lastPrinted>2023-02-09T06:22:34Z</cp:lastPrinted>
  <dcterms:created xsi:type="dcterms:W3CDTF">2014-11-21T11:00:06Z</dcterms:created>
  <dcterms:modified xsi:type="dcterms:W3CDTF">2025-11-25T05:09:34Z</dcterms:modified>
</cp:coreProperties>
</file>