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4" r:id="rId9"/>
    <p:sldId id="271" r:id="rId10"/>
    <p:sldId id="262" r:id="rId11"/>
    <p:sldId id="273" r:id="rId12"/>
    <p:sldId id="274" r:id="rId13"/>
    <p:sldId id="276" r:id="rId14"/>
    <p:sldId id="277" r:id="rId15"/>
    <p:sldId id="278" r:id="rId16"/>
    <p:sldId id="280" r:id="rId17"/>
    <p:sldId id="279" r:id="rId18"/>
    <p:sldId id="281" r:id="rId19"/>
  </p:sldIdLst>
  <p:sldSz cx="1219200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5-45AE-A11F-6898CA734B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5-45AE-A11F-6898CA734BC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35-45AE-A11F-6898CA734B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35-45AE-A11F-6898CA734B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35-45AE-A11F-6898CA734B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35-45AE-A11F-6898CA734BC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35-45AE-A11F-6898CA734BC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35-45AE-A11F-6898CA734BC9}"/>
              </c:ext>
            </c:extLst>
          </c:dPt>
          <c:cat>
            <c:strRef>
              <c:f>Лист1!$A$2:$A$9</c:f>
              <c:strCache>
                <c:ptCount val="2"/>
                <c:pt idx="0">
                  <c:v>44 (73 %) БЕЗ ЗАМЕЧАНИЙ</c:v>
                </c:pt>
                <c:pt idx="1">
                  <c:v>16 (27 %)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35-45AE-A11F-6898CA73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сотрудничества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E-4432-86FE-3A52E133D1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E-4432-86FE-3A52E133D1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E-4432-86FE-3A52E133D1F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E-4432-86FE-3A52E133D1F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1E-4432-86FE-3A52E133D1F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1E-4432-86FE-3A52E133D1F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1E-4432-86FE-3A52E133D1F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1E-4432-86FE-3A52E133D1F6}"/>
              </c:ext>
            </c:extLst>
          </c:dPt>
          <c:cat>
            <c:strRef>
              <c:f>Лист1!$A$2:$A$9</c:f>
              <c:strCache>
                <c:ptCount val="2"/>
                <c:pt idx="0">
                  <c:v>33 (63 %) ПРИНЯТЫ</c:v>
                </c:pt>
                <c:pt idx="1">
                  <c:v>19 (37 %)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1E-4432-86FE-3A52E133D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800049212598423"/>
          <c:y val="7.4590879265091878E-2"/>
          <c:w val="0.44288943569553807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33" Type="http://schemas.openxmlformats.org/officeDocument/2006/relationships/image" Target="../media/image18.jpeg"/><Relationship Id="rId2" Type="http://schemas.openxmlformats.org/officeDocument/2006/relationships/image" Target="../media/image15.png"/><Relationship Id="rId13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16.png"/><Relationship Id="rId131" Type="http://schemas.openxmlformats.org/officeDocument/2006/relationships/image" Target="../media/image590.svg"/><Relationship Id="rId31" Type="http://schemas.openxmlformats.org/officeDocument/2006/relationships/image" Target="../media/image490.svg"/><Relationship Id="rId135" Type="http://schemas.openxmlformats.org/officeDocument/2006/relationships/image" Target="../media/image20.jpg"/><Relationship Id="rId13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791" y="17468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ПРЕДОСТАВЛЕНИЕ ФИНАНСОВОЙ ПОДДЕРЖКИ </a:t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СУБЪЕКТАМ МСП В 2026 ГОДУ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555"/>
            <a:ext cx="9144000" cy="904156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муниципальная программа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</a:t>
            </a:r>
            <a:r>
              <a:rPr lang="ru-RU" dirty="0" smtClean="0">
                <a:latin typeface="Bahnschrift Condensed" panose="020B0502040204020203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4" y="21098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448777" y="1084785"/>
            <a:ext cx="3237476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7203593" y="1117168"/>
            <a:ext cx="3319530" cy="49808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38200" y="2275078"/>
            <a:ext cx="479316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 достижении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результатов предоставления субсидии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879220" y="161173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868071" y="16013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59177" y="3112610"/>
            <a:ext cx="479316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устанавливается в соглашении о предоставлении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38200" y="4251711"/>
            <a:ext cx="4793166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Срок: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календарных дней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 дня, следующего за днем заключения соглашения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8457212" y="164647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8446062" y="163727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2275077"/>
            <a:ext cx="4793166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исполнении принятых обязательств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3132049"/>
            <a:ext cx="4793166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информация о показателях работы;</a:t>
            </a:r>
          </a:p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осуществление деятельности (наличие в РСМП)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течение 12 месяцев с даты получения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4332055"/>
            <a:ext cx="4793166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Срок: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течение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календарных дней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истечении одного года со дня получения субсидии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510175" y="5559761"/>
            <a:ext cx="9384956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случае нарушения сроков представления отчетности субсидия подлежит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возврату в полном объеме</a:t>
            </a:r>
            <a:endParaRPr lang="ru-RU" sz="20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60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Постановление Администрации города от 30.11.2018 № 9146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«Об утверждении порядков предоставления субсидий субъектам малого и среднего предпринимательства на финансовое обеспечение затрат»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682083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>
            <a:off x="4318263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>
            <a:off x="7954442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949712" y="1825624"/>
            <a:ext cx="288630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производственной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сфере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978960" y="2908473"/>
            <a:ext cx="3042423" cy="270843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производственной сфере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разделы А, С ОКВЭД, за исключением производства подакцизных товаров, ремонта машин и оборудования (наличие вида деятельности в выписке из ЕГРИП / ЕГРЮЛ)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363650" y="1825624"/>
            <a:ext cx="3442354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сфере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социального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предпринимательства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615139" y="2908473"/>
            <a:ext cx="2886307" cy="209288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социального предпринимательства 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наличие статуса «Социальное предприятие» в Едином реестре субъектов МСП ФНС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251319" y="1904037"/>
            <a:ext cx="288630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сфере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креативных индустрий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251318" y="2908473"/>
            <a:ext cx="2886307" cy="270843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креативных индустрий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ОКВЭД из приказа Министерства экономического развития Российской Федерации от 23.04.2025 № 266 (за исключением вида деятельности 56.10.1)</a:t>
            </a:r>
          </a:p>
        </p:txBody>
      </p:sp>
    </p:spTree>
    <p:extLst>
      <p:ext uri="{BB962C8B-B14F-4D97-AF65-F5344CB8AC3E}">
        <p14:creationId xmlns:p14="http://schemas.microsoft.com/office/powerpoint/2010/main" val="11644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Направления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расходов (при условии софинансирования </a:t>
            </a:r>
            <a:r>
              <a:rPr lang="ru-RU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не менее 25 %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 суммы субсидии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391198"/>
              </p:ext>
            </p:extLst>
          </p:nvPr>
        </p:nvGraphicFramePr>
        <p:xfrm>
          <a:off x="629863" y="1393902"/>
          <a:ext cx="10617133" cy="4653366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357204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63578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624147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4653366">
                <a:tc>
                  <a:txBody>
                    <a:bodyPr/>
                    <a:lstStyle/>
                    <a:p>
                      <a:endParaRPr lang="ru-RU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endParaRPr lang="ru-RU" sz="20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приобретение оборудования, специализированной техники;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приобретение офисного оборудования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выплата по передаче прав на франшизу (паушальный взнос)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приобретение инвентаря стоимостью более 5,0 тыс. руб. за ед.</a:t>
                      </a:r>
                    </a:p>
                    <a:p>
                      <a:endParaRPr lang="ru-RU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оборудования;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выплата на разработку франшизы (услуги по разработке франшизы)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мебели (шкафы, столы, стулья и другое), необходимой для функционирования;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спортивного, медицинского инвентаря, учебных, методических, развивающих материалов стоимостью более 5,0 тыс. руб. за ед.</a:t>
                      </a:r>
                    </a:p>
                    <a:p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оборудования;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повышение квалификации сотрудников или ИП или участие в индивидуальных, групповых занятиях (не более 10% от суммы субсидии);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мебели (шкафы, столы, стулья и другое);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сертификация и </a:t>
                      </a:r>
                      <a:r>
                        <a:rPr lang="ru-RU" sz="1800" b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декларирование продукции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регистрация товарного знака</a:t>
                      </a: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1306594" y="1322237"/>
            <a:ext cx="2531602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Производственная сфера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866501" y="1393902"/>
            <a:ext cx="2143859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Сфера социального предпринимательства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183632" y="1282261"/>
            <a:ext cx="2783729" cy="58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Сфера креативных индустрий</a:t>
            </a:r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51152" y="5280480"/>
            <a:ext cx="3152553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346449" y="5280481"/>
            <a:ext cx="3246960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7819415" y="5280481"/>
            <a:ext cx="3313595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4453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60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Оценка регулирующего воздействия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– механизм влияния предпринимателей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 принятие муниципальных нормативных правовых актов, направленный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на: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1163469" y="1910289"/>
            <a:ext cx="8293798" cy="35591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540757" y="2150995"/>
            <a:ext cx="8478307" cy="307776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СНИЖЕНИЕ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АДМИНИСТРАТИВНЫХ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БАРЬЕРОВ;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УЛУЧШЕНИЕ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ИНВЕСТИЦИОННОГО КЛИМАТА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РАЗВИТИЕ ПРЕДПРИНИМАТЕЛЬСТВА;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СОЗДАНИЕ КОМФОРТНЫХ УСЛОВИЙ ДЛЯ БИЗНЕСА;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ПОВЫШЕНИЕ КАЧЕСТВА УПРАВЛЕНЧЕСКИХ РЕШЕНИЙ;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БЛАГОПРИЯТНОЙ РЕГУЛЯТОРНОЙ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40343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Информационные ресурсы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635" t="34590" r="14499" b="7638"/>
          <a:stretch/>
        </p:blipFill>
        <p:spPr bwMode="auto">
          <a:xfrm>
            <a:off x="6443134" y="1888066"/>
            <a:ext cx="5257800" cy="4288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14" t="6486" r="11231" b="45600"/>
          <a:stretch/>
        </p:blipFill>
        <p:spPr>
          <a:xfrm>
            <a:off x="550333" y="1888066"/>
            <a:ext cx="5731934" cy="4288897"/>
          </a:xfrm>
          <a:prstGeom prst="rect">
            <a:avLst/>
          </a:prstGeom>
          <a:effectLst/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26533" y="1256133"/>
            <a:ext cx="5655734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Портал проектов нормативных правовых актов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regulation.admhmao.ru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443134" y="1253282"/>
            <a:ext cx="5257800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Официальный портал Администрации города 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</a:t>
            </a:r>
            <a:r>
              <a:rPr lang="en-US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admsurgut.ru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проектов нормативных правовых актов 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http</a:t>
            </a:r>
            <a:r>
              <a:rPr lang="ru-RU" sz="3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://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regulation.admhmao.ru</a:t>
            </a:r>
            <a: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/>
            </a:r>
            <a:b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86" t="28509" r="14634" b="7107"/>
          <a:stretch/>
        </p:blipFill>
        <p:spPr>
          <a:xfrm>
            <a:off x="558799" y="1690689"/>
            <a:ext cx="5410201" cy="45069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332" t="27936" r="16503" b="7640"/>
          <a:stretch/>
        </p:blipFill>
        <p:spPr bwMode="auto">
          <a:xfrm>
            <a:off x="6045201" y="1690688"/>
            <a:ext cx="5689599" cy="4506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9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161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труктура отзывов участников публичных консультаций за </a:t>
            </a:r>
            <a:r>
              <a:rPr lang="ru-RU" sz="300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2025 год</a:t>
            </a:r>
            <a:endParaRPr lang="ru-RU" sz="3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58509"/>
              </p:ext>
            </p:extLst>
          </p:nvPr>
        </p:nvGraphicFramePr>
        <p:xfrm>
          <a:off x="435427" y="1703447"/>
          <a:ext cx="5688357" cy="27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705727"/>
              </p:ext>
            </p:extLst>
          </p:nvPr>
        </p:nvGraphicFramePr>
        <p:xfrm>
          <a:off x="6123784" y="1650249"/>
          <a:ext cx="5009745" cy="279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817107" y="4657330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60 отзывов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428584" y="4670137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52 предложения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195003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Рейтинг качества проведения ОРВ, экспертизы за 2025 год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35" y="1520566"/>
            <a:ext cx="2838385" cy="468884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238" t="12258" r="21913" b="3934"/>
          <a:stretch/>
        </p:blipFill>
        <p:spPr bwMode="auto">
          <a:xfrm>
            <a:off x="4346828" y="1390997"/>
            <a:ext cx="6615339" cy="481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73" y="2429481"/>
            <a:ext cx="6220047" cy="14359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/>
        </p:spPr>
      </p:pic>
    </p:spTree>
    <p:extLst>
      <p:ext uri="{BB962C8B-B14F-4D97-AF65-F5344CB8AC3E}">
        <p14:creationId xmlns:p14="http://schemas.microsoft.com/office/powerpoint/2010/main" val="12165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20148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аналитики и поддержки предпринимательства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618510" y="1654176"/>
            <a:ext cx="3517935" cy="19389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Сургут, ул. Энгельса, 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8</a:t>
            </a:r>
          </a:p>
          <a:p>
            <a:pPr defTabSz="457200">
              <a:spcAft>
                <a:spcPts val="1200"/>
              </a:spcAft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52-21-12, 52-21-22, 52-20-57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5235" y="1690688"/>
            <a:ext cx="408817" cy="408817"/>
          </a:xfrm>
          <a:prstGeom prst="rect">
            <a:avLst/>
          </a:prstGeom>
        </p:spPr>
      </p:pic>
      <p:pic>
        <p:nvPicPr>
          <p:cNvPr id="22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35235" y="2780270"/>
            <a:ext cx="386211" cy="38621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70064" y="4102527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города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8" y="4102527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Telegram-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канал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Инвестируй в Сургут»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032357" y="4174351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03" y="3967758"/>
            <a:ext cx="1182628" cy="11826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-16-03-22-01-04-1.jpeg" descr="image-16-03-22-01-04-1.jpeg"/>
          <p:cNvPicPr>
            <a:picLocks noChangeAspect="1"/>
          </p:cNvPicPr>
          <p:nvPr/>
        </p:nvPicPr>
        <p:blipFill>
          <a:blip r:embed="rId133">
            <a:extLst/>
          </a:blip>
          <a:stretch>
            <a:fillRect/>
          </a:stretch>
        </p:blipFill>
        <p:spPr>
          <a:xfrm>
            <a:off x="6510815" y="3967758"/>
            <a:ext cx="1235710" cy="1260205"/>
          </a:xfrm>
          <a:prstGeom prst="rect">
            <a:avLst/>
          </a:prstGeom>
          <a:ln w="12700"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9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85" y="3967758"/>
            <a:ext cx="1235741" cy="12357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1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5" y="5362732"/>
            <a:ext cx="1235710" cy="1272645"/>
          </a:xfrm>
          <a:prstGeom prst="rect">
            <a:avLst/>
          </a:prstGeom>
          <a:ln w="12700"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7" y="5510655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Группа</a:t>
            </a: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«ОРВ в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ургуте»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3" y="351549"/>
            <a:ext cx="11406011" cy="1325563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Постановление Администрации города от 15.06.2018 №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4437 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утверждении порядка предоставления субсидий субъектам малого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среднего предпринимательства на возмещение затрат»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0025" lvl="0" indent="0" algn="ctr">
              <a:buNone/>
              <a:defRPr/>
            </a:pPr>
            <a:r>
              <a:rPr lang="ru-RU" sz="2000" u="sng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Социально значимые (приоритетные) виды деятельности:</a:t>
            </a:r>
          </a:p>
          <a:p>
            <a:pPr marL="1698625" lvl="0" algn="ctr"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638175" indent="-457200"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Виды деятельности из утвержденного перечня в качестве основного</a:t>
            </a:r>
          </a:p>
          <a:p>
            <a:pPr marL="638175" indent="-457200">
              <a:buAutoNum type="arabicPeriod"/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наличии статуса «социальное предприятие» все виды экономической деятельности в соответствии с ОКВЭД, за исключением видов экономической деятельности, предусматривающих производство и (или) реализацию подакцизных товаров, а также добычу и (или) реализацию полезных ископаемых (за исключением общераспространенных полезных ископаемых)</a:t>
            </a:r>
          </a:p>
          <a:p>
            <a:endParaRPr lang="ru-RU" dirty="0"/>
          </a:p>
        </p:txBody>
      </p:sp>
      <p:pic>
        <p:nvPicPr>
          <p:cNvPr id="6" name="Picture 6" descr="http://qrcoder.ru/code/?http%3A%2F%2Finvest.admsurgut.ru%2Fpages%2FSocialno-znachimye-prioritetnye-vidy-deyatelnosti&amp;4&amp;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832" r="6448" b="2742"/>
          <a:stretch/>
        </p:blipFill>
        <p:spPr bwMode="auto">
          <a:xfrm>
            <a:off x="9801922" y="2776654"/>
            <a:ext cx="914400" cy="9590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7871410" y="2812329"/>
            <a:ext cx="2214533" cy="9233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Узнать, является ли </a:t>
            </a:r>
          </a:p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Ваш вид деятельности </a:t>
            </a:r>
          </a:p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социально значимым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01" y="5209735"/>
            <a:ext cx="967228" cy="9672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7871410" y="5247621"/>
            <a:ext cx="2214533" cy="9233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Как получить статус «социальное предприятие»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73" y="1227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Категории и критерии участников отбора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56677" y="4176742"/>
            <a:ext cx="3974781" cy="12772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Деятельность на территории 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остановка на налоговый учет в городе Сургуте либо наличие помещения для осуществления СЗВД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6247" y="1804633"/>
            <a:ext cx="40992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056677" y="2023219"/>
            <a:ext cx="2214533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сведения в Реестре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МСП ФНС</a:t>
            </a:r>
          </a:p>
        </p:txBody>
      </p:sp>
      <p:pic>
        <p:nvPicPr>
          <p:cNvPr id="20" name="Picture 2" descr="http://qrcoder.ru/code/?https%3A%2F%2Frmsp.nalog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1" y="2119528"/>
            <a:ext cx="1039488" cy="10394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8046" y="3938401"/>
            <a:ext cx="40156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15897" y="1830610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989267" y="2082348"/>
            <a:ext cx="285567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897" y="3985686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975265" y="4164485"/>
            <a:ext cx="3460173" cy="100027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Приоритетный ВД – основной,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 также наличие лицензии,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ВД подлежит лицензированию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8126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8" y="382357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Требования к участникам отбора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000395"/>
              </p:ext>
            </p:extLst>
          </p:nvPr>
        </p:nvGraphicFramePr>
        <p:xfrm>
          <a:off x="838200" y="1263317"/>
          <a:ext cx="10423360" cy="480059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260584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1360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имеет заинтересованности в совершении сделки, затраты по которой представлены </a:t>
                      </a:r>
                      <a:b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к возмещению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осуществляет производство и реализацию подакцизных товаров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Ранее не были субсидированы аналогичные затраты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прошло более 3 лет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9055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является иностранным ЮЛ, а также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российским ЮЛ, в уставном капитале </a:t>
                      </a:r>
                      <a:r>
                        <a:rPr kumimoji="0" lang="ru-RU" sz="16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которого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доля прямого или косвенного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участия офшорных компаний в совокупности превышает 25 %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лиц,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отношении которых имеются сведения о причастности к экстремистской деятельности или терроризму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 и организаций, связанных с террористическими организациями и террористами или с распространением оружия массового уничтожения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кредитной, страховой организацией, участником рынка ценных бумаг, ломбардом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получал средства из бюджета города на те же цели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иностранным агентом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осуществляет деятельность в сфере игорного бизнеса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Деятельность ИП не должна быть прекращена, а ЮЛ приостановлена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Отсутствуют сведения об организации или ФЛ в реестре дисквалифицированных лиц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нерезидентом РФ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участником соглашений о разделе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ЮЛ не находится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процессе реорганизации, ликвидации, банкротства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F770-64CD-4FF7-92A0-D9D4E50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14" y="39815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Компенсируемые затраты</a:t>
            </a:r>
            <a:r>
              <a:rPr lang="ru-RU" b="1" dirty="0">
                <a:latin typeface="Bahnschrift Condensed" panose="020B0502040204020203" pitchFamily="34" charset="0"/>
              </a:rPr>
              <a:t/>
            </a:r>
            <a:br>
              <a:rPr lang="ru-RU" b="1" dirty="0">
                <a:latin typeface="Bahnschrift Condensed" panose="020B0502040204020203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12 месяцев</a:t>
            </a:r>
            <a:r>
              <a:rPr lang="ru-RU" sz="2200" b="1" dirty="0">
                <a:latin typeface="Bahnschrift Condensed" panose="020B0502040204020203" pitchFamily="34" charset="0"/>
              </a:rPr>
              <a:t>, предшествующих дате подачи заявки (по дате оплаты)</a:t>
            </a:r>
            <a:br>
              <a:rPr lang="ru-RU" sz="2200" b="1" dirty="0">
                <a:latin typeface="Bahnschrift Condensed" panose="020B0502040204020203" pitchFamily="34" charset="0"/>
              </a:rPr>
            </a:br>
            <a:r>
              <a:rPr lang="ru-RU" sz="2200" b="1" dirty="0">
                <a:latin typeface="Bahnschrift Condensed" panose="020B0502040204020203" pitchFamily="34" charset="0"/>
              </a:rPr>
              <a:t>Максимальный размер субсидии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млн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4" y="1695187"/>
            <a:ext cx="2210809" cy="2260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73654" y="1809872"/>
            <a:ext cx="20032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Аренда (субаренда)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13086" y="2457977"/>
            <a:ext cx="212840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50 %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(в отдельных случаях 40 %), но 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124130" y="1752914"/>
            <a:ext cx="8480744" cy="2062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помещение используется для осуществления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СЗВД на территории города Сургута непосредственно участником отбора;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по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договорам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аренды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нежилых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помещений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без учета затрат на коммунальные и иные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услуги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дополнительные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платежи;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заявки, и за завершенный расчетный период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10288" y="1723715"/>
            <a:ext cx="8669608" cy="22788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4" y="4041421"/>
            <a:ext cx="2210809" cy="223236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029698" y="4041421"/>
            <a:ext cx="8669608" cy="22165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714112" y="4177671"/>
            <a:ext cx="20370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Коммунальные услуги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41926" y="4683362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0 %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(в отдельных случаях 40 %), но 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200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208051" y="4113975"/>
            <a:ext cx="8642327" cy="2062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помещение используется для осуществления СЗВД на территории города Сургута непосредственно участником отбора;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услуги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теплоснабжению,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газоснабжению,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водоснабжению,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водоотведению, энергоснабжению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вывозу твердых коммунальных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отходов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нежилым помещениям, находящимся на территории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города; 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подачи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заявки, и за завершенный расчетный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период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5" y="752409"/>
            <a:ext cx="2456043" cy="280359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151756" y="752409"/>
            <a:ext cx="8547549" cy="27998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5" y="3701823"/>
            <a:ext cx="2417902" cy="243904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228025" y="3701824"/>
            <a:ext cx="8471280" cy="24390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673769" y="1690653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80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%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(в отдельных случаях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70 %), но 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700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157754" y="898231"/>
            <a:ext cx="17499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391727" y="842391"/>
            <a:ext cx="8171814" cy="29392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машины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механизмы, приборы, устройства, используемые для работы или производства;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более 20 тыс. руб. за единицу;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группировки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320 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330 ОКОФ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sz="19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sz="19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</a:t>
            </a:r>
            <a:r>
              <a:rPr lang="ru-RU" sz="1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подлежат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возмещению затраты: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оборудование для оптовой и розничной торговой деятельности;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мобильные телефоны, смартфоны;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мебель из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группировок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 кодами ОКОФ 330.31.01.1, 330.31.09.11;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доставку и монтаж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оборудования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342900" indent="-342900" defTabSz="457200">
              <a:spcAft>
                <a:spcPts val="1200"/>
              </a:spcAft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604641" y="3817626"/>
            <a:ext cx="235593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Обязательная сертификация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произведенной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продукции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(или) декларирование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соответствия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673769" y="5356509"/>
            <a:ext cx="21258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80 %</a:t>
            </a:r>
            <a:r>
              <a:rPr lang="ru-RU" sz="2000" dirty="0" smtClean="0">
                <a:latin typeface="Bahnschrift Condensed" panose="020B0502040204020203" pitchFamily="34" charset="0"/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но не более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100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391727" y="4479616"/>
            <a:ext cx="8171814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регламент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Таможенного союза (Евразийского экономического союза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);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Единый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продукции, подлежащей обязательной сертификации, утвержденный постановлением Правительства Российской Федерации от 23.12.2021 № 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2425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и подача заявок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38200" y="2994423"/>
            <a:ext cx="3974781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Электронные копии документов, предоставляемых в составе заявки, должны иметь распространенные открытые форматы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2870" y="1528745"/>
            <a:ext cx="4099227" cy="1151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31605" y="1738130"/>
            <a:ext cx="392175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Подача заявок осуществляется посредством системы «Электронный бюджет»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870" y="2821268"/>
            <a:ext cx="4099227" cy="15122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7161" y="1488032"/>
            <a:ext cx="5420472" cy="28243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661048" y="1904769"/>
            <a:ext cx="4603792" cy="201593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Заявка подписывается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УКЭП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руководителя участника отбора или уполномоченного им лица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Важно! В случае подписания заявки уполномоченным лицом в соответствии с требованиями системы «Электронный бюджет» применяется машиночитаемая доверенность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78578" y="4706874"/>
            <a:ext cx="694905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Инструкции по формированию, заполнению и подаче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32" y="4526512"/>
            <a:ext cx="909802" cy="909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2390617" y="5347107"/>
            <a:ext cx="615811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3" y="5091847"/>
            <a:ext cx="972185" cy="9721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B9331C3-7712-4142-83EC-649AE9E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65" y="468560"/>
            <a:ext cx="10515600" cy="8019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1260933" y="1538790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1960129" y="120362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1949370" y="1169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3857663" y="1534334"/>
            <a:ext cx="2201491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5CA05C-D87E-4F22-B2AD-FD55BBEDED6D}"/>
              </a:ext>
            </a:extLst>
          </p:cNvPr>
          <p:cNvSpPr/>
          <p:nvPr/>
        </p:nvSpPr>
        <p:spPr>
          <a:xfrm>
            <a:off x="4645978" y="116925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FD84-8FDA-4D19-BDD3-E9AC3CEA0C15}"/>
              </a:ext>
            </a:extLst>
          </p:cNvPr>
          <p:cNvSpPr txBox="1"/>
          <p:nvPr/>
        </p:nvSpPr>
        <p:spPr>
          <a:xfrm>
            <a:off x="4645978" y="11626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2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6516860" y="1516581"/>
            <a:ext cx="2180355" cy="2014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7289102" y="122668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7299912" y="119377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3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310502" y="2134021"/>
            <a:ext cx="2089455" cy="81560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200" b="1" dirty="0">
                <a:latin typeface="Bahnschrift Condensed" panose="020B0502040204020203" pitchFamily="34" charset="0"/>
              </a:rPr>
              <a:t>Не менее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200" b="1" dirty="0"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latin typeface="Bahnschrift Condensed" panose="020B0502040204020203" pitchFamily="34" charset="0"/>
              </a:rPr>
              <a:t>дней</a:t>
            </a:r>
            <a:endParaRPr lang="ru-RU" sz="22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Прием заявок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3996425" y="1932364"/>
            <a:ext cx="2052400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55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6650535" y="1971481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000" b="1" dirty="0">
                <a:latin typeface="Bahnschrift Condensed" panose="020B0502040204020203" pitchFamily="34" charset="0"/>
              </a:rPr>
              <a:t> рабочего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дня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Размещение протокола подведения итогов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9099766" y="1538790"/>
            <a:ext cx="2254034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844559" y="1238984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833799" y="121438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5452290" y="4100148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1395663" y="4049399"/>
            <a:ext cx="3284035" cy="206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8606382" y="4133367"/>
            <a:ext cx="2180355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2811741" y="370768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4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329846" y="387818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6158660" y="377764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2811239" y="36954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6150148" y="376086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304668" y="38569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9153001" y="1978309"/>
            <a:ext cx="2313094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 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Издание постановления о предоставлении субсидии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75691" y="4533732"/>
            <a:ext cx="2508032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Подписание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соглашения </a:t>
            </a:r>
            <a:r>
              <a:rPr lang="ru-RU" sz="2000" b="1" dirty="0">
                <a:latin typeface="Bahnschrift Condensed" panose="020B0502040204020203" pitchFamily="34" charset="0"/>
              </a:rPr>
              <a:t>с Администрацией города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5605807" y="4441375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Перечисление денежных средств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753103" y="4692439"/>
            <a:ext cx="2089455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Представление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263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7" y="461379"/>
            <a:ext cx="10515600" cy="801938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24426"/>
              </p:ext>
            </p:extLst>
          </p:nvPr>
        </p:nvGraphicFramePr>
        <p:xfrm>
          <a:off x="733778" y="1263317"/>
          <a:ext cx="10690578" cy="4776535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56352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1453908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Подача заявки после даты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времени окончания приема заявок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представленных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к возмещению затрат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Установление факта недостоверности предоставленной информации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071415"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категориям, критериям и требованиям к участникам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Представление неполного пакета документов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Признание победителя отбора уклонившимся от подписания соглашения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125606">
                <a:tc vMerge="1"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Устранение замечаний в срок более 2 рабочих дней после возврата заявки на доработку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1125606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заявки </a:t>
                      </a:r>
                      <a:b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документов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Ранее получена аналогичная поддержка (заявка отклоняется полностью)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Отсутствие лимитов бюджетных обязательств на 15 декабря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1416</Words>
  <Application>Microsoft Office PowerPoint</Application>
  <PresentationFormat>Широкоэкранный</PresentationFormat>
  <Paragraphs>198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Bahnschrift Condensed</vt:lpstr>
      <vt:lpstr>Bahnschrift Light Condensed</vt:lpstr>
      <vt:lpstr>Calibri</vt:lpstr>
      <vt:lpstr>Calibri Light</vt:lpstr>
      <vt:lpstr>Inter</vt:lpstr>
      <vt:lpstr>Open Sans Light</vt:lpstr>
      <vt:lpstr>Wingdings</vt:lpstr>
      <vt:lpstr>Тема Office</vt:lpstr>
      <vt:lpstr>ПРЕДОСТАВЛЕНИЕ ФИНАНСОВОЙ ПОДДЕРЖКИ  СУБЪЕКТАМ МСП В 2026 ГОДУ</vt:lpstr>
      <vt:lpstr>Постановление Администрации города от 15.06.2018 № 4437  «Об утверждении порядка предоставления субсидий субъектам малого и среднего предпринимательства на возмещение затрат»</vt:lpstr>
      <vt:lpstr>Категории и критерии участников отбора</vt:lpstr>
      <vt:lpstr>Требования к участникам отбора</vt:lpstr>
      <vt:lpstr>Компенсируемые затраты 12 месяцев, предшествующих дате подачи заявки (по дате оплаты) Максимальный размер субсидии 1 млн руб.</vt:lpstr>
      <vt:lpstr>Презентация PowerPoint</vt:lpstr>
      <vt:lpstr>Формирование и подача заявок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Постановление Администрации города от 30.11.2018 № 9146  «Об утверждении порядков предоставления субсидий субъектам малого и среднего предпринимательства на финансовое обеспечение затрат»</vt:lpstr>
      <vt:lpstr> Направления расходов (при условии софинансирования не менее 25 % от суммы субсидии)</vt:lpstr>
      <vt:lpstr>Оценка регулирующего воздействия – механизм влияния предпринимателей  на принятие муниципальных нормативных правовых актов, направленный на: </vt:lpstr>
      <vt:lpstr>Информационные ресурсы</vt:lpstr>
      <vt:lpstr>Портал проектов нормативных правовых актов http://regulation.admhmao.ru </vt:lpstr>
      <vt:lpstr>Структура отзывов участников публичных консультаций за 2025 год</vt:lpstr>
      <vt:lpstr>Рейтинг качества проведения ОРВ, экспертизы за 2025 год</vt:lpstr>
      <vt:lpstr>Отдел аналитики и поддержки предпринимательства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Ворошилова Юлия Павловна</cp:lastModifiedBy>
  <cp:revision>98</cp:revision>
  <cp:lastPrinted>2026-03-10T09:20:00Z</cp:lastPrinted>
  <dcterms:created xsi:type="dcterms:W3CDTF">2024-11-04T08:17:15Z</dcterms:created>
  <dcterms:modified xsi:type="dcterms:W3CDTF">2026-03-12T07:50:42Z</dcterms:modified>
</cp:coreProperties>
</file>