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7" r:id="rId6"/>
    <p:sldId id="262" r:id="rId7"/>
    <p:sldId id="296" r:id="rId8"/>
    <p:sldId id="261" r:id="rId9"/>
    <p:sldId id="297" r:id="rId10"/>
    <p:sldId id="289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486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882" y="13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0F8075-1A65-4E2D-86FD-3149223795BF}" type="datetime1">
              <a:rPr lang="ru-RU" smtClean="0"/>
              <a:t>03.07.2025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F6790-AAC1-45DA-A380-9B168CABEF7B}" type="datetime1">
              <a:rPr lang="ru-RU" smtClean="0"/>
              <a:pPr/>
              <a:t>03.07.2025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2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2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31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6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84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2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6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1.svg"/><Relationship Id="rId7" Type="http://schemas.openxmlformats.org/officeDocument/2006/relationships/image" Target="../media/image20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813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5.sv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326" y="4790974"/>
            <a:ext cx="9808142" cy="1122202"/>
          </a:xfrm>
        </p:spPr>
        <p:txBody>
          <a:bodyPr rtlCol="0"/>
          <a:lstStyle/>
          <a:p>
            <a:r>
              <a:rPr lang="ru-RU" sz="3200" b="1" spc="200" dirty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  <a:t>О результатах рейтинга качества проведения </a:t>
            </a:r>
            <a:r>
              <a:rPr lang="ru-RU" sz="3200" b="1" spc="200" dirty="0" smtClean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  <a:t>ОРВ и </a:t>
            </a:r>
            <a:r>
              <a:rPr lang="ru-RU" sz="3200" b="1" spc="200" dirty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  <a:t>экспертизы за </a:t>
            </a:r>
            <a:r>
              <a:rPr lang="ru-RU" sz="3200" b="1" spc="200" dirty="0" smtClean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  <a:t/>
            </a:r>
            <a:br>
              <a:rPr lang="ru-RU" sz="3200" b="1" spc="200" dirty="0" smtClean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</a:br>
            <a:r>
              <a:rPr lang="ru-RU" sz="3200" b="1" spc="200" dirty="0" smtClean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  <a:t>2024 </a:t>
            </a:r>
            <a:r>
              <a:rPr lang="ru-RU" sz="3200" b="1" spc="200" dirty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  <a:t>год </a:t>
            </a:r>
            <a:br>
              <a:rPr lang="ru-RU" sz="3200" b="1" spc="200" dirty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</a:br>
            <a:r>
              <a:rPr lang="ru-RU" sz="3200" b="1" spc="200" dirty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  <a:t>и об итогах </a:t>
            </a:r>
            <a:r>
              <a:rPr lang="ru-RU" sz="3200" b="1" spc="200" dirty="0" smtClean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  <a:t>ОРВ и </a:t>
            </a:r>
            <a:r>
              <a:rPr lang="ru-RU" sz="3200" b="1" spc="200" dirty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  <a:t>экспертизы за </a:t>
            </a:r>
            <a:r>
              <a:rPr lang="ru-RU" sz="3200" b="1" spc="200" dirty="0" smtClean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  <a:t/>
            </a:r>
            <a:br>
              <a:rPr lang="ru-RU" sz="3200" b="1" spc="200" dirty="0" smtClean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</a:br>
            <a:r>
              <a:rPr lang="ru-RU" sz="3200" b="1" spc="200" dirty="0" smtClean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  <a:t>1 </a:t>
            </a:r>
            <a:r>
              <a:rPr lang="ru-RU" sz="3200" b="1" spc="200" dirty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  <a:t>полугодие 2025 года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753" y="587826"/>
            <a:ext cx="5313107" cy="1325563"/>
          </a:xfrm>
        </p:spPr>
        <p:txBody>
          <a:bodyPr rtlCol="0">
            <a:noAutofit/>
          </a:bodyPr>
          <a:lstStyle/>
          <a:p>
            <a:r>
              <a:rPr lang="ru-RU" sz="3200" b="1" spc="200" dirty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  <a:t>ОРВ направлена на:</a:t>
            </a:r>
            <a:br>
              <a:rPr lang="ru-RU" sz="3200" b="1" spc="200" dirty="0">
                <a:solidFill>
                  <a:schemeClr val="tx2"/>
                </a:solidFill>
                <a:latin typeface="Corbel" panose="020B0503020204020204" pitchFamily="34" charset="0"/>
                <a:cs typeface="+mj-cs"/>
              </a:rPr>
            </a:br>
            <a:endParaRPr lang="ru-RU" sz="3200" b="1" spc="200" dirty="0">
              <a:solidFill>
                <a:schemeClr val="tx2"/>
              </a:solidFill>
              <a:latin typeface="Corbel" panose="020B0503020204020204" pitchFamily="34" charset="0"/>
              <a:cs typeface="+mj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65" y="1803297"/>
            <a:ext cx="8345085" cy="4027232"/>
          </a:xfrm>
        </p:spPr>
        <p:txBody>
          <a:bodyPr rtlCol="0">
            <a:noAutofit/>
          </a:bodyPr>
          <a:lstStyle/>
          <a:p>
            <a:r>
              <a:rPr lang="ru-RU" sz="1800" b="1" cap="all" spc="200" dirty="0" smtClean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- снижение </a:t>
            </a:r>
            <a:r>
              <a:rPr lang="ru-RU" sz="1800" b="1" cap="all" spc="200" dirty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административных </a:t>
            </a:r>
            <a:r>
              <a:rPr lang="ru-RU" sz="1800" b="1" cap="all" spc="200" dirty="0" smtClean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барьеров</a:t>
            </a:r>
            <a:r>
              <a:rPr lang="ru-RU" sz="1800" b="1" cap="all" spc="200" dirty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/>
            </a:r>
            <a:br>
              <a:rPr lang="ru-RU" sz="1800" b="1" cap="all" spc="200" dirty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</a:br>
            <a:endParaRPr lang="ru-RU" sz="1800" b="1" cap="all" spc="200" dirty="0" smtClean="0">
              <a:solidFill>
                <a:schemeClr val="tx2"/>
              </a:solidFill>
              <a:latin typeface="Corbel" panose="020B0503020204020204" pitchFamily="34" charset="0"/>
              <a:ea typeface="+mj-ea"/>
              <a:cs typeface="+mj-cs"/>
            </a:endParaRPr>
          </a:p>
          <a:p>
            <a:r>
              <a:rPr lang="ru-RU" sz="1800" b="1" cap="all" spc="200" dirty="0" smtClean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- улучшение </a:t>
            </a:r>
            <a:r>
              <a:rPr lang="ru-RU" sz="1800" b="1" cap="all" spc="200" dirty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инвестиционного </a:t>
            </a:r>
            <a:r>
              <a:rPr lang="ru-RU" sz="1800" b="1" cap="all" spc="200" dirty="0" smtClean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климата</a:t>
            </a:r>
            <a:r>
              <a:rPr lang="ru-RU" sz="1800" b="1" cap="all" spc="200" dirty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/>
            </a:r>
            <a:br>
              <a:rPr lang="ru-RU" sz="1800" b="1" cap="all" spc="200" dirty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</a:br>
            <a:endParaRPr lang="ru-RU" sz="1800" b="1" cap="all" spc="200" dirty="0" smtClean="0">
              <a:solidFill>
                <a:schemeClr val="tx2"/>
              </a:solidFill>
              <a:latin typeface="Corbel" panose="020B0503020204020204" pitchFamily="34" charset="0"/>
              <a:ea typeface="+mj-ea"/>
              <a:cs typeface="+mj-cs"/>
            </a:endParaRPr>
          </a:p>
          <a:p>
            <a:r>
              <a:rPr lang="ru-RU" sz="1800" b="1" cap="all" spc="200" dirty="0" smtClean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- развитие </a:t>
            </a:r>
            <a:r>
              <a:rPr lang="ru-RU" sz="1800" b="1" cap="all" spc="200" dirty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предпринимательской и инвестиционной </a:t>
            </a:r>
            <a:r>
              <a:rPr lang="ru-RU" sz="1800" b="1" cap="all" spc="200" dirty="0" smtClean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деятельности</a:t>
            </a:r>
            <a:r>
              <a:rPr lang="ru-RU" sz="1800" b="1" cap="all" spc="200" dirty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/>
            </a:r>
            <a:br>
              <a:rPr lang="ru-RU" sz="1800" b="1" cap="all" spc="200" dirty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</a:br>
            <a:endParaRPr lang="ru-RU" sz="1800" b="1" cap="all" spc="200" dirty="0" smtClean="0">
              <a:solidFill>
                <a:schemeClr val="tx2"/>
              </a:solidFill>
              <a:latin typeface="Corbel" panose="020B0503020204020204" pitchFamily="34" charset="0"/>
              <a:ea typeface="+mj-ea"/>
              <a:cs typeface="+mj-cs"/>
            </a:endParaRPr>
          </a:p>
          <a:p>
            <a:r>
              <a:rPr lang="ru-RU" sz="1800" b="1" cap="all" spc="200" dirty="0" smtClean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- создание </a:t>
            </a:r>
            <a:r>
              <a:rPr lang="ru-RU" sz="1800" b="1" cap="all" spc="200" dirty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комфортных условий для </a:t>
            </a:r>
            <a:r>
              <a:rPr lang="ru-RU" sz="1800" b="1" cap="all" spc="200" dirty="0" smtClean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бизнеса</a:t>
            </a:r>
            <a:r>
              <a:rPr lang="ru-RU" sz="1800" b="1" cap="all" spc="200" dirty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/>
            </a:r>
            <a:br>
              <a:rPr lang="ru-RU" sz="1800" b="1" cap="all" spc="200" dirty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</a:br>
            <a:endParaRPr lang="ru-RU" sz="1800" b="1" cap="all" spc="200" dirty="0" smtClean="0">
              <a:solidFill>
                <a:schemeClr val="tx2"/>
              </a:solidFill>
              <a:latin typeface="Corbel" panose="020B0503020204020204" pitchFamily="34" charset="0"/>
              <a:ea typeface="+mj-ea"/>
              <a:cs typeface="+mj-cs"/>
            </a:endParaRPr>
          </a:p>
          <a:p>
            <a:r>
              <a:rPr lang="ru-RU" sz="1800" b="1" cap="all" spc="200" dirty="0" smtClean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- повышения </a:t>
            </a:r>
            <a:r>
              <a:rPr lang="ru-RU" sz="1800" b="1" cap="all" spc="200" dirty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качества управленческих </a:t>
            </a:r>
            <a:r>
              <a:rPr lang="ru-RU" sz="1800" b="1" cap="all" spc="200" dirty="0" smtClean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решений</a:t>
            </a:r>
            <a:r>
              <a:rPr lang="ru-RU" sz="1800" b="1" cap="all" spc="200" dirty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/>
            </a:r>
            <a:br>
              <a:rPr lang="ru-RU" sz="1800" b="1" cap="all" spc="200" dirty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</a:br>
            <a:endParaRPr lang="ru-RU" sz="1800" b="1" cap="all" spc="200" dirty="0" smtClean="0">
              <a:solidFill>
                <a:schemeClr val="tx2"/>
              </a:solidFill>
              <a:latin typeface="Corbel" panose="020B0503020204020204" pitchFamily="34" charset="0"/>
              <a:ea typeface="+mj-ea"/>
              <a:cs typeface="+mj-cs"/>
            </a:endParaRPr>
          </a:p>
          <a:p>
            <a:r>
              <a:rPr lang="ru-RU" sz="1800" b="1" cap="all" spc="200" dirty="0" smtClean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- </a:t>
            </a:r>
            <a:r>
              <a:rPr lang="ru-RU" sz="1800" b="1" cap="all" spc="200" dirty="0">
                <a:solidFill>
                  <a:schemeClr val="tx2"/>
                </a:solidFill>
                <a:latin typeface="Corbel" panose="020B0503020204020204" pitchFamily="34" charset="0"/>
                <a:ea typeface="+mj-ea"/>
                <a:cs typeface="+mj-cs"/>
              </a:rPr>
              <a:t>формирование благоприятной регуляторной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16"/>
          </p:nvPr>
        </p:nvSpPr>
        <p:spPr>
          <a:xfrm>
            <a:off x="3376832" y="239121"/>
            <a:ext cx="5849464" cy="9404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rbel" panose="020B0503020204020204" pitchFamily="34" charset="0"/>
              </a:rPr>
              <a:t>Региональный </a:t>
            </a:r>
            <a:r>
              <a:rPr lang="ru-RU" sz="2800" dirty="0">
                <a:latin typeface="Corbel" panose="020B0503020204020204" pitchFamily="34" charset="0"/>
              </a:rPr>
              <a:t>рейтинг качества проведения ОРВ и экспертизы 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98873"/>
              </p:ext>
            </p:extLst>
          </p:nvPr>
        </p:nvGraphicFramePr>
        <p:xfrm>
          <a:off x="1009694" y="1379317"/>
          <a:ext cx="10932591" cy="1794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886">
                  <a:extLst>
                    <a:ext uri="{9D8B030D-6E8A-4147-A177-3AD203B41FA5}">
                      <a16:colId xmlns:a16="http://schemas.microsoft.com/office/drawing/2014/main" val="440642168"/>
                    </a:ext>
                  </a:extLst>
                </a:gridCol>
                <a:gridCol w="2335251">
                  <a:extLst>
                    <a:ext uri="{9D8B030D-6E8A-4147-A177-3AD203B41FA5}">
                      <a16:colId xmlns:a16="http://schemas.microsoft.com/office/drawing/2014/main" val="1690215059"/>
                    </a:ext>
                  </a:extLst>
                </a:gridCol>
                <a:gridCol w="1211856">
                  <a:extLst>
                    <a:ext uri="{9D8B030D-6E8A-4147-A177-3AD203B41FA5}">
                      <a16:colId xmlns:a16="http://schemas.microsoft.com/office/drawing/2014/main" val="2665949126"/>
                    </a:ext>
                  </a:extLst>
                </a:gridCol>
                <a:gridCol w="1244906">
                  <a:extLst>
                    <a:ext uri="{9D8B030D-6E8A-4147-A177-3AD203B41FA5}">
                      <a16:colId xmlns:a16="http://schemas.microsoft.com/office/drawing/2014/main" val="2887310842"/>
                    </a:ext>
                  </a:extLst>
                </a:gridCol>
                <a:gridCol w="1233889">
                  <a:extLst>
                    <a:ext uri="{9D8B030D-6E8A-4147-A177-3AD203B41FA5}">
                      <a16:colId xmlns:a16="http://schemas.microsoft.com/office/drawing/2014/main" val="3058209535"/>
                    </a:ext>
                  </a:extLst>
                </a:gridCol>
                <a:gridCol w="1277957">
                  <a:extLst>
                    <a:ext uri="{9D8B030D-6E8A-4147-A177-3AD203B41FA5}">
                      <a16:colId xmlns:a16="http://schemas.microsoft.com/office/drawing/2014/main" val="3814854632"/>
                    </a:ext>
                  </a:extLst>
                </a:gridCol>
                <a:gridCol w="826265">
                  <a:extLst>
                    <a:ext uri="{9D8B030D-6E8A-4147-A177-3AD203B41FA5}">
                      <a16:colId xmlns:a16="http://schemas.microsoft.com/office/drawing/2014/main" val="2534533507"/>
                    </a:ext>
                  </a:extLst>
                </a:gridCol>
                <a:gridCol w="848298">
                  <a:extLst>
                    <a:ext uri="{9D8B030D-6E8A-4147-A177-3AD203B41FA5}">
                      <a16:colId xmlns:a16="http://schemas.microsoft.com/office/drawing/2014/main" val="3279154864"/>
                    </a:ext>
                  </a:extLst>
                </a:gridCol>
                <a:gridCol w="837283">
                  <a:extLst>
                    <a:ext uri="{9D8B030D-6E8A-4147-A177-3AD203B41FA5}">
                      <a16:colId xmlns:a16="http://schemas.microsoft.com/office/drawing/2014/main" val="4126270557"/>
                    </a:ext>
                  </a:extLst>
                </a:gridCol>
              </a:tblGrid>
              <a:tr h="6272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№ п/п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Муниципальное образование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Блоки системы показателей (количество баллов)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Баллы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516239"/>
                  </a:ext>
                </a:extLst>
              </a:tr>
              <a:tr h="643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rbel" panose="020B0503020204020204" pitchFamily="34" charset="0"/>
                        </a:rPr>
                        <a:t>Блок № 1</a:t>
                      </a:r>
                      <a:endParaRPr lang="ru-RU" sz="20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rbel" panose="020B0503020204020204" pitchFamily="34" charset="0"/>
                        </a:rPr>
                        <a:t>Блок № 2</a:t>
                      </a:r>
                      <a:endParaRPr lang="ru-RU" sz="20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rbel" panose="020B0503020204020204" pitchFamily="34" charset="0"/>
                        </a:rPr>
                        <a:t>Блок № 3</a:t>
                      </a:r>
                      <a:endParaRPr lang="ru-RU" sz="20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rbel" panose="020B0503020204020204" pitchFamily="34" charset="0"/>
                        </a:rPr>
                        <a:t>Блок № 4</a:t>
                      </a:r>
                      <a:endParaRPr lang="ru-RU" sz="20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orbel" panose="020B0503020204020204" pitchFamily="34" charset="0"/>
                        </a:rPr>
                        <a:t>2024 год</a:t>
                      </a:r>
                      <a:endParaRPr lang="ru-RU" sz="20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orbel" panose="020B0503020204020204" pitchFamily="34" charset="0"/>
                        </a:rPr>
                        <a:t>2023 год</a:t>
                      </a:r>
                      <a:endParaRPr lang="ru-RU" sz="20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rbel" panose="020B0503020204020204" pitchFamily="34" charset="0"/>
                        </a:rPr>
                        <a:t>2022 год</a:t>
                      </a:r>
                      <a:endParaRPr lang="ru-RU" sz="20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140685"/>
                  </a:ext>
                </a:extLst>
              </a:tr>
              <a:tr h="489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orbel" panose="020B0503020204020204" pitchFamily="34" charset="0"/>
                        </a:rPr>
                        <a:t>город Сургут</a:t>
                      </a:r>
                      <a:endParaRPr lang="ru-RU" sz="20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rbel" panose="020B0503020204020204" pitchFamily="34" charset="0"/>
                        </a:rPr>
                        <a:t>7,5</a:t>
                      </a:r>
                      <a:endParaRPr lang="ru-RU" sz="20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rbel" panose="020B0503020204020204" pitchFamily="34" charset="0"/>
                        </a:rPr>
                        <a:t>42,0</a:t>
                      </a:r>
                      <a:endParaRPr lang="ru-RU" sz="20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rbel" panose="020B0503020204020204" pitchFamily="34" charset="0"/>
                        </a:rPr>
                        <a:t>30,5</a:t>
                      </a:r>
                      <a:endParaRPr lang="ru-RU" sz="20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rbel" panose="020B0503020204020204" pitchFamily="34" charset="0"/>
                        </a:rPr>
                        <a:t>20</a:t>
                      </a:r>
                      <a:endParaRPr lang="ru-RU" sz="20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orbel" panose="020B0503020204020204" pitchFamily="34" charset="0"/>
                        </a:rPr>
                        <a:t>100,0</a:t>
                      </a:r>
                      <a:endParaRPr lang="ru-RU" sz="20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orbel" panose="020B0503020204020204" pitchFamily="34" charset="0"/>
                        </a:rPr>
                        <a:t>100,0</a:t>
                      </a:r>
                      <a:endParaRPr lang="ru-RU" sz="20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rbel" panose="020B0503020204020204" pitchFamily="34" charset="0"/>
                        </a:rPr>
                        <a:t>99,6</a:t>
                      </a:r>
                      <a:endParaRPr lang="ru-RU" sz="20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197184"/>
                  </a:ext>
                </a:extLst>
              </a:tr>
            </a:tbl>
          </a:graphicData>
        </a:graphic>
      </p:graphicFrame>
      <p:sp>
        <p:nvSpPr>
          <p:cNvPr id="22" name="Выноска 1 (без границы) 21"/>
          <p:cNvSpPr/>
          <p:nvPr/>
        </p:nvSpPr>
        <p:spPr>
          <a:xfrm>
            <a:off x="1009694" y="4620213"/>
            <a:ext cx="8903563" cy="1320841"/>
          </a:xfrm>
          <a:prstGeom prst="callout1">
            <a:avLst>
              <a:gd name="adj1" fmla="val -3204"/>
              <a:gd name="adj2" fmla="val 14689"/>
              <a:gd name="adj3" fmla="val -100240"/>
              <a:gd name="adj4" fmla="val 41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orbel" panose="020B0503020204020204" pitchFamily="34" charset="0"/>
              </a:rPr>
              <a:t>Блок </a:t>
            </a:r>
            <a:r>
              <a:rPr lang="ru-RU" dirty="0">
                <a:solidFill>
                  <a:schemeClr val="tx1"/>
                </a:solidFill>
                <a:latin typeface="Corbel" panose="020B0503020204020204" pitchFamily="34" charset="0"/>
              </a:rPr>
              <a:t>№ 1 - </a:t>
            </a:r>
            <a:r>
              <a:rPr lang="ru-RU" dirty="0" smtClean="0">
                <a:solidFill>
                  <a:schemeClr val="tx1"/>
                </a:solidFill>
                <a:latin typeface="Corbel" panose="020B0503020204020204" pitchFamily="34" charset="0"/>
              </a:rPr>
              <a:t>Нормативное правовое </a:t>
            </a:r>
            <a:r>
              <a:rPr lang="ru-RU" dirty="0">
                <a:solidFill>
                  <a:schemeClr val="tx1"/>
                </a:solidFill>
                <a:latin typeface="Corbel" panose="020B0503020204020204" pitchFamily="34" charset="0"/>
              </a:rPr>
              <a:t>закрепление проведения ОРВ, экспертизы и ОПОТ</a:t>
            </a:r>
            <a:endParaRPr lang="ru-RU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orbel" panose="020B0503020204020204" pitchFamily="34" charset="0"/>
              </a:rPr>
              <a:t>Блок </a:t>
            </a:r>
            <a:r>
              <a:rPr lang="ru-RU" dirty="0">
                <a:solidFill>
                  <a:schemeClr val="tx1"/>
                </a:solidFill>
                <a:latin typeface="Corbel" panose="020B0503020204020204" pitchFamily="34" charset="0"/>
              </a:rPr>
              <a:t>№ 2 - Механизм проведения ОРВ, экспертизы и ОПОТ</a:t>
            </a:r>
            <a:endParaRPr lang="ru-RU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orbel" panose="020B0503020204020204" pitchFamily="34" charset="0"/>
              </a:rPr>
              <a:t>Блок </a:t>
            </a:r>
            <a:r>
              <a:rPr lang="ru-RU" dirty="0">
                <a:solidFill>
                  <a:schemeClr val="tx1"/>
                </a:solidFill>
                <a:latin typeface="Corbel" panose="020B0503020204020204" pitchFamily="34" charset="0"/>
              </a:rPr>
              <a:t>№ 3 - Методическое и </a:t>
            </a:r>
            <a:r>
              <a:rPr lang="ru-RU" dirty="0" smtClean="0">
                <a:solidFill>
                  <a:schemeClr val="tx1"/>
                </a:solidFill>
                <a:latin typeface="Corbel" panose="020B0503020204020204" pitchFamily="34" charset="0"/>
              </a:rPr>
              <a:t>организационное сопровождение</a:t>
            </a:r>
          </a:p>
          <a:p>
            <a:r>
              <a:rPr lang="ru-RU" dirty="0" smtClean="0">
                <a:solidFill>
                  <a:schemeClr val="tx1"/>
                </a:solidFill>
                <a:latin typeface="Corbel" panose="020B0503020204020204" pitchFamily="34" charset="0"/>
              </a:rPr>
              <a:t>Блок </a:t>
            </a:r>
            <a:r>
              <a:rPr lang="ru-RU" dirty="0">
                <a:solidFill>
                  <a:schemeClr val="tx1"/>
                </a:solidFill>
                <a:latin typeface="Corbel" panose="020B0503020204020204" pitchFamily="34" charset="0"/>
              </a:rPr>
              <a:t>№ 4 - Независимая оценка</a:t>
            </a: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4BC4F-3D59-464A-857E-6F155B3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018919"/>
          </a:xfrm>
        </p:spPr>
        <p:txBody>
          <a:bodyPr rtlCol="0"/>
          <a:lstStyle/>
          <a:p>
            <a:pPr rtl="0"/>
            <a:r>
              <a:rPr lang="ru-RU" dirty="0" smtClean="0"/>
              <a:t>Особые успехи города Сургута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C1455DF-5CEC-44A2-A92D-8E901D15B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4919" y="3064615"/>
            <a:ext cx="1720488" cy="823912"/>
          </a:xfrm>
        </p:spPr>
        <p:txBody>
          <a:bodyPr rtlCol="0"/>
          <a:lstStyle/>
          <a:p>
            <a:r>
              <a:rPr lang="ru-RU" dirty="0"/>
              <a:t>100%</a:t>
            </a:r>
            <a:endParaRPr lang="ru-RU" sz="2400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C7E7B18-D05F-4C44-8718-8C671160FC9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235756" y="3064615"/>
            <a:ext cx="1720488" cy="823912"/>
          </a:xfrm>
        </p:spPr>
        <p:txBody>
          <a:bodyPr rtlCol="0"/>
          <a:lstStyle/>
          <a:p>
            <a:r>
              <a:rPr lang="ru-RU" dirty="0"/>
              <a:t>6</a:t>
            </a:r>
            <a:endParaRPr lang="ru-RU" sz="2400" dirty="0"/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791D6145-F7F7-43DE-A16B-BF4F9607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593" y="4659511"/>
            <a:ext cx="3811514" cy="1350876"/>
          </a:xfrm>
        </p:spPr>
        <p:txBody>
          <a:bodyPr rtlCol="0"/>
          <a:lstStyle/>
          <a:p>
            <a:r>
              <a:rPr lang="ru-RU" sz="1600" dirty="0">
                <a:latin typeface="Corbel" panose="020B0503020204020204" pitchFamily="34" charset="0"/>
              </a:rPr>
              <a:t>заключений </a:t>
            </a:r>
            <a:r>
              <a:rPr lang="ru-RU" sz="1600" dirty="0" smtClean="0">
                <a:latin typeface="Corbel" panose="020B0503020204020204" pitchFamily="34" charset="0"/>
              </a:rPr>
              <a:t>подготовлены </a:t>
            </a:r>
            <a:r>
              <a:rPr lang="ru-RU" sz="1600" dirty="0">
                <a:latin typeface="Corbel" panose="020B0503020204020204" pitchFamily="34" charset="0"/>
              </a:rPr>
              <a:t>с учетом выводов о возможных альтернативных способах предлагаемого правового регулирования</a:t>
            </a:r>
          </a:p>
        </p:txBody>
      </p:sp>
      <p:sp>
        <p:nvSpPr>
          <p:cNvPr id="20" name="Объект 19">
            <a:extLst>
              <a:ext uri="{FF2B5EF4-FFF2-40B4-BE49-F238E27FC236}">
                <a16:creationId xmlns:a16="http://schemas.microsoft.com/office/drawing/2014/main" id="{BC46925A-8382-42EB-891C-DBB4EAAA3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0" y="4659511"/>
            <a:ext cx="3139479" cy="462927"/>
          </a:xfrm>
        </p:spPr>
        <p:txBody>
          <a:bodyPr rtlCol="0">
            <a:noAutofit/>
          </a:bodyPr>
          <a:lstStyle/>
          <a:p>
            <a:r>
              <a:rPr lang="ru-RU" sz="1600" dirty="0">
                <a:latin typeface="Corbel" panose="020B0503020204020204" pitchFamily="34" charset="0"/>
              </a:rPr>
              <a:t>заключений признаны «лучшими практиками»</a:t>
            </a:r>
          </a:p>
        </p:txBody>
      </p:sp>
      <p:sp>
        <p:nvSpPr>
          <p:cNvPr id="21" name="Объект 20">
            <a:extLst>
              <a:ext uri="{FF2B5EF4-FFF2-40B4-BE49-F238E27FC236}">
                <a16:creationId xmlns:a16="http://schemas.microsoft.com/office/drawing/2014/main" id="{318AFADE-B54F-4988-8000-B9336A3953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65740" y="4659511"/>
            <a:ext cx="4526260" cy="2198489"/>
          </a:xfrm>
        </p:spPr>
        <p:txBody>
          <a:bodyPr rtlCol="0"/>
          <a:lstStyle/>
          <a:p>
            <a:r>
              <a:rPr lang="en-US" sz="1600" dirty="0">
                <a:latin typeface="Corbel" panose="020B0503020204020204" pitchFamily="34" charset="0"/>
              </a:rPr>
              <a:t>-</a:t>
            </a:r>
            <a:r>
              <a:rPr lang="ru-RU" sz="1600" dirty="0">
                <a:latin typeface="Corbel" panose="020B0503020204020204" pitchFamily="34" charset="0"/>
              </a:rPr>
              <a:t> по результатам экспертизы обеспечено внесение изменений </a:t>
            </a:r>
            <a:r>
              <a:rPr lang="ru-RU" sz="1600" dirty="0" smtClean="0">
                <a:latin typeface="Corbel" panose="020B0503020204020204" pitchFamily="34" charset="0"/>
              </a:rPr>
              <a:t>в </a:t>
            </a:r>
            <a:r>
              <a:rPr lang="ru-RU" sz="1600" dirty="0" err="1" smtClean="0">
                <a:latin typeface="Corbel" panose="020B0503020204020204" pitchFamily="34" charset="0"/>
              </a:rPr>
              <a:t>нпа</a:t>
            </a:r>
            <a:endParaRPr lang="ru-RU" sz="1600" dirty="0">
              <a:latin typeface="Corbel" panose="020B0503020204020204" pitchFamily="34" charset="0"/>
            </a:endParaRPr>
          </a:p>
          <a:p>
            <a:r>
              <a:rPr lang="en-US" sz="1600" dirty="0">
                <a:latin typeface="Corbel" panose="020B0503020204020204" pitchFamily="34" charset="0"/>
              </a:rPr>
              <a:t>-</a:t>
            </a:r>
            <a:r>
              <a:rPr lang="ru-RU" sz="1600" dirty="0" smtClean="0">
                <a:latin typeface="Corbel" panose="020B0503020204020204" pitchFamily="34" charset="0"/>
              </a:rPr>
              <a:t> приняты </a:t>
            </a:r>
            <a:r>
              <a:rPr lang="ru-RU" sz="1600" dirty="0">
                <a:latin typeface="Corbel" panose="020B0503020204020204" pitchFamily="34" charset="0"/>
              </a:rPr>
              <a:t>МНПА, </a:t>
            </a:r>
            <a:r>
              <a:rPr lang="ru-RU" sz="1600" dirty="0" smtClean="0">
                <a:latin typeface="Corbel" panose="020B0503020204020204" pitchFamily="34" charset="0"/>
              </a:rPr>
              <a:t>содержащие </a:t>
            </a:r>
            <a:r>
              <a:rPr lang="ru-RU" sz="1600" dirty="0">
                <a:latin typeface="Corbel" panose="020B0503020204020204" pitchFamily="34" charset="0"/>
              </a:rPr>
              <a:t>положения об установлении отлагательных сроков вступления в силу либо срока действия </a:t>
            </a:r>
            <a:r>
              <a:rPr lang="ru-RU" sz="1600" dirty="0" smtClean="0">
                <a:latin typeface="Corbel" panose="020B0503020204020204" pitchFamily="34" charset="0"/>
              </a:rPr>
              <a:t>МНПА</a:t>
            </a:r>
            <a:endParaRPr lang="ru-RU" sz="1600" dirty="0">
              <a:latin typeface="Corbel" panose="020B0503020204020204" pitchFamily="34" charset="0"/>
            </a:endParaRPr>
          </a:p>
        </p:txBody>
      </p:sp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519" y="2962668"/>
            <a:ext cx="1018922" cy="10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012675"/>
            <a:ext cx="5086223" cy="15449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400" dirty="0">
                <a:latin typeface="Corbel" panose="020B0503020204020204" pitchFamily="34" charset="0"/>
              </a:rPr>
              <a:t>- 28 заключений в рамках предварительной </a:t>
            </a:r>
            <a:r>
              <a:rPr lang="ru-RU" sz="1400" dirty="0" smtClean="0">
                <a:latin typeface="Corbel" panose="020B0503020204020204" pitchFamily="34" charset="0"/>
              </a:rPr>
              <a:t>ОРВ</a:t>
            </a:r>
            <a:endParaRPr lang="ru-RU" sz="1400" dirty="0">
              <a:latin typeface="Corbel" panose="020B0503020204020204" pitchFamily="34" charset="0"/>
            </a:endParaRPr>
          </a:p>
          <a:p>
            <a:pPr algn="l"/>
            <a:r>
              <a:rPr lang="ru-RU" sz="1400" dirty="0">
                <a:latin typeface="Corbel" panose="020B0503020204020204" pitchFamily="34" charset="0"/>
              </a:rPr>
              <a:t>- 18 заключений об углубленной ОРВ (5 отрицательных, </a:t>
            </a:r>
            <a:r>
              <a:rPr lang="ru-RU" sz="1400" dirty="0" smtClean="0">
                <a:latin typeface="Corbel" panose="020B0503020204020204" pitchFamily="34" charset="0"/>
              </a:rPr>
              <a:t>13 положительных)</a:t>
            </a:r>
            <a:endParaRPr lang="ru-RU" sz="1400" dirty="0">
              <a:latin typeface="Corbel" panose="020B0503020204020204" pitchFamily="34" charset="0"/>
            </a:endParaRPr>
          </a:p>
          <a:p>
            <a:pPr algn="l"/>
            <a:r>
              <a:rPr lang="ru-RU" sz="1400" dirty="0">
                <a:latin typeface="Corbel" panose="020B0503020204020204" pitchFamily="34" charset="0"/>
              </a:rPr>
              <a:t>- 10 отрицательных заключений об экспертизе, включая 5 </a:t>
            </a:r>
            <a:r>
              <a:rPr lang="ru-RU" sz="1400" dirty="0" smtClean="0">
                <a:latin typeface="Corbel" panose="020B0503020204020204" pitchFamily="34" charset="0"/>
              </a:rPr>
              <a:t>повторных</a:t>
            </a:r>
            <a:endParaRPr lang="ru-RU" sz="1400" dirty="0">
              <a:latin typeface="Corbel" panose="020B0503020204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531" y="1612335"/>
            <a:ext cx="3335765" cy="1895725"/>
          </a:xfrm>
        </p:spPr>
        <p:txBody>
          <a:bodyPr rtlCol="0"/>
          <a:lstStyle/>
          <a:p>
            <a:pPr algn="l"/>
            <a:r>
              <a:rPr lang="ru-RU" sz="1800" dirty="0" smtClean="0">
                <a:latin typeface="Corbel" panose="020B0503020204020204" pitchFamily="34" charset="0"/>
              </a:rPr>
              <a:t>Выявлено 107 </a:t>
            </a:r>
            <a:r>
              <a:rPr lang="ru-RU" sz="1800" dirty="0">
                <a:latin typeface="Corbel" panose="020B0503020204020204" pitchFamily="34" charset="0"/>
              </a:rPr>
              <a:t>положений, необоснованно затрудняющих осуществление предпринимательской </a:t>
            </a:r>
            <a:r>
              <a:rPr lang="ru-RU" sz="1800" dirty="0" smtClean="0">
                <a:latin typeface="Corbel" panose="020B0503020204020204" pitchFamily="34" charset="0"/>
              </a:rPr>
              <a:t>деятельности</a:t>
            </a:r>
            <a:endParaRPr lang="ru-RU" sz="1800" dirty="0">
              <a:latin typeface="Corbel" panose="020B0503020204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14248" y="1182632"/>
            <a:ext cx="7500126" cy="1010842"/>
          </a:xfrm>
        </p:spPr>
        <p:txBody>
          <a:bodyPr rtlCol="0">
            <a:noAutofit/>
          </a:bodyPr>
          <a:lstStyle/>
          <a:p>
            <a:r>
              <a:rPr lang="ru-RU" sz="1800" dirty="0">
                <a:latin typeface="Corbel" panose="020B0503020204020204" pitchFamily="34" charset="0"/>
              </a:rPr>
              <a:t>неоднозначная трактовка положений, наличие признаков непрозрачности административных процедур, наличие неопределенной, двусмысленной терминологии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1960" y="2497218"/>
            <a:ext cx="6857105" cy="1010842"/>
          </a:xfrm>
        </p:spPr>
        <p:txBody>
          <a:bodyPr rtlCol="0">
            <a:normAutofit/>
          </a:bodyPr>
          <a:lstStyle/>
          <a:p>
            <a:r>
              <a:rPr lang="ru-RU" sz="1800" dirty="0">
                <a:latin typeface="Corbel" panose="020B0503020204020204" pitchFamily="34" charset="0"/>
              </a:rPr>
              <a:t>несоответствие предлагаемого регулирования федеральному законодательству, наличие избыточных полномочий органов власти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5279" y="4889594"/>
            <a:ext cx="6141579" cy="427102"/>
          </a:xfrm>
        </p:spPr>
        <p:txBody>
          <a:bodyPr rtlCol="0">
            <a:noAutofit/>
          </a:bodyPr>
          <a:lstStyle/>
          <a:p>
            <a:r>
              <a:rPr lang="ru-RU" sz="1800" dirty="0">
                <a:latin typeface="Corbel" panose="020B0503020204020204" pitchFamily="34" charset="0"/>
              </a:rPr>
              <a:t>требование органами власти излишних документов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26132" y="3693406"/>
            <a:ext cx="6372933" cy="1010842"/>
          </a:xfrm>
        </p:spPr>
        <p:txBody>
          <a:bodyPr rtlCol="0">
            <a:normAutofit/>
          </a:bodyPr>
          <a:lstStyle/>
          <a:p>
            <a:r>
              <a:rPr lang="ru-RU" sz="1800" dirty="0">
                <a:latin typeface="Corbel" panose="020B0503020204020204" pitchFamily="34" charset="0"/>
              </a:rPr>
              <a:t>введение необоснованных ограничений для субъектов предпринимательской и инвестиционной деятельности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14451" y="277400"/>
            <a:ext cx="8499923" cy="585788"/>
          </a:xfrm>
        </p:spPr>
        <p:txBody>
          <a:bodyPr/>
          <a:lstStyle/>
          <a:p>
            <a:r>
              <a:rPr lang="ru-RU" u="sng" dirty="0" smtClean="0">
                <a:latin typeface="Corbel" panose="020B0503020204020204" pitchFamily="34" charset="0"/>
              </a:rPr>
              <a:t>2024 год: </a:t>
            </a:r>
            <a:r>
              <a:rPr lang="ru-RU" dirty="0" smtClean="0">
                <a:latin typeface="Corbel" panose="020B0503020204020204" pitchFamily="34" charset="0"/>
              </a:rPr>
              <a:t>41 ОРВ, 5 экспертиз</a:t>
            </a:r>
            <a:endParaRPr lang="ru-RU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012675"/>
            <a:ext cx="5086223" cy="15449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400" dirty="0">
                <a:latin typeface="Corbel" panose="020B0503020204020204" pitchFamily="34" charset="0"/>
              </a:rPr>
              <a:t>- 16 заключений в рамках предварительной </a:t>
            </a:r>
            <a:r>
              <a:rPr lang="ru-RU" sz="1400" dirty="0" smtClean="0">
                <a:latin typeface="Corbel" panose="020B0503020204020204" pitchFamily="34" charset="0"/>
              </a:rPr>
              <a:t>ОРВ</a:t>
            </a:r>
            <a:endParaRPr lang="ru-RU" sz="1400" dirty="0">
              <a:latin typeface="Corbel" panose="020B0503020204020204" pitchFamily="34" charset="0"/>
            </a:endParaRPr>
          </a:p>
          <a:p>
            <a:pPr algn="l"/>
            <a:r>
              <a:rPr lang="ru-RU" sz="1400" dirty="0" smtClean="0">
                <a:latin typeface="Corbel" panose="020B0503020204020204" pitchFamily="34" charset="0"/>
              </a:rPr>
              <a:t>- 5 </a:t>
            </a:r>
            <a:r>
              <a:rPr lang="ru-RU" sz="1400" dirty="0">
                <a:latin typeface="Corbel" panose="020B0503020204020204" pitchFamily="34" charset="0"/>
              </a:rPr>
              <a:t>заключений об углубленной ОРВ (4 положительных, 1 отрицательное </a:t>
            </a:r>
            <a:endParaRPr lang="ru-RU" sz="1400" dirty="0" smtClean="0">
              <a:latin typeface="Corbel" panose="020B0503020204020204" pitchFamily="34" charset="0"/>
            </a:endParaRPr>
          </a:p>
          <a:p>
            <a:pPr algn="l"/>
            <a:r>
              <a:rPr lang="ru-RU" sz="1400" dirty="0" smtClean="0">
                <a:latin typeface="Corbel" panose="020B0503020204020204" pitchFamily="34" charset="0"/>
              </a:rPr>
              <a:t>- 4 </a:t>
            </a:r>
            <a:r>
              <a:rPr lang="ru-RU" sz="1400" dirty="0">
                <a:latin typeface="Corbel" panose="020B0503020204020204" pitchFamily="34" charset="0"/>
              </a:rPr>
              <a:t>отрицательных заключения об экспертизе, включая 1 повторное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531" y="1612335"/>
            <a:ext cx="3335765" cy="1895725"/>
          </a:xfrm>
        </p:spPr>
        <p:txBody>
          <a:bodyPr rtlCol="0"/>
          <a:lstStyle/>
          <a:p>
            <a:pPr algn="l"/>
            <a:r>
              <a:rPr lang="ru-RU" sz="1800" dirty="0" smtClean="0">
                <a:latin typeface="Corbel" panose="020B0503020204020204" pitchFamily="34" charset="0"/>
              </a:rPr>
              <a:t>Выявлено 28 </a:t>
            </a:r>
            <a:r>
              <a:rPr lang="ru-RU" sz="1800" dirty="0">
                <a:latin typeface="Corbel" panose="020B0503020204020204" pitchFamily="34" charset="0"/>
              </a:rPr>
              <a:t>положений, необоснованно затрудняющих осуществление предпринимательской </a:t>
            </a:r>
            <a:r>
              <a:rPr lang="ru-RU" sz="1800" dirty="0" smtClean="0">
                <a:latin typeface="Corbel" panose="020B0503020204020204" pitchFamily="34" charset="0"/>
              </a:rPr>
              <a:t>деятельности</a:t>
            </a:r>
            <a:endParaRPr lang="ru-RU" sz="1800" dirty="0">
              <a:latin typeface="Corbel" panose="020B0503020204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14248" y="1182632"/>
            <a:ext cx="7500126" cy="1010842"/>
          </a:xfrm>
        </p:spPr>
        <p:txBody>
          <a:bodyPr rtlCol="0">
            <a:noAutofit/>
          </a:bodyPr>
          <a:lstStyle/>
          <a:p>
            <a:r>
              <a:rPr lang="ru-RU" sz="1800" dirty="0">
                <a:latin typeface="Corbel" panose="020B0503020204020204" pitchFamily="34" charset="0"/>
              </a:rPr>
              <a:t>неоднозначная трактовка положений, наличие признаков непрозрачности административных процедур, наличие неопределенной, двусмысленной терминологии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1960" y="2497218"/>
            <a:ext cx="6857105" cy="1010842"/>
          </a:xfrm>
        </p:spPr>
        <p:txBody>
          <a:bodyPr rtlCol="0">
            <a:normAutofit/>
          </a:bodyPr>
          <a:lstStyle/>
          <a:p>
            <a:r>
              <a:rPr lang="ru-RU" sz="1800" dirty="0">
                <a:latin typeface="Corbel" panose="020B0503020204020204" pitchFamily="34" charset="0"/>
              </a:rPr>
              <a:t>несоответствие предлагаемого регулирования федеральному законодательству, наличие избыточных полномочий органов власти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5279" y="4889594"/>
            <a:ext cx="6141579" cy="427102"/>
          </a:xfrm>
        </p:spPr>
        <p:txBody>
          <a:bodyPr rtlCol="0">
            <a:noAutofit/>
          </a:bodyPr>
          <a:lstStyle/>
          <a:p>
            <a:r>
              <a:rPr lang="ru-RU" sz="1800" dirty="0">
                <a:latin typeface="Corbel" panose="020B0503020204020204" pitchFamily="34" charset="0"/>
              </a:rPr>
              <a:t>требование органами власти излишних документов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26132" y="3693406"/>
            <a:ext cx="6372933" cy="1010842"/>
          </a:xfrm>
        </p:spPr>
        <p:txBody>
          <a:bodyPr rtlCol="0">
            <a:normAutofit/>
          </a:bodyPr>
          <a:lstStyle/>
          <a:p>
            <a:r>
              <a:rPr lang="ru-RU" sz="1800" dirty="0">
                <a:latin typeface="Corbel" panose="020B0503020204020204" pitchFamily="34" charset="0"/>
              </a:rPr>
              <a:t>введение необоснованных ограничений для субъектов предпринимательской и инвестиционной деятельности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14451" y="277400"/>
            <a:ext cx="8499923" cy="585788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latin typeface="Corbel" panose="020B0503020204020204" pitchFamily="34" charset="0"/>
              </a:rPr>
              <a:t>1 полугодие 2025 года: </a:t>
            </a:r>
            <a:r>
              <a:rPr lang="ru-RU" dirty="0" smtClean="0">
                <a:latin typeface="Corbel" panose="020B0503020204020204" pitchFamily="34" charset="0"/>
              </a:rPr>
              <a:t>20 ОРВ, 3 экспертизы</a:t>
            </a:r>
            <a:endParaRPr lang="ru-RU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95" y="4205414"/>
            <a:ext cx="5832743" cy="1751741"/>
          </a:xfrm>
        </p:spPr>
        <p:txBody>
          <a:bodyPr rtlCol="0">
            <a:noAutofit/>
          </a:bodyPr>
          <a:lstStyle/>
          <a:p>
            <a:r>
              <a:rPr lang="ru-RU" dirty="0">
                <a:latin typeface="Corbel" panose="020B0503020204020204" pitchFamily="34" charset="0"/>
              </a:rPr>
              <a:t>Ваше участие </a:t>
            </a:r>
            <a:r>
              <a:rPr lang="ru-RU" dirty="0" smtClean="0">
                <a:latin typeface="Corbel" panose="020B0503020204020204" pitchFamily="34" charset="0"/>
              </a:rPr>
              <a:t>важно </a:t>
            </a:r>
            <a:r>
              <a:rPr lang="ru-RU" dirty="0">
                <a:latin typeface="Corbel" panose="020B0503020204020204" pitchFamily="34" charset="0"/>
              </a:rPr>
              <a:t>в создании благоприятных условий для ведения и развития </a:t>
            </a:r>
            <a:r>
              <a:rPr lang="ru-RU" dirty="0" smtClean="0">
                <a:latin typeface="Corbel" panose="020B0503020204020204" pitchFamily="34" charset="0"/>
              </a:rPr>
              <a:t>бизнеса</a:t>
            </a: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07087" y="3662616"/>
            <a:ext cx="3624413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-RU" sz="4000" dirty="0" smtClean="0">
                <a:latin typeface="Corbel" panose="020B0503020204020204" pitchFamily="34" charset="0"/>
              </a:rPr>
              <a:t>ОРВ в Сургуте</a:t>
            </a:r>
            <a:endParaRPr lang="ru-RU" sz="4000" dirty="0">
              <a:latin typeface="Corbel" panose="020B050302020402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87" y="953053"/>
            <a:ext cx="2650797" cy="2550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диночная линия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75DC67E-4FAC-4989-A1C6-9CCFAE724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4BA2C8-4C3C-4809-AD4F-FED9B4D74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4FED0-9A95-4A83-8CAA-A3BB5938F805}">
  <ds:schemaRefs>
    <ds:schemaRef ds:uri="http://schemas.microsoft.com/sharepoint/v3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230e9df3-be65-4c73-a93b-d1236ebd677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Colorful Certificate</Template>
  <TotalTime>0</TotalTime>
  <Words>398</Words>
  <Application>Microsoft Office PowerPoint</Application>
  <PresentationFormat>Широкоэкранный</PresentationFormat>
  <Paragraphs>67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Times New Roman</vt:lpstr>
      <vt:lpstr>Одиночная линия</vt:lpstr>
      <vt:lpstr>О результатах рейтинга качества проведения ОРВ и экспертизы за  2024 год  и об итогах ОРВ и экспертизы за  1 полугодие 2025 года</vt:lpstr>
      <vt:lpstr>ОРВ направлена на: </vt:lpstr>
      <vt:lpstr>Презентация PowerPoint</vt:lpstr>
      <vt:lpstr>Особые успехи города Сургута</vt:lpstr>
      <vt:lpstr>2024 год: 41 ОРВ, 5 экспертиз</vt:lpstr>
      <vt:lpstr>1 полугодие 2025 года: 20 ОРВ, 3 экспертизы</vt:lpstr>
      <vt:lpstr>Ваше участие важно в создании благоприятных условий для ведения и развития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2021-06-15T17:20:32Z</dcterms:created>
  <dcterms:modified xsi:type="dcterms:W3CDTF">2025-07-03T03:46:05Z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