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75" r:id="rId5"/>
    <p:sldId id="263" r:id="rId6"/>
    <p:sldId id="264" r:id="rId7"/>
    <p:sldId id="258" r:id="rId8"/>
    <p:sldId id="266" r:id="rId9"/>
    <p:sldId id="267" r:id="rId10"/>
    <p:sldId id="268" r:id="rId11"/>
    <p:sldId id="269" r:id="rId12"/>
    <p:sldId id="270" r:id="rId13"/>
    <p:sldId id="259" r:id="rId14"/>
    <p:sldId id="271" r:id="rId15"/>
    <p:sldId id="272" r:id="rId16"/>
    <p:sldId id="273" r:id="rId17"/>
    <p:sldId id="274" r:id="rId18"/>
    <p:sldId id="260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760" y="109964"/>
            <a:ext cx="10581990" cy="108205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НАПРАВЛЕНИЕ «УРОВЕНЬ И КАЧЕСТВО ЖИЗНИ» </a:t>
            </a:r>
            <a:br>
              <a:rPr lang="ru-RU" sz="4000" dirty="0" smtClean="0"/>
            </a:br>
            <a:r>
              <a:rPr lang="ru-RU" sz="4000" dirty="0" smtClean="0"/>
              <a:t>Вектор «комфортная среда»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1725" y="1865764"/>
            <a:ext cx="4129612" cy="1225779"/>
          </a:xfrm>
        </p:spPr>
        <p:txBody>
          <a:bodyPr>
            <a:noAutofit/>
          </a:bodyPr>
          <a:lstStyle/>
          <a:p>
            <a:r>
              <a:rPr lang="ru-RU" sz="2800" dirty="0" smtClean="0"/>
              <a:t>Благоустройство </a:t>
            </a:r>
            <a:r>
              <a:rPr lang="ru-RU" sz="2800" dirty="0"/>
              <a:t>территории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411337" y="1865763"/>
            <a:ext cx="3018773" cy="1225779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Инженерная инфраструктура</a:t>
            </a:r>
            <a:endParaRPr lang="ru-RU" sz="28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81725" y="4152285"/>
            <a:ext cx="3018773" cy="1323804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Транспортная </a:t>
            </a:r>
            <a:r>
              <a:rPr lang="ru-RU" sz="2800" dirty="0"/>
              <a:t>инфраструктура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411337" y="4124456"/>
            <a:ext cx="2916477" cy="1351633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Жилищное </a:t>
            </a:r>
            <a:r>
              <a:rPr lang="ru-RU" sz="2800" dirty="0"/>
              <a:t>строительство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412" y="109963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 build="p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3" name="Прямоугольник 2"/>
          <p:cNvSpPr/>
          <p:nvPr/>
        </p:nvSpPr>
        <p:spPr>
          <a:xfrm>
            <a:off x="175846" y="293077"/>
            <a:ext cx="598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4115" y="1479128"/>
            <a:ext cx="5730615" cy="511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9465" r="6490"/>
          <a:stretch/>
        </p:blipFill>
        <p:spPr>
          <a:xfrm>
            <a:off x="288446" y="1479128"/>
            <a:ext cx="5655154" cy="4462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4112" y="1570245"/>
            <a:ext cx="56622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ПОКАЗАТЕЛИ 51, 53, 54</a:t>
            </a:r>
          </a:p>
          <a:p>
            <a:pPr algn="just"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«Доля нормативных потерь воды в централизованных системах водоснабжения» за 2024 год показатель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 100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lvl="0"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Доля городского населения, обеспеченного качественной питьевой водой из систем централизованного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водоснабжения» за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2024 год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100 %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ru-RU" sz="1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Доля населения в многоквартирных жилых домах, охваченных услугой централизованного водоотведения» за 2024 год показатель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 100 %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84111" y="3129024"/>
            <a:ext cx="5662221" cy="54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18310" y="4524510"/>
            <a:ext cx="5662221" cy="54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1351371" y="283008"/>
            <a:ext cx="9603275" cy="52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Инженерная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7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848" y="579791"/>
            <a:ext cx="8641808" cy="318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625025" y="949123"/>
            <a:ext cx="994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«Доля ливневых сточных вод, не подвергающихся очистке, в общем объеме сточных вод, сбрасываемых в централизованные дождевые системы водоотведения» за 2024 год составил 100 %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1259" y="569924"/>
            <a:ext cx="3283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 55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03" y="1551994"/>
            <a:ext cx="29940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«УКС»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«ВОТЕР-ПРО» заключены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контракты на выполнение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проектно-изыскательских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строительству ЛОС.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проектирования согласованы схемы ЛОС,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определены места расположения: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 1 (выпуск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   Югорский тракт),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 2 (выпуск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Никольская),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 3 (выпуск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Университетская, 11),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 5 (выпуск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Гагарина),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 6 (выпуск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Федорова)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97307" y="1498919"/>
            <a:ext cx="8824426" cy="4669723"/>
            <a:chOff x="3087092" y="1885957"/>
            <a:chExt cx="8824426" cy="466972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/>
            <a:srcRect l="2835"/>
            <a:stretch/>
          </p:blipFill>
          <p:spPr>
            <a:xfrm>
              <a:off x="3087092" y="1885957"/>
              <a:ext cx="8824426" cy="46697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3588070" y="3233123"/>
              <a:ext cx="834639" cy="307777"/>
              <a:chOff x="3588070" y="3233123"/>
              <a:chExt cx="834639" cy="307777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4226767" y="3284376"/>
                <a:ext cx="195942" cy="2052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88070" y="3233123"/>
                <a:ext cx="723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ЛОС 1</a:t>
                </a:r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970181" y="4411890"/>
              <a:ext cx="821824" cy="307777"/>
              <a:chOff x="4970181" y="4411890"/>
              <a:chExt cx="821824" cy="307777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5596063" y="4463143"/>
                <a:ext cx="195942" cy="2052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970181" y="4411890"/>
                <a:ext cx="723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ЛОС 2</a:t>
                </a:r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7472137" y="4442992"/>
              <a:ext cx="723853" cy="513050"/>
              <a:chOff x="4774237" y="4360715"/>
              <a:chExt cx="723853" cy="513050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4962878" y="4360715"/>
                <a:ext cx="195942" cy="2052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774237" y="4565988"/>
                <a:ext cx="723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ЛОС 3</a:t>
                </a:r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6775452" y="5611016"/>
              <a:ext cx="723853" cy="472332"/>
              <a:chOff x="4970181" y="4247335"/>
              <a:chExt cx="723853" cy="472332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5234136" y="4247335"/>
                <a:ext cx="195942" cy="2052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70181" y="4411890"/>
                <a:ext cx="723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ЛОС 5</a:t>
                </a:r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7570109" y="6083348"/>
              <a:ext cx="723853" cy="472332"/>
              <a:chOff x="4970181" y="4247335"/>
              <a:chExt cx="723853" cy="472332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5234136" y="4247335"/>
                <a:ext cx="195942" cy="20527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70181" y="4411890"/>
                <a:ext cx="723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ЛОС 6</a:t>
                </a:r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1238637" y="45236"/>
            <a:ext cx="9603275" cy="52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Инженерная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0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3" name="Прямоугольник 2"/>
          <p:cNvSpPr/>
          <p:nvPr/>
        </p:nvSpPr>
        <p:spPr>
          <a:xfrm>
            <a:off x="175846" y="293077"/>
            <a:ext cx="598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1375" y="981038"/>
            <a:ext cx="3770335" cy="375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388176" y="1675251"/>
            <a:ext cx="34359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1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«Количество разработанных </a:t>
            </a:r>
            <a:b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актуализированных схем тепло-, водоснабжения, водоотведения» за 2024 год показатель выполнен 100 %</a:t>
            </a:r>
          </a:p>
          <a:p>
            <a:pPr algn="just">
              <a:spcAft>
                <a:spcPts val="0"/>
              </a:spcAft>
            </a:pPr>
            <a:endParaRPr lang="ru-RU" sz="1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«Уровень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удовлетворенности заявителей эффективностью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процедуры подключения к газораспределительным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сетям» за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2024 год показатель выполнен 100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440506" y="3573079"/>
            <a:ext cx="333128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19" t="5454" r="511"/>
          <a:stretch/>
        </p:blipFill>
        <p:spPr bwMode="auto">
          <a:xfrm>
            <a:off x="175846" y="1527240"/>
            <a:ext cx="8195132" cy="468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058384" y="987289"/>
            <a:ext cx="7716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ПОКАЗАТЕЛИ 56, 57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14824" y="201649"/>
            <a:ext cx="9603275" cy="52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Инженерная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99259"/>
            <a:ext cx="9603275" cy="846297"/>
          </a:xfrm>
        </p:spPr>
        <p:txBody>
          <a:bodyPr/>
          <a:lstStyle/>
          <a:p>
            <a:pPr algn="ctr"/>
            <a:r>
              <a:rPr lang="ru-RU" dirty="0"/>
              <a:t>Транспортная инфраструктура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840677"/>
              </p:ext>
            </p:extLst>
          </p:nvPr>
        </p:nvGraphicFramePr>
        <p:xfrm>
          <a:off x="1451579" y="1943553"/>
          <a:ext cx="9604376" cy="34706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763507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986971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754743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099155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– 2026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(I этап)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Факт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Исполнение (%)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Показатель 58 «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качеством и доступностью автомобильных дорог</a:t>
                      </a:r>
                      <a:r>
                        <a:rPr lang="ru-RU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1355" algn="l"/>
                          <a:tab pos="741680" algn="ctr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59 «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Удовлетворенность качеством транспортного обслуживания пассажирским транспортом общего пользования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290,9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61 «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протяженности автомобильных дорог общего пользования местного значения,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63 «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теплых остановочных павильонов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80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6" name="Прямоугольник 5"/>
          <p:cNvSpPr/>
          <p:nvPr/>
        </p:nvSpPr>
        <p:spPr>
          <a:xfrm>
            <a:off x="6509540" y="1479129"/>
            <a:ext cx="5459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E:\Users\zamaletdinova_eg\Desktop\%D0%BF%D1%80%D0%B5%D0%B7%D0%B5%D0%BD%D1%82%D0%B0%D1%86%D0%B8%D0%B8\scale_1200 (1).webp"/>
          <p:cNvSpPr>
            <a:spLocks noChangeAspect="1" noChangeArrowheads="1"/>
          </p:cNvSpPr>
          <p:nvPr/>
        </p:nvSpPr>
        <p:spPr bwMode="auto">
          <a:xfrm>
            <a:off x="155575" y="1856791"/>
            <a:ext cx="3977886" cy="3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" y="2836147"/>
            <a:ext cx="5756987" cy="353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74" y="2818891"/>
            <a:ext cx="6344535" cy="356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338424" y="2170367"/>
            <a:ext cx="9519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 2024 год  показатель составил -  70,8 %, при плане  - 51,8 </a:t>
            </a:r>
            <a:r>
              <a:rPr lang="ru-RU" dirty="0" smtClean="0"/>
              <a:t>%. Показатель </a:t>
            </a:r>
            <a:r>
              <a:rPr lang="ru-RU" dirty="0"/>
              <a:t>выполнен на 100 %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05800" y="1029956"/>
            <a:ext cx="9985027" cy="79621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 58 «Удовлетворенность качеством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доступностью автомобильных дорог»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38424" y="25974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Транспортная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6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3" name="Прямоугольник 2"/>
          <p:cNvSpPr/>
          <p:nvPr/>
        </p:nvSpPr>
        <p:spPr>
          <a:xfrm>
            <a:off x="175846" y="293077"/>
            <a:ext cx="598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46023"/>
          <a:stretch/>
        </p:blipFill>
        <p:spPr>
          <a:xfrm>
            <a:off x="8093023" y="2597234"/>
            <a:ext cx="3206480" cy="334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1" y="2665042"/>
            <a:ext cx="6393197" cy="325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09422" y="2039779"/>
            <a:ext cx="7897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2024 год составил 67,8 %, при плане 23,3 %. Показатель выполнен на 100 %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30756" y="734613"/>
            <a:ext cx="9853141" cy="1049235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 59 «Удовлетворенность качеством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транспортного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обслуживания пассажирским транспортом общего пользования»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565" y="112362"/>
            <a:ext cx="9603275" cy="5107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Транспортная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4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7" y="2426553"/>
            <a:ext cx="10368711" cy="365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71999" y="2057221"/>
            <a:ext cx="445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2024 год </a:t>
            </a:r>
            <a:r>
              <a:rPr lang="ru-RU" dirty="0" smtClean="0"/>
              <a:t>показатель исполнен на </a:t>
            </a:r>
            <a:r>
              <a:rPr lang="ru-RU" dirty="0"/>
              <a:t>98,7 %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6674" y="736819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61 «Доля протяженности автомобильных дорог общего пользования местного значения, отвечающих нормативным требованиям, в общей протяженности автомобильных дорог общего пользования местного значения»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96673" y="65387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Транспортная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5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3" name="Прямоугольник 2"/>
          <p:cNvSpPr/>
          <p:nvPr/>
        </p:nvSpPr>
        <p:spPr>
          <a:xfrm>
            <a:off x="175846" y="293077"/>
            <a:ext cx="598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9"/>
          <a:stretch/>
        </p:blipFill>
        <p:spPr>
          <a:xfrm>
            <a:off x="2129424" y="2376392"/>
            <a:ext cx="7991605" cy="414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67025" y="2007060"/>
            <a:ext cx="5795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Исполнение по </a:t>
            </a:r>
            <a:r>
              <a:rPr lang="ru-RU" dirty="0" smtClean="0"/>
              <a:t>показателю за </a:t>
            </a:r>
            <a:r>
              <a:rPr lang="ru-RU" dirty="0"/>
              <a:t>2024 год составило 85,2 %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6816" y="1364428"/>
            <a:ext cx="10162775" cy="4579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63 «Доля теплых остановочных павильонов» 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23588" y="293077"/>
            <a:ext cx="9603275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Транспортная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0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66007"/>
            <a:ext cx="9603275" cy="789709"/>
          </a:xfrm>
        </p:spPr>
        <p:txBody>
          <a:bodyPr/>
          <a:lstStyle/>
          <a:p>
            <a:pPr algn="ctr"/>
            <a:r>
              <a:rPr lang="ru-RU" dirty="0"/>
              <a:t>Жилищное строительство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646333"/>
              </p:ext>
            </p:extLst>
          </p:nvPr>
        </p:nvGraphicFramePr>
        <p:xfrm>
          <a:off x="450938" y="2127899"/>
          <a:ext cx="11348580" cy="320141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991796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166209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891808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298767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– 2026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(I этап)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Факт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Исполнение (%)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Показатель 64 «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 (в том числе из ветхого, аварийного, фенольного жилищного фонда до 31.12.2024)</a:t>
                      </a:r>
                      <a:r>
                        <a:rPr lang="ru-RU" sz="17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140,9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/>
                        <a:t>Показатель 65 «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 (по категориям семей с 01.01.2025)</a:t>
                      </a:r>
                      <a:r>
                        <a:rPr lang="ru-RU" sz="170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/>
                        <a:t>Показатель 66 «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многоквартирных домов с физическим износом более 70%</a:t>
                      </a:r>
                      <a:r>
                        <a:rPr lang="ru-RU" sz="170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/>
                        <a:t>Показатель 67 «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  <a:r>
                        <a:rPr lang="ru-RU" sz="170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80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 smtClean="0"/>
                        <a:t>Показатель 68</a:t>
                      </a:r>
                      <a:r>
                        <a:rPr lang="ru-RU" sz="1700" baseline="0" dirty="0" smtClean="0"/>
                        <a:t> «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  <a:r>
                        <a:rPr lang="ru-RU" sz="1700" baseline="0" dirty="0" smtClean="0"/>
                        <a:t>»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875,1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328,23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37,51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1382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8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407324"/>
            <a:ext cx="9603275" cy="906086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Вектор «идентичность и код города»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203158" y="1943553"/>
          <a:ext cx="10234863" cy="100177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207503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051761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804289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171310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 – 2026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(I этап)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Факт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Исполнение (%)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69.</a:t>
                      </a:r>
                      <a:r>
                        <a:rPr lang="ru-RU" baseline="0" dirty="0" smtClean="0"/>
                        <a:t> Удовлетворенность населения образом и идентичностью города, %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31,6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200,3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03157" y="3240021"/>
            <a:ext cx="75350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Согласно отчету МКУ «Наш город» о результатах социологического исследования на тему «Мониторинг эффективности формирования комфортной городской среды города Сургута в общественном мнении </a:t>
            </a:r>
            <a:r>
              <a:rPr lang="ru-RU" sz="1400" dirty="0" err="1"/>
              <a:t>сургутян</a:t>
            </a:r>
            <a:r>
              <a:rPr lang="ru-RU" sz="1400" dirty="0"/>
              <a:t>» за 2024 </a:t>
            </a:r>
            <a:r>
              <a:rPr lang="ru-RU" sz="1400" dirty="0" smtClean="0"/>
              <a:t>год, по </a:t>
            </a:r>
            <a:r>
              <a:rPr lang="ru-RU" sz="1400" dirty="0"/>
              <a:t>итогам проведенного социологического исследования уровень удовлетворенности населения образом и идентичностью города составляет 63,3%. </a:t>
            </a: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565265"/>
            <a:ext cx="9603275" cy="764771"/>
          </a:xfrm>
        </p:spPr>
        <p:txBody>
          <a:bodyPr/>
          <a:lstStyle/>
          <a:p>
            <a:pPr algn="ctr"/>
            <a:r>
              <a:rPr lang="ru-RU" dirty="0"/>
              <a:t>Благоустройство территории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033358"/>
              </p:ext>
            </p:extLst>
          </p:nvPr>
        </p:nvGraphicFramePr>
        <p:xfrm>
          <a:off x="1451579" y="1943553"/>
          <a:ext cx="9604376" cy="35620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763507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986971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754743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099155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– 2026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(I этап)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Факт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2024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Исполнение (%)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Показатель 44 «Индекс качества городской среды»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45 «Уровень обеспеченности населения озелененными территориями общего пользования»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88,63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46 «Количество открытых общественных пространств различного функционального назначения»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47 «Количество благоустроенных дворовых территорий»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80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Показатель 48 «Площадь содержания зеленых насаждений на территориях общего пользования»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88286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1579" y="5505649"/>
            <a:ext cx="766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Рассчитывается на основании данных Минстроя РФ не ранее 01.04.2025</a:t>
            </a:r>
            <a:endParaRPr lang="ru-RU" sz="1400" dirty="0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7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32757"/>
            <a:ext cx="9603275" cy="912799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Показатель </a:t>
            </a:r>
            <a:r>
              <a:rPr lang="ru-RU" sz="2800" dirty="0" smtClean="0"/>
              <a:t>69 «удовлетворенности населения образом идентичностью города»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	</a:t>
            </a:r>
            <a:r>
              <a:rPr lang="ru-RU" sz="2100" dirty="0" smtClean="0"/>
              <a:t>Мероприятия </a:t>
            </a:r>
            <a:r>
              <a:rPr lang="ru-RU" sz="2100" dirty="0"/>
              <a:t>по согласованию выполняются в </a:t>
            </a:r>
            <a:r>
              <a:rPr lang="ru-RU" sz="2100" dirty="0" smtClean="0"/>
              <a:t>соответствии с </a:t>
            </a:r>
            <a:r>
              <a:rPr lang="ru-RU" sz="2100" dirty="0"/>
              <a:t>требованиями к архитектурно-градостроительному облику статья 21 главы 4 решения Думы города от 03.12.2024 № 703-VII </a:t>
            </a:r>
            <a:r>
              <a:rPr lang="ru-RU" sz="2100" dirty="0" smtClean="0"/>
              <a:t>ДГ</a:t>
            </a:r>
            <a:br>
              <a:rPr lang="ru-RU" sz="2100" dirty="0" smtClean="0"/>
            </a:br>
            <a:r>
              <a:rPr lang="ru-RU" sz="2100" dirty="0" smtClean="0"/>
              <a:t>«Об </a:t>
            </a:r>
            <a:r>
              <a:rPr lang="ru-RU" sz="2100" dirty="0"/>
              <a:t>утверждении единого документа территориального планирования и градостроительного зонирования муниципального образования городской округ Сургут Ханты-Мансийского автономного округа - Югры» и существующим дизайн-коду (ранее постановление Администрации г. Сургута Ханты-Мансийского автономного округа – </a:t>
            </a:r>
            <a:r>
              <a:rPr lang="ru-RU" sz="2100" dirty="0" smtClean="0"/>
              <a:t>Югры от </a:t>
            </a:r>
            <a:r>
              <a:rPr lang="ru-RU" sz="2100" dirty="0"/>
              <a:t>11.05.2022 № </a:t>
            </a:r>
            <a:r>
              <a:rPr lang="ru-RU" sz="2100" dirty="0" smtClean="0"/>
              <a:t>3651 «Об </a:t>
            </a:r>
            <a:r>
              <a:rPr lang="ru-RU" sz="2100" dirty="0"/>
              <a:t>утверждении Правил </a:t>
            </a:r>
            <a:r>
              <a:rPr lang="ru-RU" sz="2100" dirty="0" smtClean="0"/>
              <a:t>землепользования</a:t>
            </a:r>
            <a:br>
              <a:rPr lang="ru-RU" sz="2100" dirty="0" smtClean="0"/>
            </a:br>
            <a:r>
              <a:rPr lang="ru-RU" sz="2100" dirty="0" smtClean="0"/>
              <a:t>и застройки на </a:t>
            </a:r>
            <a:r>
              <a:rPr lang="ru-RU" sz="2100" dirty="0"/>
              <a:t>территории города Сургута»);</a:t>
            </a:r>
          </a:p>
          <a:p>
            <a:r>
              <a:rPr lang="ru-RU" sz="2100" dirty="0"/>
              <a:t>	С</a:t>
            </a:r>
            <a:r>
              <a:rPr lang="ru-RU" sz="2100" dirty="0" smtClean="0"/>
              <a:t>оответствие </a:t>
            </a:r>
            <a:r>
              <a:rPr lang="ru-RU" sz="2100" dirty="0"/>
              <a:t>территорий, в границах которых предусматриваются требования к архитектурно-градостроительному облику объектов капитального строительства;</a:t>
            </a:r>
          </a:p>
          <a:p>
            <a:r>
              <a:rPr lang="ru-RU" sz="2100" dirty="0"/>
              <a:t>	</a:t>
            </a:r>
            <a:r>
              <a:rPr lang="ru-RU" sz="2100" dirty="0" smtClean="0"/>
              <a:t>Повышение </a:t>
            </a:r>
            <a:r>
              <a:rPr lang="ru-RU" sz="2100" dirty="0"/>
              <a:t>уровня разнообразия и идентичности улиц города путем создания условий для размещения встроенных объектов обслуживания в жилых домах, расположенных вдоль городских улиц.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503" y="889462"/>
            <a:ext cx="9603275" cy="50092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Показатели вектора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27611" y="1390388"/>
          <a:ext cx="10572206" cy="45297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635932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1181967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352227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99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– 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 этап)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Исполнение 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963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70.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Удовлетворенность населения уровнем общественной безопасности, %»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112,4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724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71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Уровень преступности, зарегистрированных преступлений на 100 тыс. чел. населения, ед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1041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1130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92,1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963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72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Доля раскрытых преступлений от общего числа преступлений, %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  <a:p>
                      <a:pPr algn="l"/>
                      <a:endParaRPr lang="ru-R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60,3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  <a:tr h="881183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73 «Введение в эксплуатацию объектов оповещения населения о чрезвычайных ситуациях, ед.»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33,3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5919221"/>
                  </a:ext>
                </a:extLst>
              </a:tr>
            </a:tbl>
          </a:graphicData>
        </a:graphic>
      </p:graphicFrame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670" y="63495"/>
            <a:ext cx="993639" cy="132689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27611" y="225468"/>
            <a:ext cx="10094818" cy="851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Вектор «БЕЗОПАСНОСТЬ»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514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191" y="740321"/>
            <a:ext cx="9607661" cy="940605"/>
          </a:xfrm>
        </p:spPr>
        <p:txBody>
          <a:bodyPr/>
          <a:lstStyle/>
          <a:p>
            <a:r>
              <a:rPr lang="ru-RU" sz="3600" b="1" cap="none" dirty="0" smtClean="0">
                <a:solidFill>
                  <a:srgbClr val="212121"/>
                </a:solidFill>
                <a:latin typeface="Bahnschrift SemiBold SemiConden" panose="020B0502040204020203" pitchFamily="34" charset="0"/>
                <a:ea typeface="+mn-ea"/>
                <a:cs typeface="+mn-cs"/>
              </a:rPr>
              <a:t>Народные дружины       города </a:t>
            </a:r>
            <a:r>
              <a:rPr lang="ru-RU" sz="3600" b="1" cap="none" dirty="0">
                <a:solidFill>
                  <a:srgbClr val="212121"/>
                </a:solidFill>
                <a:latin typeface="Bahnschrift SemiBold SemiConden" panose="020B0502040204020203" pitchFamily="34" charset="0"/>
                <a:ea typeface="+mn-ea"/>
                <a:cs typeface="+mn-cs"/>
              </a:rPr>
              <a:t>Сургута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1973" y="1959271"/>
            <a:ext cx="5865958" cy="11331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В 2024 году народные дружинники вышли на охрану общественного порядка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3 296 раз</a:t>
            </a:r>
          </a:p>
          <a:p>
            <a:endParaRPr lang="ru-RU" sz="2000" b="1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7172" y="2821491"/>
            <a:ext cx="4655442" cy="2870971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412361" y="1959271"/>
            <a:ext cx="5139987" cy="67971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Участие народных дружинников в </a:t>
            </a:r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охране общественного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порядка 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710" y="729516"/>
            <a:ext cx="754088" cy="798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986" y="277690"/>
            <a:ext cx="993734" cy="13290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21" y="3696871"/>
            <a:ext cx="1368220" cy="1025096"/>
          </a:xfrm>
          <a:prstGeom prst="hexagon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0" b="3579"/>
          <a:stretch/>
        </p:blipFill>
        <p:spPr>
          <a:xfrm>
            <a:off x="9462111" y="3105760"/>
            <a:ext cx="1069777" cy="1103693"/>
          </a:xfrm>
          <a:prstGeom prst="hexagon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6"/>
          <a:stretch/>
        </p:blipFill>
        <p:spPr>
          <a:xfrm>
            <a:off x="7222869" y="3092450"/>
            <a:ext cx="1091616" cy="1012202"/>
          </a:xfrm>
          <a:prstGeom prst="hexagon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7" b="12429"/>
          <a:stretch/>
        </p:blipFill>
        <p:spPr>
          <a:xfrm>
            <a:off x="7159970" y="4295192"/>
            <a:ext cx="1100957" cy="910640"/>
          </a:xfrm>
          <a:prstGeom prst="hexagon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4" t="60491" r="16565" b="32945"/>
          <a:stretch/>
        </p:blipFill>
        <p:spPr>
          <a:xfrm>
            <a:off x="8370672" y="4870601"/>
            <a:ext cx="998595" cy="557626"/>
          </a:xfrm>
          <a:prstGeom prst="hexagon">
            <a:avLst/>
          </a:prstGeom>
        </p:spPr>
      </p:pic>
      <p:sp>
        <p:nvSpPr>
          <p:cNvPr id="33" name="Шестиугольник 32"/>
          <p:cNvSpPr/>
          <p:nvPr/>
        </p:nvSpPr>
        <p:spPr>
          <a:xfrm>
            <a:off x="8110347" y="3662309"/>
            <a:ext cx="1479131" cy="1094288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Шестиугольник 33"/>
          <p:cNvSpPr/>
          <p:nvPr/>
        </p:nvSpPr>
        <p:spPr>
          <a:xfrm>
            <a:off x="9370813" y="3094042"/>
            <a:ext cx="1244074" cy="1115411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5" name="Шестиугольник 34"/>
          <p:cNvSpPr/>
          <p:nvPr/>
        </p:nvSpPr>
        <p:spPr>
          <a:xfrm>
            <a:off x="7198533" y="2993661"/>
            <a:ext cx="1161677" cy="1196728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Шестиугольник 35"/>
          <p:cNvSpPr/>
          <p:nvPr/>
        </p:nvSpPr>
        <p:spPr>
          <a:xfrm>
            <a:off x="9353023" y="4278032"/>
            <a:ext cx="1297805" cy="1084648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7" name="Шестиугольник 36"/>
          <p:cNvSpPr/>
          <p:nvPr/>
        </p:nvSpPr>
        <p:spPr>
          <a:xfrm>
            <a:off x="8314485" y="2963451"/>
            <a:ext cx="1138574" cy="645344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6" b="11298"/>
          <a:stretch/>
        </p:blipFill>
        <p:spPr>
          <a:xfrm>
            <a:off x="9413283" y="4367704"/>
            <a:ext cx="1201604" cy="935424"/>
          </a:xfrm>
          <a:prstGeom prst="hexagon">
            <a:avLst/>
          </a:prstGeom>
        </p:spPr>
      </p:pic>
      <p:sp>
        <p:nvSpPr>
          <p:cNvPr id="39" name="Шестиугольник 38"/>
          <p:cNvSpPr/>
          <p:nvPr/>
        </p:nvSpPr>
        <p:spPr>
          <a:xfrm>
            <a:off x="7104526" y="4236837"/>
            <a:ext cx="1221735" cy="1039520"/>
          </a:xfrm>
          <a:prstGeom prst="hexagon">
            <a:avLst>
              <a:gd name="adj" fmla="val 26192"/>
              <a:gd name="vf" fmla="val 115470"/>
            </a:avLst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4" t="60491" r="16565" b="32945"/>
          <a:stretch/>
        </p:blipFill>
        <p:spPr>
          <a:xfrm>
            <a:off x="8386372" y="3000895"/>
            <a:ext cx="1012217" cy="565232"/>
          </a:xfrm>
          <a:prstGeom prst="hexagon">
            <a:avLst/>
          </a:prstGeom>
        </p:spPr>
      </p:pic>
      <p:sp>
        <p:nvSpPr>
          <p:cNvPr id="41" name="Шестиугольник 40"/>
          <p:cNvSpPr/>
          <p:nvPr/>
        </p:nvSpPr>
        <p:spPr>
          <a:xfrm>
            <a:off x="8334021" y="4820355"/>
            <a:ext cx="1071898" cy="638507"/>
          </a:xfrm>
          <a:prstGeom prst="hexagon">
            <a:avLst/>
          </a:prstGeom>
          <a:noFill/>
          <a:ln w="28575">
            <a:solidFill>
              <a:srgbClr val="006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971087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0305" y="321972"/>
            <a:ext cx="10874550" cy="1531783"/>
          </a:xfrm>
        </p:spPr>
        <p:txBody>
          <a:bodyPr>
            <a:normAutofit/>
          </a:bodyPr>
          <a:lstStyle/>
          <a:p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Флагманский проект « Общественная безопасность»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592" y="139997"/>
            <a:ext cx="993734" cy="13290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33" y="804518"/>
            <a:ext cx="6017274" cy="9023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44" y="2864036"/>
            <a:ext cx="4344026" cy="29056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500" y="1853755"/>
            <a:ext cx="4426080" cy="27617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40958" y="2035730"/>
            <a:ext cx="4713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</a:rPr>
              <a:t>модернизация 26 комплексов </a:t>
            </a:r>
            <a:r>
              <a:rPr lang="ru-RU" b="1" dirty="0" err="1">
                <a:latin typeface="Calibri" panose="020F0502020204030204" pitchFamily="34" charset="0"/>
              </a:rPr>
              <a:t>фотовидеофиксации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0305" y="4762395"/>
            <a:ext cx="566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</a:rPr>
              <a:t>Произведено строительство 3 объектов видеонаблюдения АПК «Безопасный </a:t>
            </a:r>
            <a:r>
              <a:rPr lang="ru-RU" b="1" dirty="0" smtClean="0">
                <a:latin typeface="Calibri" panose="020F0502020204030204" pitchFamily="34" charset="0"/>
              </a:rPr>
              <a:t>город»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70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3031" y="257578"/>
            <a:ext cx="5924282" cy="207349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alibri" panose="020F0502020204030204" pitchFamily="34" charset="0"/>
              </a:rPr>
              <a:t>20 </a:t>
            </a:r>
            <a:r>
              <a:rPr lang="ru-RU" sz="2000" dirty="0">
                <a:latin typeface="Calibri" panose="020F0502020204030204" pitchFamily="34" charset="0"/>
              </a:rPr>
              <a:t>экспертов 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из </a:t>
            </a:r>
            <a:r>
              <a:rPr lang="ru-RU" sz="2000" dirty="0">
                <a:latin typeface="Calibri" panose="020F0502020204030204" pitchFamily="34" charset="0"/>
              </a:rPr>
              <a:t>Москвы, Санкт-Петербурга, Казани, Томска, Новосибирска, Екатеринбурга, Тюмени, 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Ханты-Мансийска</a:t>
            </a:r>
            <a:r>
              <a:rPr lang="ru-RU" sz="2000" dirty="0">
                <a:latin typeface="Calibri" panose="020F0502020204030204" pitchFamily="34" charset="0"/>
              </a:rPr>
              <a:t>, Когалыма, Сургута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403" y="257577"/>
            <a:ext cx="6027311" cy="5537916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4093244" cy="109605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ru-RU" sz="2000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Calibri" panose="020F0502020204030204" pitchFamily="34" charset="0"/>
              </a:rPr>
              <a:t>21 ПЛОЩАДКА ДЛЯ РАЗНЫХ ЦЕЛЕВЫХ АУДИТОРИЙ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3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503" y="1076518"/>
            <a:ext cx="9603275" cy="6904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Показатели вектора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27611" y="1766970"/>
          <a:ext cx="10572206" cy="352702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635932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1181967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352227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51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– 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 этап)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Исполнение 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75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74.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Уровень удовлетворенности населения экологической обстановкой в городе, %»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708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75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75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Протяженность прибрежных полос, очищенных от бытового мусора в границах населенных пунктов,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км.»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30,69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61,38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75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76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Количество населения, вовлеченного                             в мероприятия экологической направленности, чел.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</a:p>
                    <a:p>
                      <a:pPr algn="l"/>
                      <a:endParaRPr lang="ru-R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9 074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22 556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248,6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</a:tbl>
          </a:graphicData>
        </a:graphic>
      </p:graphicFrame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78264" y="225468"/>
            <a:ext cx="6716310" cy="851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Вектор «Экология»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720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78182"/>
            <a:ext cx="9603275" cy="719481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Мероприятия экологической направленности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B956C68-5C8B-E2C1-B0EC-81C34E5BDFA7}"/>
              </a:ext>
            </a:extLst>
          </p:cNvPr>
          <p:cNvSpPr/>
          <p:nvPr/>
        </p:nvSpPr>
        <p:spPr>
          <a:xfrm>
            <a:off x="2888974" y="784064"/>
            <a:ext cx="7275443" cy="69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2024 году проведено более 120 мероприятий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экологической </a:t>
            </a:r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направленности.  Количество участников – 22 556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человек.</a:t>
            </a:r>
          </a:p>
        </p:txBody>
      </p:sp>
      <p:sp>
        <p:nvSpPr>
          <p:cNvPr id="8" name="Заголовок 8">
            <a:extLst>
              <a:ext uri="{FF2B5EF4-FFF2-40B4-BE49-F238E27FC236}">
                <a16:creationId xmlns:a16="http://schemas.microsoft.com/office/drawing/2014/main" id="{711FB726-929B-C439-419D-58A7B3207B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3991879"/>
            <a:ext cx="3949148" cy="1550503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 algn="l" defTabSz="51435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lnSpc>
                <a:spcPct val="100000"/>
              </a:lnSpc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Очищено 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береговых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линий </a:t>
            </a:r>
          </a:p>
          <a:p>
            <a:pPr marL="0" indent="0" algn="ctr">
              <a:lnSpc>
                <a:spcPct val="100000"/>
              </a:lnSpc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 прилегающих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акваторий водных объектов общей протяженностью 61,38 км.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63" y="2539026"/>
            <a:ext cx="2568338" cy="34244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72389" y="1861919"/>
            <a:ext cx="3505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Высажено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679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деревьев              и кустарников.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38" y="1524000"/>
            <a:ext cx="3477144" cy="26078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58538" y="4102533"/>
            <a:ext cx="40949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 рамках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окружных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и общегородских субботниках очищена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территория общей площадью 15,5 га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объем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вывезенных отходов,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составил </a:t>
            </a:r>
            <a:b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1 535,7 куб. метров.</a:t>
            </a:r>
          </a:p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10252" t="9210" r="15318" b="11949"/>
          <a:stretch/>
        </p:blipFill>
        <p:spPr>
          <a:xfrm>
            <a:off x="182267" y="1524000"/>
            <a:ext cx="3790122" cy="22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99" y="2420446"/>
            <a:ext cx="9603275" cy="69045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Показатели вектора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164869" y="3065131"/>
          <a:ext cx="10572206" cy="225704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635932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1181967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352227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856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– 2026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 этап)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Исполнение (%)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75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77. Доля граждан, получивших дополнительные меры социальной поддержки в общей численности граждан, имеющих право и заявившихся на ее получение,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</a:tbl>
          </a:graphicData>
        </a:graphic>
      </p:graphicFrame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187" t="46083" r="12575" b="47052"/>
          <a:stretch/>
        </p:blipFill>
        <p:spPr>
          <a:xfrm>
            <a:off x="0" y="1520302"/>
            <a:ext cx="11737075" cy="86039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2830" y="59906"/>
            <a:ext cx="10977479" cy="17817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Вектор </a:t>
            </a:r>
            <a:endParaRPr lang="ru-RU" sz="4000" dirty="0" smtClean="0"/>
          </a:p>
          <a:p>
            <a:pPr algn="ctr"/>
            <a:r>
              <a:rPr lang="ru-RU" sz="4000" dirty="0" smtClean="0"/>
              <a:t>«</a:t>
            </a:r>
            <a:r>
              <a:rPr lang="en-US" sz="4000" dirty="0" err="1"/>
              <a:t>Социальная</a:t>
            </a:r>
            <a:r>
              <a:rPr lang="en-US" sz="4000" dirty="0"/>
              <a:t> </a:t>
            </a:r>
            <a:r>
              <a:rPr lang="en-US" sz="4000" dirty="0" err="1" smtClean="0"/>
              <a:t>поддержка</a:t>
            </a:r>
            <a:endParaRPr lang="ru-RU" sz="4000" dirty="0" smtClean="0"/>
          </a:p>
          <a:p>
            <a:pPr algn="ctr"/>
            <a:r>
              <a:rPr lang="en-US" sz="4000" dirty="0" smtClean="0"/>
              <a:t> </a:t>
            </a:r>
            <a:r>
              <a:rPr lang="en-US" sz="4000" dirty="0" err="1" smtClean="0"/>
              <a:t>отдельных</a:t>
            </a:r>
            <a:r>
              <a:rPr lang="en-US" sz="4000" dirty="0" smtClean="0"/>
              <a:t> </a:t>
            </a:r>
            <a:r>
              <a:rPr lang="en-US" sz="4000" dirty="0" err="1" smtClean="0"/>
              <a:t>категорий</a:t>
            </a:r>
            <a:r>
              <a:rPr lang="en-US" sz="4000" dirty="0" smtClean="0"/>
              <a:t> </a:t>
            </a:r>
            <a:r>
              <a:rPr lang="en-US" sz="4000" dirty="0" err="1" smtClean="0"/>
              <a:t>граждан</a:t>
            </a:r>
            <a:r>
              <a:rPr lang="ru-RU" sz="4000" dirty="0" smtClean="0"/>
              <a:t>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5648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5187" t="46083" r="12575" b="47052"/>
          <a:stretch/>
        </p:blipFill>
        <p:spPr>
          <a:xfrm>
            <a:off x="0" y="1520302"/>
            <a:ext cx="11737075" cy="860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78182"/>
            <a:ext cx="9603275" cy="719481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Мероприятия, направленные на улучшение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социального положения наиболее уязвимых групп населения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87349" y="1525703"/>
            <a:ext cx="35058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50"/>
              </a:lnSpc>
            </a:pPr>
            <a:r>
              <a:rPr lang="ru-RU" sz="24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Запущен</a:t>
            </a:r>
            <a:r>
              <a:rPr lang="en-US" sz="24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lang="ru-RU" sz="2400" b="1" dirty="0" smtClean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ts val="275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"</a:t>
            </a:r>
            <a:r>
              <a:rPr lang="en-US" sz="24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Социальный</a:t>
            </a:r>
            <a:r>
              <a:rPr lang="en-US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навигатор</a:t>
            </a:r>
            <a:r>
              <a:rPr lang="en-US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Сургута"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84" y="2718619"/>
            <a:ext cx="2983006" cy="2983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5187" t="46083" r="12575" b="47052"/>
          <a:stretch/>
        </p:blipFill>
        <p:spPr>
          <a:xfrm>
            <a:off x="709684" y="1520302"/>
            <a:ext cx="7182993" cy="418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39700" dist="63500" dir="2700000" sx="102000" sy="102000" algn="tl" rotWithShape="0">
              <a:prstClr val="black">
                <a:alpha val="12000"/>
              </a:prstClr>
            </a:outerShdw>
            <a:reflection blurRad="12700" stA="38000" endPos="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71126" y="1887414"/>
            <a:ext cx="66601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Мероприятия включают предоставление дополнительных мер поддержки и снижение налоговой нагрузки на отдельные категории </a:t>
            </a:r>
            <a:r>
              <a:rPr lang="en-US" sz="20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граждан</a:t>
            </a:r>
            <a:r>
              <a:rPr lang="ru-RU" sz="20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</a:t>
            </a:r>
            <a:r>
              <a:rPr lang="en-US" sz="20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lang="ru-RU" sz="2000" b="1" dirty="0" smtClean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ru-RU" sz="20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ru-RU" sz="20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en-US" sz="20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1126" y="3038880"/>
            <a:ext cx="6660108" cy="1064525"/>
          </a:xfrm>
          <a:prstGeom prst="roundRect">
            <a:avLst>
              <a:gd name="adj" fmla="val 34616"/>
            </a:avLst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Дополнительные меры поддержки из бюджета муниципального образования получили </a:t>
            </a:r>
            <a:endParaRPr lang="ru-RU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23 669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человек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1126" y="4370252"/>
            <a:ext cx="6660108" cy="1064525"/>
          </a:xfrm>
          <a:prstGeom prst="roundRect">
            <a:avLst>
              <a:gd name="adj" fmla="val 34616"/>
            </a:avLst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Налоговое льготы предоставлены 14 категориям граждан (план не менее 10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448888"/>
            <a:ext cx="9603275" cy="88946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Показатель 44 «Индекс качества городской среды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Индекс </a:t>
            </a:r>
            <a:r>
              <a:rPr lang="ru-RU" dirty="0"/>
              <a:t>качества городской среды формируется Минстроем России ежегодно, до </a:t>
            </a:r>
            <a:r>
              <a:rPr lang="ru-RU" dirty="0" smtClean="0"/>
              <a:t>                    1 </a:t>
            </a:r>
            <a:r>
              <a:rPr lang="ru-RU" dirty="0"/>
              <a:t>апреля года, следующего за отчетным годом, в соответствии </a:t>
            </a:r>
            <a:r>
              <a:rPr lang="ru-RU" dirty="0" smtClean="0"/>
              <a:t>с </a:t>
            </a:r>
            <a:r>
              <a:rPr lang="ru-RU" dirty="0"/>
              <a:t>методикой формирования индекса качества городской, утвержденной распоряжением Правительства Российской Федерации от 23.03.2019 № 510-р.</a:t>
            </a:r>
          </a:p>
          <a:p>
            <a:pPr marL="0" indent="0" algn="just">
              <a:buNone/>
            </a:pPr>
            <a:r>
              <a:rPr lang="ru-RU" dirty="0" smtClean="0"/>
              <a:t>      Значение </a:t>
            </a:r>
            <a:r>
              <a:rPr lang="ru-RU" dirty="0"/>
              <a:t>индекса качества городской среды муниципального образования городской округ Сургут за 2023 составило 228 балла, что на 11 баллов выше значения 2022 года.</a:t>
            </a:r>
          </a:p>
          <a:p>
            <a:pPr marL="0" indent="0" algn="just">
              <a:buNone/>
            </a:pPr>
            <a:r>
              <a:rPr lang="ru-RU" dirty="0" smtClean="0"/>
              <a:t>      Увеличение </a:t>
            </a:r>
            <a:r>
              <a:rPr lang="ru-RU" dirty="0"/>
              <a:t>значения показателя в 2023 году стало возможным за счет улучшения качества жилья, улично-дорожной сети, озелененных пространств, общественно-деловой инфраструктуры и социально-досуговой инфраструктуры, общегородских пространств.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20" y="100209"/>
            <a:ext cx="11843656" cy="16158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Показатели 45, </a:t>
            </a:r>
            <a:r>
              <a:rPr lang="ru-RU" dirty="0"/>
              <a:t>48 «Уровень обеспеченности населения озелененными территориями общего пользования</a:t>
            </a:r>
            <a:r>
              <a:rPr lang="ru-RU" dirty="0" smtClean="0"/>
              <a:t>», </a:t>
            </a:r>
            <a:r>
              <a:rPr lang="ru-RU" dirty="0"/>
              <a:t>«Площадь содержания зеленых насаждений на территориях общего пользования»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" y="1915886"/>
            <a:ext cx="6688183" cy="3450613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Площадь зеленых насаждений на территориях общего пользования, находящихся на содержании у МКУ «Лесопарковое хозяйство», составляет 462,1 га.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К таким территориям относятся: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- зеленые насаждения </a:t>
            </a: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улиц и внутриквартальных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проездов;</a:t>
            </a:r>
            <a:endParaRPr lang="ru-RU" sz="4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- </a:t>
            </a: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парки, скверы,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набережные.</a:t>
            </a:r>
            <a:endParaRPr lang="ru-RU" sz="4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В </a:t>
            </a: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течение 2024 года площадь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увеличилась.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В </a:t>
            </a: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2025 году планируется ввод в эксплуатацию объекта: «Благоустройство сквера на пересечении бульвара Свободы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и </a:t>
            </a:r>
            <a:r>
              <a:rPr lang="ru-RU" sz="4500" dirty="0">
                <a:latin typeface="Calibri" panose="020F0502020204030204" pitchFamily="34" charset="0"/>
                <a:cs typeface="Calibri" panose="020F0502020204030204" pitchFamily="34" charset="0"/>
              </a:rPr>
              <a:t>проспекта Ленина в г. Сургуте», а также планируется завершение строительства </a:t>
            </a:r>
            <a:r>
              <a:rPr lang="ru-RU" sz="4500" dirty="0" smtClean="0">
                <a:latin typeface="Calibri" panose="020F0502020204030204" pitchFamily="34" charset="0"/>
                <a:cs typeface="Calibri" panose="020F0502020204030204" pitchFamily="34" charset="0"/>
              </a:rPr>
              <a:t>3-х автомобильных дорог. </a:t>
            </a:r>
            <a:endParaRPr lang="ru-RU" sz="45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ru-RU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74" y="1915886"/>
            <a:ext cx="4981303" cy="373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9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648" y="315885"/>
            <a:ext cx="10540538" cy="11222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Показатель 46 «Количество открытых общественных пространств различного функционального назначения»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Объекты местного значения предусмотрены единым документом территориального планирования и градостроительного зонирования муниципального образования городской округ Сургут Ханты-Мансийского автономного округа – Югры, утвержденным решением Думы города от 03.12.2024 № 703-VII ДГ.</a:t>
            </a:r>
          </a:p>
          <a:p>
            <a:r>
              <a:rPr lang="ru-RU" dirty="0"/>
              <a:t>В 2024 году завершены работы по благоустройству 4-х общественных территорий:</a:t>
            </a:r>
          </a:p>
          <a:p>
            <a:pPr marL="0" indent="0">
              <a:buNone/>
            </a:pPr>
            <a:r>
              <a:rPr lang="ru-RU" dirty="0"/>
              <a:t>- «Благоустройство сквера на пересечении бульвара Свободы и проспекта Ленина в г. Сургуте»;</a:t>
            </a:r>
          </a:p>
          <a:p>
            <a:pPr marL="0" indent="0">
              <a:buNone/>
            </a:pPr>
            <a:r>
              <a:rPr lang="ru-RU" dirty="0"/>
              <a:t>- «Парк в микрорайоне №8 по ул. Республики, 75";</a:t>
            </a:r>
          </a:p>
          <a:p>
            <a:pPr marL="0" indent="0">
              <a:buNone/>
            </a:pPr>
            <a:r>
              <a:rPr lang="ru-RU" dirty="0"/>
              <a:t>- «Парковая зона в </a:t>
            </a:r>
            <a:r>
              <a:rPr lang="ru-RU" dirty="0" err="1"/>
              <a:t>мкр</a:t>
            </a:r>
            <a:r>
              <a:rPr lang="ru-RU" dirty="0"/>
              <a:t>-не 20А». Второй этап строительства (сцена)»;</a:t>
            </a:r>
          </a:p>
          <a:p>
            <a:pPr marL="0" indent="0">
              <a:buNone/>
            </a:pPr>
            <a:r>
              <a:rPr lang="ru-RU" dirty="0"/>
              <a:t>- «Парковая зона в </a:t>
            </a:r>
            <a:r>
              <a:rPr lang="ru-RU" dirty="0" err="1"/>
              <a:t>мкр</a:t>
            </a:r>
            <a:r>
              <a:rPr lang="ru-RU" dirty="0"/>
              <a:t>-не 20А». Второй этап строительства (спортивная площадка № 2)».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249383"/>
            <a:ext cx="9603275" cy="10557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Показатель 47 «Количество благоустроенных дворовых территорий»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924" y="1990680"/>
            <a:ext cx="2957583" cy="415959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2024 году проведено благоустройство 13 дворовых территорий, в том числе 5 в рамках реализации инициативных проектов. </a:t>
            </a:r>
          </a:p>
          <a:p>
            <a:r>
              <a:rPr lang="ru-RU" dirty="0"/>
              <a:t>В 2025 году планируется полное исполнение данного показателя.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koroleva_yuv\AppData\Local\Microsoft\Windows\INetCache\Content.Outlook\GMZ5S360\efa59bc5-caf4-4783-bf76-d457e3b1429b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944"/>
          <a:stretch/>
        </p:blipFill>
        <p:spPr bwMode="auto">
          <a:xfrm>
            <a:off x="8329808" y="2091847"/>
            <a:ext cx="3620135" cy="3294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Y:\Маматказина И.В\от ПТО\парк Геологов\с освещением\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8472" y="2091847"/>
            <a:ext cx="4484370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90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432262"/>
            <a:ext cx="9603275" cy="713294"/>
          </a:xfrm>
        </p:spPr>
        <p:txBody>
          <a:bodyPr/>
          <a:lstStyle/>
          <a:p>
            <a:pPr algn="ctr"/>
            <a:r>
              <a:rPr lang="ru-RU" dirty="0"/>
              <a:t>Инженерная инфраструктура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073812"/>
              </p:ext>
            </p:extLst>
          </p:nvPr>
        </p:nvGraphicFramePr>
        <p:xfrm>
          <a:off x="150313" y="1993015"/>
          <a:ext cx="11943996" cy="466554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031265">
                  <a:extLst>
                    <a:ext uri="{9D8B030D-6E8A-4147-A177-3AD203B41FA5}">
                      <a16:colId xmlns:a16="http://schemas.microsoft.com/office/drawing/2014/main" val="469134881"/>
                    </a:ext>
                  </a:extLst>
                </a:gridCol>
                <a:gridCol w="1139869">
                  <a:extLst>
                    <a:ext uri="{9D8B030D-6E8A-4147-A177-3AD203B41FA5}">
                      <a16:colId xmlns:a16="http://schemas.microsoft.com/office/drawing/2014/main" val="2823856492"/>
                    </a:ext>
                  </a:extLst>
                </a:gridCol>
                <a:gridCol w="764087">
                  <a:extLst>
                    <a:ext uri="{9D8B030D-6E8A-4147-A177-3AD203B41FA5}">
                      <a16:colId xmlns:a16="http://schemas.microsoft.com/office/drawing/2014/main" val="1469662783"/>
                    </a:ext>
                  </a:extLst>
                </a:gridCol>
                <a:gridCol w="1008775">
                  <a:extLst>
                    <a:ext uri="{9D8B030D-6E8A-4147-A177-3AD203B41FA5}">
                      <a16:colId xmlns:a16="http://schemas.microsoft.com/office/drawing/2014/main" val="2186496758"/>
                    </a:ext>
                  </a:extLst>
                </a:gridCol>
              </a:tblGrid>
              <a:tr h="487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 – </a:t>
                      </a:r>
                      <a:r>
                        <a:rPr lang="ru-RU" sz="1200" dirty="0" smtClean="0">
                          <a:effectLst/>
                        </a:rPr>
                        <a:t>2026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Исполнение </a:t>
                      </a:r>
                      <a:r>
                        <a:rPr lang="ru-RU" sz="1200" dirty="0" smtClean="0">
                          <a:effectLst/>
                        </a:rPr>
                        <a:t>(%)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100813"/>
                  </a:ext>
                </a:extLst>
              </a:tr>
              <a:tr h="4984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Показатель 49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8487206"/>
                  </a:ext>
                </a:extLst>
              </a:tr>
              <a:tr h="4984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Показатель 50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нормативных потерь тепловой энергии при ее передаче в общем объеме переданной тепловой энергии на территории муниципального образования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81,31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481065"/>
                  </a:ext>
                </a:extLst>
              </a:tr>
              <a:tr h="70371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Показатель 51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нормативных потерь воды в централизованных системах водоснабжения при транспортировке в общем объеме воды, поданной в водопроводную сеть на территории муниципального образования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112,05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925954"/>
                  </a:ext>
                </a:extLst>
              </a:tr>
              <a:tr h="70371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 52 «Доля нормативных потерь электрической энергии при ее передаче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распределительным сетям в общем объеме переданной электрической энергии на территории муниципального образования»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88,16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807162"/>
                  </a:ext>
                </a:extLst>
              </a:tr>
              <a:tr h="498468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 55 «Доля ливневых сточных вод, не подвергающихся очистке, в общем объеме сточных вод, сбрасываемых в централизованные дождевые системы водоотведения»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82868"/>
                  </a:ext>
                </a:extLst>
              </a:tr>
              <a:tr h="498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 56 «Количество разработанных и актуализированных схем тепло-, водоснабжения, водоотведения, не менее 1 единицы ежегодно»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341149"/>
                  </a:ext>
                </a:extLst>
              </a:tr>
              <a:tr h="600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 57 «Уровень удовлетворенности заявителей эффективностью процедуры подключения к газораспределительным сетям»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602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4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6" name="Прямоугольник 5"/>
          <p:cNvSpPr/>
          <p:nvPr/>
        </p:nvSpPr>
        <p:spPr>
          <a:xfrm>
            <a:off x="6509540" y="1479129"/>
            <a:ext cx="5459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E:\Users\zamaletdinova_eg\Desktop\%D0%BF%D1%80%D0%B5%D0%B7%D0%B5%D0%BD%D1%82%D0%B0%D1%86%D0%B8%D0%B8\scale_1200 (1).webp"/>
          <p:cNvSpPr>
            <a:spLocks noChangeAspect="1" noChangeArrowheads="1"/>
          </p:cNvSpPr>
          <p:nvPr/>
        </p:nvSpPr>
        <p:spPr bwMode="auto">
          <a:xfrm>
            <a:off x="155575" y="1856791"/>
            <a:ext cx="3977886" cy="3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20" y="1332242"/>
            <a:ext cx="6146125" cy="4911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17381" y="1399592"/>
            <a:ext cx="5376928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03702" y="1425475"/>
            <a:ext cx="53769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49, 50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водоотведения»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 показатель составил -  7,3 %,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 - 3,1 %.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 100 %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потерь тепловой энергии при ее передаче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общем объеме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переданной тепловой энергии на 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показатель составил -  11,02 %,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- 8,96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81,31 %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02016" y="4090189"/>
            <a:ext cx="5167246" cy="54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1351371" y="283008"/>
            <a:ext cx="9603275" cy="52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Инженерная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1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25CAF-FDF0-84BF-7C63-31431166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955" y="63496"/>
            <a:ext cx="886354" cy="1082060"/>
          </a:xfrm>
        </p:spPr>
      </p:pic>
      <p:sp>
        <p:nvSpPr>
          <p:cNvPr id="5" name="Прямоугольник 4"/>
          <p:cNvSpPr/>
          <p:nvPr/>
        </p:nvSpPr>
        <p:spPr>
          <a:xfrm>
            <a:off x="6419849" y="1325771"/>
            <a:ext cx="5674460" cy="44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18392" y="1346574"/>
            <a:ext cx="563933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 52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потерь электрической энергии при 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передаче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распределительным сетям в общем объеме переданной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энергии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2024 год показатель составил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7,6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%,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плане –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6,7%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выполнен на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88,2 %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позволившие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планового значения целевых показателя:</a:t>
            </a: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 на территориях садовых объединений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несанкционированных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подключений к сетям электроснабжения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Территориально-сетевыми организациями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работа по реконструкции электросетевых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установке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приборов учета у потребителей,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подключенных 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автоматизированной системе коммерческого учета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ПАО «ОГК-2»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4419"/>
          <a:stretch/>
        </p:blipFill>
        <p:spPr bwMode="auto">
          <a:xfrm>
            <a:off x="129451" y="1322523"/>
            <a:ext cx="6191250" cy="49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51371" y="283008"/>
            <a:ext cx="9603275" cy="52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Инженерная инфраструктура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Override1.xml><?xml version="1.0" encoding="utf-8"?>
<a:themeOverride xmlns:a="http://schemas.openxmlformats.org/drawingml/2006/main">
  <a:clrScheme name="Gallery">
    <a:dk1>
      <a:sysClr val="windowText" lastClr="000000"/>
    </a:dk1>
    <a:lt1>
      <a:sysClr val="window" lastClr="FFFFFF"/>
    </a:lt1>
    <a:dk2>
      <a:srgbClr val="454545"/>
    </a:dk2>
    <a:lt2>
      <a:srgbClr val="DFDBD5"/>
    </a:lt2>
    <a:accent1>
      <a:srgbClr val="B71E42"/>
    </a:accent1>
    <a:accent2>
      <a:srgbClr val="DE478E"/>
    </a:accent2>
    <a:accent3>
      <a:srgbClr val="BC72F0"/>
    </a:accent3>
    <a:accent4>
      <a:srgbClr val="795FAF"/>
    </a:accent4>
    <a:accent5>
      <a:srgbClr val="586EA6"/>
    </a:accent5>
    <a:accent6>
      <a:srgbClr val="6892A0"/>
    </a:accent6>
    <a:hlink>
      <a:srgbClr val="FA2B5C"/>
    </a:hlink>
    <a:folHlink>
      <a:srgbClr val="BC658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2046</Words>
  <Application>Microsoft Office PowerPoint</Application>
  <PresentationFormat>Широкоэкранный</PresentationFormat>
  <Paragraphs>341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Bahnschrift SemiBold SemiConden</vt:lpstr>
      <vt:lpstr>Calibri</vt:lpstr>
      <vt:lpstr>Cambria</vt:lpstr>
      <vt:lpstr>Courier New</vt:lpstr>
      <vt:lpstr>Gill Sans MT</vt:lpstr>
      <vt:lpstr>Times New Roman</vt:lpstr>
      <vt:lpstr>Gallery</vt:lpstr>
      <vt:lpstr>НАПРАВЛЕНИЕ «УРОВЕНЬ И КАЧЕСТВО ЖИЗНИ»  Вектор «комфортная среда»</vt:lpstr>
      <vt:lpstr>Благоустройство территории</vt:lpstr>
      <vt:lpstr>Показатель 44 «Индекс качества городской среды»</vt:lpstr>
      <vt:lpstr>Показатели 45, 48 «Уровень обеспеченности населения озелененными территориями общего пользования», «Площадь содержания зеленых насаждений на территориях общего пользования» </vt:lpstr>
      <vt:lpstr>Показатель 46 «Количество открытых общественных пространств различного функционального назначения» </vt:lpstr>
      <vt:lpstr>Показатель 47 «Количество благоустроенных дворовых территорий» </vt:lpstr>
      <vt:lpstr>Инженерная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Транспортная инфраструктура</vt:lpstr>
      <vt:lpstr>Целевой показатель 58 «Удовлетворенность качеством  и доступностью автомобильных дорог»  </vt:lpstr>
      <vt:lpstr>Показатель 59 «Удовлетворенность качеством  транспортного обслуживания пассажирским транспортом общего пользования» </vt:lpstr>
      <vt:lpstr>показатель 61 «Доля протяженности автомобильных дорог общего пользования местного значения, отвечающих нормативным требованиям, в общей протяженности автомобильных дорог общего пользования местного значения» </vt:lpstr>
      <vt:lpstr>показатель 63 «Доля теплых остановочных павильонов»  </vt:lpstr>
      <vt:lpstr>Жилищное строительство</vt:lpstr>
      <vt:lpstr>Вектор «идентичность и код города»</vt:lpstr>
      <vt:lpstr>Показатель 69 «удовлетворенности населения образом идентичностью города»</vt:lpstr>
      <vt:lpstr>Показатели вектора</vt:lpstr>
      <vt:lpstr>Народные дружины       города Сургута</vt:lpstr>
      <vt:lpstr>Флагманский проект « Общественная безопасность»</vt:lpstr>
      <vt:lpstr>20 экспертов  из Москвы, Санкт-Петербурга, Казани, Томска, Новосибирска, Екатеринбурга, Тюмени,  Ханты-Мансийска, Когалыма, Сургута</vt:lpstr>
      <vt:lpstr>Показатели вектора</vt:lpstr>
      <vt:lpstr>Мероприятия экологической направленности</vt:lpstr>
      <vt:lpstr>Показатели вектора</vt:lpstr>
      <vt:lpstr>Мероприятия, направленные на улучшение социального положения наиболее уязвимых групп населения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Вектор «комфортная среда»</dc:title>
  <dc:creator>Дронов Алексей Сергеевич</dc:creator>
  <cp:lastModifiedBy>Софрони Андрей Георгиевич</cp:lastModifiedBy>
  <cp:revision>23</cp:revision>
  <dcterms:created xsi:type="dcterms:W3CDTF">2025-01-21T08:43:30Z</dcterms:created>
  <dcterms:modified xsi:type="dcterms:W3CDTF">2025-01-27T11:37:09Z</dcterms:modified>
</cp:coreProperties>
</file>