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708" r:id="rId2"/>
    <p:sldMasterId id="2147483709" r:id="rId3"/>
  </p:sldMasterIdLst>
  <p:notesMasterIdLst>
    <p:notesMasterId r:id="rId12"/>
  </p:notesMasterIdLst>
  <p:handoutMasterIdLst>
    <p:handoutMasterId r:id="rId13"/>
  </p:handoutMasterIdLst>
  <p:sldIdLst>
    <p:sldId id="928" r:id="rId4"/>
    <p:sldId id="931" r:id="rId5"/>
    <p:sldId id="925" r:id="rId6"/>
    <p:sldId id="932" r:id="rId7"/>
    <p:sldId id="934" r:id="rId8"/>
    <p:sldId id="935" r:id="rId9"/>
    <p:sldId id="936" r:id="rId10"/>
    <p:sldId id="937" r:id="rId11"/>
  </p:sldIdLst>
  <p:sldSz cx="12192000" cy="6858000"/>
  <p:notesSz cx="7077075" cy="90281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8FBFAB-E522-436A-BAD9-1AC39CC4E329}">
          <p14:sldIdLst/>
        </p14:section>
        <p14:section name="Business 1" id="{E5520065-6588-4A68-8412-BE535389F0D2}">
          <p14:sldIdLst/>
        </p14:section>
        <p14:section name="Business 2" id="{CFF18060-C768-4FDA-86B4-BA7CF6A668BC}">
          <p14:sldIdLst>
            <p14:sldId id="928"/>
            <p14:sldId id="931"/>
            <p14:sldId id="925"/>
            <p14:sldId id="932"/>
            <p14:sldId id="934"/>
            <p14:sldId id="935"/>
            <p14:sldId id="936"/>
            <p14:sldId id="937"/>
          </p14:sldIdLst>
        </p14:section>
        <p14:section name="Business 3" id="{A0716986-596E-42C7-9302-23BBB0B97A0C}">
          <p14:sldIdLst/>
        </p14:section>
        <p14:section name="Section Divider" id="{FB67D435-214B-40ED-AEFF-25789B7E4027}">
          <p14:sldIdLst/>
        </p14:section>
        <p14:section name="Thank you!" id="{6CE86702-B8C4-4F31-B4DC-534B753A78E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8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2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00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4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5659"/>
    <a:srgbClr val="17181A"/>
    <a:srgbClr val="315485"/>
    <a:srgbClr val="607B80"/>
    <a:srgbClr val="207300"/>
    <a:srgbClr val="E9E9E9"/>
    <a:srgbClr val="476984"/>
    <a:srgbClr val="C3822C"/>
    <a:srgbClr val="587B95"/>
    <a:srgbClr val="8FAD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7" autoAdjust="0"/>
    <p:restoredTop sz="92412" autoAdjust="0"/>
  </p:normalViewPr>
  <p:slideViewPr>
    <p:cSldViewPr>
      <p:cViewPr varScale="1">
        <p:scale>
          <a:sx n="106" d="100"/>
          <a:sy n="106" d="100"/>
        </p:scale>
        <p:origin x="1008" y="150"/>
      </p:cViewPr>
      <p:guideLst>
        <p:guide orient="horz" pos="2251"/>
        <p:guide orient="horz" pos="3158"/>
        <p:guide orient="horz" pos="981"/>
        <p:guide pos="3840"/>
        <p:guide pos="575"/>
        <p:guide pos="7105"/>
        <p:guide pos="7408"/>
        <p:guide pos="302"/>
        <p:guide pos="1965"/>
        <p:guide pos="5700"/>
        <p:guide pos="4384"/>
        <p:guide orient="horz" pos="3294"/>
        <p:guide orient="horz" pos="216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928" y="78"/>
      </p:cViewPr>
      <p:guideLst>
        <p:guide orient="horz" pos="2844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08705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30225" y="677863"/>
            <a:ext cx="6016625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7708" y="4288354"/>
            <a:ext cx="5661660" cy="40626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08705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5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02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65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85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88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15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41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9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1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0" b="721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6466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70000"/>
                </a:schemeClr>
              </a:gs>
              <a:gs pos="77000">
                <a:schemeClr val="accent1">
                  <a:lumMod val="50000"/>
                  <a:alpha val="4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 userDrawn="1"/>
        </p:nvSpPr>
        <p:spPr>
          <a:xfrm rot="18972307">
            <a:off x="2955600" y="-297908"/>
            <a:ext cx="956457" cy="8466240"/>
          </a:xfrm>
          <a:custGeom>
            <a:avLst/>
            <a:gdLst>
              <a:gd name="connsiteX0" fmla="*/ 956457 w 956457"/>
              <a:gd name="connsiteY0" fmla="*/ 738197 h 9401242"/>
              <a:gd name="connsiteX1" fmla="*/ 956457 w 956457"/>
              <a:gd name="connsiteY1" fmla="*/ 9401242 h 9401242"/>
              <a:gd name="connsiteX2" fmla="*/ 0 w 956457"/>
              <a:gd name="connsiteY2" fmla="*/ 8663045 h 9401242"/>
              <a:gd name="connsiteX3" fmla="*/ 0 w 956457"/>
              <a:gd name="connsiteY3" fmla="*/ 0 h 940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457" h="9401242">
                <a:moveTo>
                  <a:pt x="956457" y="738197"/>
                </a:moveTo>
                <a:lnTo>
                  <a:pt x="956457" y="9401242"/>
                </a:lnTo>
                <a:lnTo>
                  <a:pt x="0" y="866304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5000">
                <a:srgbClr val="0F2539"/>
              </a:gs>
              <a:gs pos="0">
                <a:srgbClr val="758697">
                  <a:alpha val="0"/>
                </a:srgbClr>
              </a:gs>
              <a:gs pos="100000">
                <a:srgbClr val="0F2539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>
            <a:off x="-6466" y="2276872"/>
            <a:ext cx="5598410" cy="4581127"/>
          </a:xfrm>
          <a:custGeom>
            <a:avLst/>
            <a:gdLst>
              <a:gd name="connsiteX0" fmla="*/ 0 w 6737350"/>
              <a:gd name="connsiteY0" fmla="*/ 0 h 6857999"/>
              <a:gd name="connsiteX1" fmla="*/ 1416050 w 6737350"/>
              <a:gd name="connsiteY1" fmla="*/ 0 h 6857999"/>
              <a:gd name="connsiteX2" fmla="*/ 6737350 w 6737350"/>
              <a:gd name="connsiteY2" fmla="*/ 6857999 h 6857999"/>
              <a:gd name="connsiteX3" fmla="*/ 1416050 w 6737350"/>
              <a:gd name="connsiteY3" fmla="*/ 6857999 h 6857999"/>
              <a:gd name="connsiteX4" fmla="*/ 0 w 6737350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7350" h="6857999">
                <a:moveTo>
                  <a:pt x="0" y="0"/>
                </a:moveTo>
                <a:lnTo>
                  <a:pt x="1416050" y="0"/>
                </a:lnTo>
                <a:lnTo>
                  <a:pt x="6737350" y="6857999"/>
                </a:lnTo>
                <a:lnTo>
                  <a:pt x="141605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336" y="2915445"/>
            <a:ext cx="4320480" cy="2387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>
                <a:solidFill>
                  <a:srgbClr val="1B3145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336" y="5330033"/>
            <a:ext cx="4320480" cy="906567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None/>
              <a:defRPr lang="en-US" sz="2000">
                <a:solidFill>
                  <a:srgbClr val="8D98A8"/>
                </a:solidFill>
              </a:defRPr>
            </a:lvl1pPr>
          </a:lstStyle>
          <a:p>
            <a:pPr marL="0" lvl="0" indent="0"/>
            <a:r>
              <a:rPr lang="en-US"/>
              <a:t>Click to edit Master subtitle style</a:t>
            </a:r>
          </a:p>
        </p:txBody>
      </p:sp>
      <p:sp>
        <p:nvSpPr>
          <p:cNvPr id="6" name="Равнобедренный треугольник 5"/>
          <p:cNvSpPr/>
          <p:nvPr userDrawn="1"/>
        </p:nvSpPr>
        <p:spPr>
          <a:xfrm>
            <a:off x="-12932" y="980727"/>
            <a:ext cx="1184632" cy="129614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6477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- Divi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1" r="21621"/>
          <a:stretch/>
        </p:blipFill>
        <p:spPr>
          <a:xfrm>
            <a:off x="2409129" y="1"/>
            <a:ext cx="9782871" cy="6858000"/>
          </a:xfrm>
          <a:prstGeom prst="rect">
            <a:avLst/>
          </a:prstGeom>
        </p:spPr>
      </p:pic>
      <p:sp>
        <p:nvSpPr>
          <p:cNvPr id="31" name="Freeform 30"/>
          <p:cNvSpPr/>
          <p:nvPr userDrawn="1"/>
        </p:nvSpPr>
        <p:spPr>
          <a:xfrm rot="19340334">
            <a:off x="7110021" y="-1271621"/>
            <a:ext cx="956457" cy="9401242"/>
          </a:xfrm>
          <a:custGeom>
            <a:avLst/>
            <a:gdLst>
              <a:gd name="connsiteX0" fmla="*/ 956457 w 956457"/>
              <a:gd name="connsiteY0" fmla="*/ 738197 h 9401242"/>
              <a:gd name="connsiteX1" fmla="*/ 956457 w 956457"/>
              <a:gd name="connsiteY1" fmla="*/ 9401242 h 9401242"/>
              <a:gd name="connsiteX2" fmla="*/ 0 w 956457"/>
              <a:gd name="connsiteY2" fmla="*/ 8663045 h 9401242"/>
              <a:gd name="connsiteX3" fmla="*/ 0 w 956457"/>
              <a:gd name="connsiteY3" fmla="*/ 0 h 940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457" h="9401242">
                <a:moveTo>
                  <a:pt x="956457" y="738197"/>
                </a:moveTo>
                <a:lnTo>
                  <a:pt x="956457" y="9401242"/>
                </a:lnTo>
                <a:lnTo>
                  <a:pt x="0" y="866304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5000">
                <a:srgbClr val="676464"/>
              </a:gs>
              <a:gs pos="0">
                <a:srgbClr val="5A3F3C">
                  <a:alpha val="0"/>
                </a:srgbClr>
              </a:gs>
              <a:gs pos="100000">
                <a:srgbClr val="5A3F3C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 userDrawn="1"/>
        </p:nvSpPr>
        <p:spPr>
          <a:xfrm>
            <a:off x="0" y="1"/>
            <a:ext cx="10318750" cy="6857999"/>
          </a:xfrm>
          <a:custGeom>
            <a:avLst/>
            <a:gdLst>
              <a:gd name="connsiteX0" fmla="*/ 0 w 10318750"/>
              <a:gd name="connsiteY0" fmla="*/ 0 h 6857999"/>
              <a:gd name="connsiteX1" fmla="*/ 4997450 w 10318750"/>
              <a:gd name="connsiteY1" fmla="*/ 0 h 6857999"/>
              <a:gd name="connsiteX2" fmla="*/ 10318750 w 10318750"/>
              <a:gd name="connsiteY2" fmla="*/ 6857999 h 6857999"/>
              <a:gd name="connsiteX3" fmla="*/ 4997450 w 10318750"/>
              <a:gd name="connsiteY3" fmla="*/ 6857999 h 6857999"/>
              <a:gd name="connsiteX4" fmla="*/ 0 w 10318750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8750" h="6857999">
                <a:moveTo>
                  <a:pt x="0" y="0"/>
                </a:moveTo>
                <a:lnTo>
                  <a:pt x="4997450" y="0"/>
                </a:lnTo>
                <a:lnTo>
                  <a:pt x="10318750" y="6857999"/>
                </a:lnTo>
                <a:lnTo>
                  <a:pt x="499745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12018" y="61497"/>
            <a:ext cx="2304430" cy="2327295"/>
            <a:chOff x="2436378" y="1445405"/>
            <a:chExt cx="2304430" cy="2327295"/>
          </a:xfrm>
        </p:grpSpPr>
        <p:sp>
          <p:nvSpPr>
            <p:cNvPr id="21" name="Donut 20"/>
            <p:cNvSpPr/>
            <p:nvPr/>
          </p:nvSpPr>
          <p:spPr>
            <a:xfrm>
              <a:off x="2506614" y="1544956"/>
              <a:ext cx="2168207" cy="2168207"/>
            </a:xfrm>
            <a:prstGeom prst="donut">
              <a:avLst>
                <a:gd name="adj" fmla="val 10769"/>
              </a:avLst>
            </a:prstGeom>
            <a:solidFill>
              <a:srgbClr val="5A3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492292" y="1910069"/>
              <a:ext cx="196850" cy="948654"/>
            </a:xfrm>
            <a:prstGeom prst="roundRect">
              <a:avLst>
                <a:gd name="adj" fmla="val 50000"/>
              </a:avLst>
            </a:prstGeom>
            <a:solidFill>
              <a:srgbClr val="5A3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7200000">
              <a:off x="3875644" y="2678618"/>
              <a:ext cx="196850" cy="544359"/>
            </a:xfrm>
            <a:prstGeom prst="roundRect">
              <a:avLst>
                <a:gd name="adj" fmla="val 50000"/>
              </a:avLst>
            </a:prstGeom>
            <a:solidFill>
              <a:srgbClr val="5A3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492292" y="1445405"/>
              <a:ext cx="196850" cy="391170"/>
            </a:xfrm>
            <a:prstGeom prst="roundRect">
              <a:avLst>
                <a:gd name="adj" fmla="val 50000"/>
              </a:avLst>
            </a:prstGeom>
            <a:solidFill>
              <a:srgbClr val="5A3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492292" y="3381530"/>
              <a:ext cx="196850" cy="391170"/>
            </a:xfrm>
            <a:prstGeom prst="roundRect">
              <a:avLst>
                <a:gd name="adj" fmla="val 50000"/>
              </a:avLst>
            </a:prstGeom>
            <a:solidFill>
              <a:srgbClr val="5A3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 rot="5400000">
              <a:off x="2533538" y="2490465"/>
              <a:ext cx="196850" cy="391170"/>
            </a:xfrm>
            <a:prstGeom prst="roundRect">
              <a:avLst>
                <a:gd name="adj" fmla="val 50000"/>
              </a:avLst>
            </a:prstGeom>
            <a:solidFill>
              <a:srgbClr val="5A3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 rot="5400000">
              <a:off x="4446798" y="2490465"/>
              <a:ext cx="196850" cy="391170"/>
            </a:xfrm>
            <a:prstGeom prst="roundRect">
              <a:avLst>
                <a:gd name="adj" fmla="val 50000"/>
              </a:avLst>
            </a:prstGeom>
            <a:solidFill>
              <a:srgbClr val="5A3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336" y="2915445"/>
            <a:ext cx="6984776" cy="2387600"/>
          </a:xfr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6000">
                <a:solidFill>
                  <a:srgbClr val="2E2828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336" y="5330033"/>
            <a:ext cx="6984776" cy="906567"/>
          </a:xfr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2400" dirty="0">
                <a:solidFill>
                  <a:srgbClr val="E49D5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46027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siness - Divi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1" r="21621"/>
          <a:stretch/>
        </p:blipFill>
        <p:spPr>
          <a:xfrm>
            <a:off x="2409129" y="1"/>
            <a:ext cx="9782871" cy="6858000"/>
          </a:xfrm>
          <a:prstGeom prst="rect">
            <a:avLst/>
          </a:prstGeom>
        </p:spPr>
      </p:pic>
      <p:sp>
        <p:nvSpPr>
          <p:cNvPr id="31" name="Freeform 30"/>
          <p:cNvSpPr/>
          <p:nvPr userDrawn="1"/>
        </p:nvSpPr>
        <p:spPr>
          <a:xfrm rot="19340334">
            <a:off x="7110021" y="-1271621"/>
            <a:ext cx="956457" cy="9401242"/>
          </a:xfrm>
          <a:custGeom>
            <a:avLst/>
            <a:gdLst>
              <a:gd name="connsiteX0" fmla="*/ 956457 w 956457"/>
              <a:gd name="connsiteY0" fmla="*/ 738197 h 9401242"/>
              <a:gd name="connsiteX1" fmla="*/ 956457 w 956457"/>
              <a:gd name="connsiteY1" fmla="*/ 9401242 h 9401242"/>
              <a:gd name="connsiteX2" fmla="*/ 0 w 956457"/>
              <a:gd name="connsiteY2" fmla="*/ 8663045 h 9401242"/>
              <a:gd name="connsiteX3" fmla="*/ 0 w 956457"/>
              <a:gd name="connsiteY3" fmla="*/ 0 h 940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457" h="9401242">
                <a:moveTo>
                  <a:pt x="956457" y="738197"/>
                </a:moveTo>
                <a:lnTo>
                  <a:pt x="956457" y="9401242"/>
                </a:lnTo>
                <a:lnTo>
                  <a:pt x="0" y="866304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5000">
                <a:srgbClr val="676464"/>
              </a:gs>
              <a:gs pos="0">
                <a:srgbClr val="5A3F3C">
                  <a:alpha val="0"/>
                </a:srgbClr>
              </a:gs>
              <a:gs pos="100000">
                <a:srgbClr val="5A3F3C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 userDrawn="1"/>
        </p:nvSpPr>
        <p:spPr>
          <a:xfrm>
            <a:off x="0" y="1"/>
            <a:ext cx="10318750" cy="6857999"/>
          </a:xfrm>
          <a:custGeom>
            <a:avLst/>
            <a:gdLst>
              <a:gd name="connsiteX0" fmla="*/ 0 w 10318750"/>
              <a:gd name="connsiteY0" fmla="*/ 0 h 6857999"/>
              <a:gd name="connsiteX1" fmla="*/ 4997450 w 10318750"/>
              <a:gd name="connsiteY1" fmla="*/ 0 h 6857999"/>
              <a:gd name="connsiteX2" fmla="*/ 10318750 w 10318750"/>
              <a:gd name="connsiteY2" fmla="*/ 6857999 h 6857999"/>
              <a:gd name="connsiteX3" fmla="*/ 4997450 w 10318750"/>
              <a:gd name="connsiteY3" fmla="*/ 6857999 h 6857999"/>
              <a:gd name="connsiteX4" fmla="*/ 0 w 10318750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8750" h="6857999">
                <a:moveTo>
                  <a:pt x="0" y="0"/>
                </a:moveTo>
                <a:lnTo>
                  <a:pt x="4997450" y="0"/>
                </a:lnTo>
                <a:lnTo>
                  <a:pt x="10318750" y="6857999"/>
                </a:lnTo>
                <a:lnTo>
                  <a:pt x="499745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336" y="2915445"/>
            <a:ext cx="6984776" cy="2387600"/>
          </a:xfr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6000">
                <a:solidFill>
                  <a:srgbClr val="2E2828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336" y="5330033"/>
            <a:ext cx="6984776" cy="906567"/>
          </a:xfr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2400" dirty="0">
                <a:solidFill>
                  <a:srgbClr val="E49D5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92910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- Divi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55"/>
          <a:stretch/>
        </p:blipFill>
        <p:spPr>
          <a:xfrm>
            <a:off x="4893915" y="0"/>
            <a:ext cx="7298085" cy="6858000"/>
          </a:xfrm>
          <a:prstGeom prst="rect">
            <a:avLst/>
          </a:prstGeom>
        </p:spPr>
      </p:pic>
      <p:sp>
        <p:nvSpPr>
          <p:cNvPr id="31" name="Freeform 30"/>
          <p:cNvSpPr/>
          <p:nvPr userDrawn="1"/>
        </p:nvSpPr>
        <p:spPr>
          <a:xfrm rot="19340334">
            <a:off x="7110021" y="-1271621"/>
            <a:ext cx="956457" cy="9401242"/>
          </a:xfrm>
          <a:custGeom>
            <a:avLst/>
            <a:gdLst>
              <a:gd name="connsiteX0" fmla="*/ 956457 w 956457"/>
              <a:gd name="connsiteY0" fmla="*/ 738197 h 9401242"/>
              <a:gd name="connsiteX1" fmla="*/ 956457 w 956457"/>
              <a:gd name="connsiteY1" fmla="*/ 9401242 h 9401242"/>
              <a:gd name="connsiteX2" fmla="*/ 0 w 956457"/>
              <a:gd name="connsiteY2" fmla="*/ 8663045 h 9401242"/>
              <a:gd name="connsiteX3" fmla="*/ 0 w 956457"/>
              <a:gd name="connsiteY3" fmla="*/ 0 h 940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457" h="9401242">
                <a:moveTo>
                  <a:pt x="956457" y="738197"/>
                </a:moveTo>
                <a:lnTo>
                  <a:pt x="956457" y="9401242"/>
                </a:lnTo>
                <a:lnTo>
                  <a:pt x="0" y="866304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5000">
                <a:srgbClr val="676464"/>
              </a:gs>
              <a:gs pos="0">
                <a:srgbClr val="5A3F3C">
                  <a:alpha val="0"/>
                </a:srgbClr>
              </a:gs>
              <a:gs pos="100000">
                <a:srgbClr val="5A3F3C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 userDrawn="1"/>
        </p:nvSpPr>
        <p:spPr>
          <a:xfrm>
            <a:off x="0" y="1"/>
            <a:ext cx="10318750" cy="6857999"/>
          </a:xfrm>
          <a:custGeom>
            <a:avLst/>
            <a:gdLst>
              <a:gd name="connsiteX0" fmla="*/ 0 w 10318750"/>
              <a:gd name="connsiteY0" fmla="*/ 0 h 6857999"/>
              <a:gd name="connsiteX1" fmla="*/ 4997450 w 10318750"/>
              <a:gd name="connsiteY1" fmla="*/ 0 h 6857999"/>
              <a:gd name="connsiteX2" fmla="*/ 10318750 w 10318750"/>
              <a:gd name="connsiteY2" fmla="*/ 6857999 h 6857999"/>
              <a:gd name="connsiteX3" fmla="*/ 4997450 w 10318750"/>
              <a:gd name="connsiteY3" fmla="*/ 6857999 h 6857999"/>
              <a:gd name="connsiteX4" fmla="*/ 0 w 10318750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8750" h="6857999">
                <a:moveTo>
                  <a:pt x="0" y="0"/>
                </a:moveTo>
                <a:lnTo>
                  <a:pt x="4997450" y="0"/>
                </a:lnTo>
                <a:lnTo>
                  <a:pt x="10318750" y="6857999"/>
                </a:lnTo>
                <a:lnTo>
                  <a:pt x="499745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336" y="2915445"/>
            <a:ext cx="6984776" cy="2387600"/>
          </a:xfr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6000">
                <a:solidFill>
                  <a:srgbClr val="2E2828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336" y="5330033"/>
            <a:ext cx="6984776" cy="906567"/>
          </a:xfr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2400" dirty="0">
                <a:solidFill>
                  <a:srgbClr val="8FADC7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07578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- Divi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31" name="Freeform 30"/>
          <p:cNvSpPr/>
          <p:nvPr userDrawn="1"/>
        </p:nvSpPr>
        <p:spPr>
          <a:xfrm rot="19340334">
            <a:off x="7110021" y="-1271621"/>
            <a:ext cx="956457" cy="9401242"/>
          </a:xfrm>
          <a:custGeom>
            <a:avLst/>
            <a:gdLst>
              <a:gd name="connsiteX0" fmla="*/ 956457 w 956457"/>
              <a:gd name="connsiteY0" fmla="*/ 738197 h 9401242"/>
              <a:gd name="connsiteX1" fmla="*/ 956457 w 956457"/>
              <a:gd name="connsiteY1" fmla="*/ 9401242 h 9401242"/>
              <a:gd name="connsiteX2" fmla="*/ 0 w 956457"/>
              <a:gd name="connsiteY2" fmla="*/ 8663045 h 9401242"/>
              <a:gd name="connsiteX3" fmla="*/ 0 w 956457"/>
              <a:gd name="connsiteY3" fmla="*/ 0 h 940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457" h="9401242">
                <a:moveTo>
                  <a:pt x="956457" y="738197"/>
                </a:moveTo>
                <a:lnTo>
                  <a:pt x="956457" y="9401242"/>
                </a:lnTo>
                <a:lnTo>
                  <a:pt x="0" y="866304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5000">
                <a:srgbClr val="476984"/>
              </a:gs>
              <a:gs pos="0">
                <a:srgbClr val="17181A">
                  <a:alpha val="0"/>
                </a:srgbClr>
              </a:gs>
              <a:gs pos="100000">
                <a:srgbClr val="17181A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 userDrawn="1"/>
        </p:nvSpPr>
        <p:spPr>
          <a:xfrm>
            <a:off x="0" y="1"/>
            <a:ext cx="10318750" cy="6857999"/>
          </a:xfrm>
          <a:custGeom>
            <a:avLst/>
            <a:gdLst>
              <a:gd name="connsiteX0" fmla="*/ 0 w 10318750"/>
              <a:gd name="connsiteY0" fmla="*/ 0 h 6857999"/>
              <a:gd name="connsiteX1" fmla="*/ 4997450 w 10318750"/>
              <a:gd name="connsiteY1" fmla="*/ 0 h 6857999"/>
              <a:gd name="connsiteX2" fmla="*/ 10318750 w 10318750"/>
              <a:gd name="connsiteY2" fmla="*/ 6857999 h 6857999"/>
              <a:gd name="connsiteX3" fmla="*/ 4997450 w 10318750"/>
              <a:gd name="connsiteY3" fmla="*/ 6857999 h 6857999"/>
              <a:gd name="connsiteX4" fmla="*/ 0 w 10318750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8750" h="6857999">
                <a:moveTo>
                  <a:pt x="0" y="0"/>
                </a:moveTo>
                <a:lnTo>
                  <a:pt x="4997450" y="0"/>
                </a:lnTo>
                <a:lnTo>
                  <a:pt x="10318750" y="6857999"/>
                </a:lnTo>
                <a:lnTo>
                  <a:pt x="499745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336" y="2915445"/>
            <a:ext cx="6984776" cy="2387600"/>
          </a:xfr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6000">
                <a:solidFill>
                  <a:srgbClr val="2E2828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336" y="5330033"/>
            <a:ext cx="6984776" cy="906567"/>
          </a:xfr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2400" dirty="0">
                <a:solidFill>
                  <a:srgbClr val="587B95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913944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- Divi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14" r="23319" b="2503"/>
          <a:stretch/>
        </p:blipFill>
        <p:spPr>
          <a:xfrm>
            <a:off x="4631392" y="1"/>
            <a:ext cx="7560608" cy="6858000"/>
          </a:xfrm>
          <a:prstGeom prst="rect">
            <a:avLst/>
          </a:prstGeom>
        </p:spPr>
      </p:pic>
      <p:sp>
        <p:nvSpPr>
          <p:cNvPr id="31" name="Freeform 30"/>
          <p:cNvSpPr/>
          <p:nvPr userDrawn="1"/>
        </p:nvSpPr>
        <p:spPr>
          <a:xfrm rot="19340334">
            <a:off x="7110021" y="-1271621"/>
            <a:ext cx="956457" cy="9401242"/>
          </a:xfrm>
          <a:custGeom>
            <a:avLst/>
            <a:gdLst>
              <a:gd name="connsiteX0" fmla="*/ 956457 w 956457"/>
              <a:gd name="connsiteY0" fmla="*/ 738197 h 9401242"/>
              <a:gd name="connsiteX1" fmla="*/ 956457 w 956457"/>
              <a:gd name="connsiteY1" fmla="*/ 9401242 h 9401242"/>
              <a:gd name="connsiteX2" fmla="*/ 0 w 956457"/>
              <a:gd name="connsiteY2" fmla="*/ 8663045 h 9401242"/>
              <a:gd name="connsiteX3" fmla="*/ 0 w 956457"/>
              <a:gd name="connsiteY3" fmla="*/ 0 h 940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457" h="9401242">
                <a:moveTo>
                  <a:pt x="956457" y="738197"/>
                </a:moveTo>
                <a:lnTo>
                  <a:pt x="956457" y="9401242"/>
                </a:lnTo>
                <a:lnTo>
                  <a:pt x="0" y="866304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5000">
                <a:srgbClr val="676464"/>
              </a:gs>
              <a:gs pos="0">
                <a:srgbClr val="5A3F3C">
                  <a:alpha val="0"/>
                </a:srgbClr>
              </a:gs>
              <a:gs pos="100000">
                <a:srgbClr val="5A3F3C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 userDrawn="1"/>
        </p:nvSpPr>
        <p:spPr>
          <a:xfrm>
            <a:off x="0" y="1"/>
            <a:ext cx="10318750" cy="6857999"/>
          </a:xfrm>
          <a:custGeom>
            <a:avLst/>
            <a:gdLst>
              <a:gd name="connsiteX0" fmla="*/ 0 w 10318750"/>
              <a:gd name="connsiteY0" fmla="*/ 0 h 6857999"/>
              <a:gd name="connsiteX1" fmla="*/ 4997450 w 10318750"/>
              <a:gd name="connsiteY1" fmla="*/ 0 h 6857999"/>
              <a:gd name="connsiteX2" fmla="*/ 10318750 w 10318750"/>
              <a:gd name="connsiteY2" fmla="*/ 6857999 h 6857999"/>
              <a:gd name="connsiteX3" fmla="*/ 4997450 w 10318750"/>
              <a:gd name="connsiteY3" fmla="*/ 6857999 h 6857999"/>
              <a:gd name="connsiteX4" fmla="*/ 0 w 10318750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8750" h="6857999">
                <a:moveTo>
                  <a:pt x="0" y="0"/>
                </a:moveTo>
                <a:lnTo>
                  <a:pt x="4997450" y="0"/>
                </a:lnTo>
                <a:lnTo>
                  <a:pt x="10318750" y="6857999"/>
                </a:lnTo>
                <a:lnTo>
                  <a:pt x="499745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336" y="2915445"/>
            <a:ext cx="6984776" cy="2387600"/>
          </a:xfr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6000">
                <a:solidFill>
                  <a:srgbClr val="2E2828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336" y="5330033"/>
            <a:ext cx="6984776" cy="906567"/>
          </a:xfr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2400" dirty="0">
                <a:solidFill>
                  <a:srgbClr val="C3822C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069233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16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17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829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siness1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65125"/>
            <a:ext cx="101600" cy="1325563"/>
          </a:xfrm>
          <a:prstGeom prst="rect">
            <a:avLst/>
          </a:prstGeom>
          <a:solidFill>
            <a:srgbClr val="1B314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500" b="1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0" y="6413500"/>
            <a:ext cx="12192000" cy="444500"/>
          </a:xfrm>
          <a:custGeom>
            <a:avLst/>
            <a:gdLst>
              <a:gd name="connsiteX0" fmla="*/ 11544300 w 12192000"/>
              <a:gd name="connsiteY0" fmla="*/ 0 h 444500"/>
              <a:gd name="connsiteX1" fmla="*/ 12192000 w 12192000"/>
              <a:gd name="connsiteY1" fmla="*/ 0 h 444500"/>
              <a:gd name="connsiteX2" fmla="*/ 12192000 w 12192000"/>
              <a:gd name="connsiteY2" fmla="*/ 444500 h 444500"/>
              <a:gd name="connsiteX3" fmla="*/ 11286490 w 12192000"/>
              <a:gd name="connsiteY3" fmla="*/ 444500 h 444500"/>
              <a:gd name="connsiteX4" fmla="*/ 0 w 12192000"/>
              <a:gd name="connsiteY4" fmla="*/ 0 h 444500"/>
              <a:gd name="connsiteX5" fmla="*/ 10718800 w 12192000"/>
              <a:gd name="connsiteY5" fmla="*/ 0 h 444500"/>
              <a:gd name="connsiteX6" fmla="*/ 10976610 w 12192000"/>
              <a:gd name="connsiteY6" fmla="*/ 444500 h 444500"/>
              <a:gd name="connsiteX7" fmla="*/ 0 w 12192000"/>
              <a:gd name="connsiteY7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44500">
                <a:moveTo>
                  <a:pt x="11544300" y="0"/>
                </a:moveTo>
                <a:lnTo>
                  <a:pt x="12192000" y="0"/>
                </a:lnTo>
                <a:lnTo>
                  <a:pt x="12192000" y="444500"/>
                </a:lnTo>
                <a:lnTo>
                  <a:pt x="11286490" y="444500"/>
                </a:lnTo>
                <a:close/>
                <a:moveTo>
                  <a:pt x="0" y="0"/>
                </a:moveTo>
                <a:lnTo>
                  <a:pt x="10718800" y="0"/>
                </a:lnTo>
                <a:lnTo>
                  <a:pt x="10976610" y="444500"/>
                </a:lnTo>
                <a:lnTo>
                  <a:pt x="0" y="444500"/>
                </a:lnTo>
                <a:close/>
              </a:path>
            </a:pathLst>
          </a:custGeom>
          <a:solidFill>
            <a:srgbClr val="1B314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5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2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siness1 - Title and Content (dark)">
    <p:bg>
      <p:bgPr>
        <a:solidFill>
          <a:srgbClr val="1B3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65125"/>
            <a:ext cx="101600" cy="1325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500" b="1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0" y="6413500"/>
            <a:ext cx="12192000" cy="444500"/>
          </a:xfrm>
          <a:custGeom>
            <a:avLst/>
            <a:gdLst>
              <a:gd name="connsiteX0" fmla="*/ 11544300 w 12192000"/>
              <a:gd name="connsiteY0" fmla="*/ 0 h 444500"/>
              <a:gd name="connsiteX1" fmla="*/ 12192000 w 12192000"/>
              <a:gd name="connsiteY1" fmla="*/ 0 h 444500"/>
              <a:gd name="connsiteX2" fmla="*/ 12192000 w 12192000"/>
              <a:gd name="connsiteY2" fmla="*/ 444500 h 444500"/>
              <a:gd name="connsiteX3" fmla="*/ 11286490 w 12192000"/>
              <a:gd name="connsiteY3" fmla="*/ 444500 h 444500"/>
              <a:gd name="connsiteX4" fmla="*/ 0 w 12192000"/>
              <a:gd name="connsiteY4" fmla="*/ 0 h 444500"/>
              <a:gd name="connsiteX5" fmla="*/ 10718800 w 12192000"/>
              <a:gd name="connsiteY5" fmla="*/ 0 h 444500"/>
              <a:gd name="connsiteX6" fmla="*/ 10976610 w 12192000"/>
              <a:gd name="connsiteY6" fmla="*/ 444500 h 444500"/>
              <a:gd name="connsiteX7" fmla="*/ 0 w 12192000"/>
              <a:gd name="connsiteY7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44500">
                <a:moveTo>
                  <a:pt x="11544300" y="0"/>
                </a:moveTo>
                <a:lnTo>
                  <a:pt x="12192000" y="0"/>
                </a:lnTo>
                <a:lnTo>
                  <a:pt x="12192000" y="444500"/>
                </a:lnTo>
                <a:lnTo>
                  <a:pt x="11286490" y="444500"/>
                </a:lnTo>
                <a:close/>
                <a:moveTo>
                  <a:pt x="0" y="0"/>
                </a:moveTo>
                <a:lnTo>
                  <a:pt x="10718800" y="0"/>
                </a:lnTo>
                <a:lnTo>
                  <a:pt x="10976610" y="444500"/>
                </a:lnTo>
                <a:lnTo>
                  <a:pt x="0" y="444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5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1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2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0"/>
          <a:stretch/>
        </p:blipFill>
        <p:spPr>
          <a:xfrm>
            <a:off x="39624" y="0"/>
            <a:ext cx="12152376" cy="6858000"/>
          </a:xfrm>
          <a:prstGeom prst="rect">
            <a:avLst/>
          </a:prstGeom>
        </p:spPr>
      </p:pic>
      <p:sp>
        <p:nvSpPr>
          <p:cNvPr id="18" name="Freeform 17"/>
          <p:cNvSpPr/>
          <p:nvPr userDrawn="1"/>
        </p:nvSpPr>
        <p:spPr>
          <a:xfrm rot="19340334">
            <a:off x="3528621" y="-1271621"/>
            <a:ext cx="956457" cy="9401242"/>
          </a:xfrm>
          <a:custGeom>
            <a:avLst/>
            <a:gdLst>
              <a:gd name="connsiteX0" fmla="*/ 956457 w 956457"/>
              <a:gd name="connsiteY0" fmla="*/ 738197 h 9401242"/>
              <a:gd name="connsiteX1" fmla="*/ 956457 w 956457"/>
              <a:gd name="connsiteY1" fmla="*/ 9401242 h 9401242"/>
              <a:gd name="connsiteX2" fmla="*/ 0 w 956457"/>
              <a:gd name="connsiteY2" fmla="*/ 8663045 h 9401242"/>
              <a:gd name="connsiteX3" fmla="*/ 0 w 956457"/>
              <a:gd name="connsiteY3" fmla="*/ 0 h 940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457" h="9401242">
                <a:moveTo>
                  <a:pt x="956457" y="738197"/>
                </a:moveTo>
                <a:lnTo>
                  <a:pt x="956457" y="9401242"/>
                </a:lnTo>
                <a:lnTo>
                  <a:pt x="0" y="866304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5000">
                <a:srgbClr val="676464"/>
              </a:gs>
              <a:gs pos="0">
                <a:schemeClr val="bg2">
                  <a:lumMod val="50000"/>
                  <a:alpha val="0"/>
                </a:schemeClr>
              </a:gs>
              <a:gs pos="100000">
                <a:schemeClr val="tx1">
                  <a:lumMod val="68000"/>
                  <a:lumOff val="32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>
            <a:off x="0" y="1"/>
            <a:ext cx="6737350" cy="6857999"/>
          </a:xfrm>
          <a:custGeom>
            <a:avLst/>
            <a:gdLst>
              <a:gd name="connsiteX0" fmla="*/ 0 w 6737350"/>
              <a:gd name="connsiteY0" fmla="*/ 0 h 6857999"/>
              <a:gd name="connsiteX1" fmla="*/ 1416050 w 6737350"/>
              <a:gd name="connsiteY1" fmla="*/ 0 h 6857999"/>
              <a:gd name="connsiteX2" fmla="*/ 6737350 w 6737350"/>
              <a:gd name="connsiteY2" fmla="*/ 6857999 h 6857999"/>
              <a:gd name="connsiteX3" fmla="*/ 1416050 w 6737350"/>
              <a:gd name="connsiteY3" fmla="*/ 6857999 h 6857999"/>
              <a:gd name="connsiteX4" fmla="*/ 0 w 6737350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7350" h="6857999">
                <a:moveTo>
                  <a:pt x="0" y="0"/>
                </a:moveTo>
                <a:lnTo>
                  <a:pt x="1416050" y="0"/>
                </a:lnTo>
                <a:lnTo>
                  <a:pt x="6737350" y="6857999"/>
                </a:lnTo>
                <a:lnTo>
                  <a:pt x="141605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336" y="2915445"/>
            <a:ext cx="4320480" cy="2387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>
                <a:solidFill>
                  <a:srgbClr val="2E2828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336" y="5330033"/>
            <a:ext cx="4320480" cy="90656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>
                <a:solidFill>
                  <a:srgbClr val="B38B68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7472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siness2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65125"/>
            <a:ext cx="101600" cy="1325563"/>
          </a:xfrm>
          <a:prstGeom prst="rect">
            <a:avLst/>
          </a:prstGeom>
          <a:solidFill>
            <a:srgbClr val="B38B68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500" b="1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0" y="6413500"/>
            <a:ext cx="12192000" cy="444500"/>
          </a:xfrm>
          <a:custGeom>
            <a:avLst/>
            <a:gdLst>
              <a:gd name="connsiteX0" fmla="*/ 11544300 w 12192000"/>
              <a:gd name="connsiteY0" fmla="*/ 0 h 444500"/>
              <a:gd name="connsiteX1" fmla="*/ 12192000 w 12192000"/>
              <a:gd name="connsiteY1" fmla="*/ 0 h 444500"/>
              <a:gd name="connsiteX2" fmla="*/ 12192000 w 12192000"/>
              <a:gd name="connsiteY2" fmla="*/ 444500 h 444500"/>
              <a:gd name="connsiteX3" fmla="*/ 11286490 w 12192000"/>
              <a:gd name="connsiteY3" fmla="*/ 444500 h 444500"/>
              <a:gd name="connsiteX4" fmla="*/ 0 w 12192000"/>
              <a:gd name="connsiteY4" fmla="*/ 0 h 444500"/>
              <a:gd name="connsiteX5" fmla="*/ 10718800 w 12192000"/>
              <a:gd name="connsiteY5" fmla="*/ 0 h 444500"/>
              <a:gd name="connsiteX6" fmla="*/ 10976610 w 12192000"/>
              <a:gd name="connsiteY6" fmla="*/ 444500 h 444500"/>
              <a:gd name="connsiteX7" fmla="*/ 0 w 12192000"/>
              <a:gd name="connsiteY7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44500">
                <a:moveTo>
                  <a:pt x="11544300" y="0"/>
                </a:moveTo>
                <a:lnTo>
                  <a:pt x="12192000" y="0"/>
                </a:lnTo>
                <a:lnTo>
                  <a:pt x="12192000" y="444500"/>
                </a:lnTo>
                <a:lnTo>
                  <a:pt x="11286490" y="444500"/>
                </a:lnTo>
                <a:close/>
                <a:moveTo>
                  <a:pt x="0" y="0"/>
                </a:moveTo>
                <a:lnTo>
                  <a:pt x="10718800" y="0"/>
                </a:lnTo>
                <a:lnTo>
                  <a:pt x="10976610" y="444500"/>
                </a:lnTo>
                <a:lnTo>
                  <a:pt x="0" y="444500"/>
                </a:lnTo>
                <a:close/>
              </a:path>
            </a:pathLst>
          </a:custGeom>
          <a:solidFill>
            <a:srgbClr val="B38B68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5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1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siness2 - Title and Content (dark)">
    <p:bg>
      <p:bgPr>
        <a:solidFill>
          <a:srgbClr val="B38B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65125"/>
            <a:ext cx="101600" cy="1325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500" b="1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0" y="6413500"/>
            <a:ext cx="12192000" cy="444500"/>
          </a:xfrm>
          <a:custGeom>
            <a:avLst/>
            <a:gdLst>
              <a:gd name="connsiteX0" fmla="*/ 11544300 w 12192000"/>
              <a:gd name="connsiteY0" fmla="*/ 0 h 444500"/>
              <a:gd name="connsiteX1" fmla="*/ 12192000 w 12192000"/>
              <a:gd name="connsiteY1" fmla="*/ 0 h 444500"/>
              <a:gd name="connsiteX2" fmla="*/ 12192000 w 12192000"/>
              <a:gd name="connsiteY2" fmla="*/ 444500 h 444500"/>
              <a:gd name="connsiteX3" fmla="*/ 11286490 w 12192000"/>
              <a:gd name="connsiteY3" fmla="*/ 444500 h 444500"/>
              <a:gd name="connsiteX4" fmla="*/ 0 w 12192000"/>
              <a:gd name="connsiteY4" fmla="*/ 0 h 444500"/>
              <a:gd name="connsiteX5" fmla="*/ 10718800 w 12192000"/>
              <a:gd name="connsiteY5" fmla="*/ 0 h 444500"/>
              <a:gd name="connsiteX6" fmla="*/ 10976610 w 12192000"/>
              <a:gd name="connsiteY6" fmla="*/ 444500 h 444500"/>
              <a:gd name="connsiteX7" fmla="*/ 0 w 12192000"/>
              <a:gd name="connsiteY7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44500">
                <a:moveTo>
                  <a:pt x="11544300" y="0"/>
                </a:moveTo>
                <a:lnTo>
                  <a:pt x="12192000" y="0"/>
                </a:lnTo>
                <a:lnTo>
                  <a:pt x="12192000" y="444500"/>
                </a:lnTo>
                <a:lnTo>
                  <a:pt x="11286490" y="444500"/>
                </a:lnTo>
                <a:close/>
                <a:moveTo>
                  <a:pt x="0" y="0"/>
                </a:moveTo>
                <a:lnTo>
                  <a:pt x="10718800" y="0"/>
                </a:lnTo>
                <a:lnTo>
                  <a:pt x="10976610" y="444500"/>
                </a:lnTo>
                <a:lnTo>
                  <a:pt x="0" y="444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5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1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3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r="5572" b="2920"/>
          <a:stretch/>
        </p:blipFill>
        <p:spPr>
          <a:xfrm>
            <a:off x="1400295" y="1"/>
            <a:ext cx="10791705" cy="6858000"/>
          </a:xfrm>
          <a:prstGeom prst="rect">
            <a:avLst/>
          </a:prstGeom>
        </p:spPr>
      </p:pic>
      <p:sp>
        <p:nvSpPr>
          <p:cNvPr id="18" name="Freeform 17"/>
          <p:cNvSpPr/>
          <p:nvPr userDrawn="1"/>
        </p:nvSpPr>
        <p:spPr>
          <a:xfrm rot="19340334">
            <a:off x="3528621" y="-1271621"/>
            <a:ext cx="956457" cy="9401242"/>
          </a:xfrm>
          <a:custGeom>
            <a:avLst/>
            <a:gdLst>
              <a:gd name="connsiteX0" fmla="*/ 956457 w 956457"/>
              <a:gd name="connsiteY0" fmla="*/ 738197 h 9401242"/>
              <a:gd name="connsiteX1" fmla="*/ 956457 w 956457"/>
              <a:gd name="connsiteY1" fmla="*/ 9401242 h 9401242"/>
              <a:gd name="connsiteX2" fmla="*/ 0 w 956457"/>
              <a:gd name="connsiteY2" fmla="*/ 8663045 h 9401242"/>
              <a:gd name="connsiteX3" fmla="*/ 0 w 956457"/>
              <a:gd name="connsiteY3" fmla="*/ 0 h 940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457" h="9401242">
                <a:moveTo>
                  <a:pt x="956457" y="738197"/>
                </a:moveTo>
                <a:lnTo>
                  <a:pt x="956457" y="9401242"/>
                </a:lnTo>
                <a:lnTo>
                  <a:pt x="0" y="866304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5000">
                <a:srgbClr val="676464"/>
              </a:gs>
              <a:gs pos="0">
                <a:schemeClr val="bg2">
                  <a:lumMod val="50000"/>
                  <a:alpha val="0"/>
                </a:schemeClr>
              </a:gs>
              <a:gs pos="100000">
                <a:schemeClr val="tx1">
                  <a:lumMod val="68000"/>
                  <a:lumOff val="32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>
            <a:off x="0" y="1"/>
            <a:ext cx="6737350" cy="6857999"/>
          </a:xfrm>
          <a:custGeom>
            <a:avLst/>
            <a:gdLst>
              <a:gd name="connsiteX0" fmla="*/ 0 w 6737350"/>
              <a:gd name="connsiteY0" fmla="*/ 0 h 6857999"/>
              <a:gd name="connsiteX1" fmla="*/ 1416050 w 6737350"/>
              <a:gd name="connsiteY1" fmla="*/ 0 h 6857999"/>
              <a:gd name="connsiteX2" fmla="*/ 6737350 w 6737350"/>
              <a:gd name="connsiteY2" fmla="*/ 6857999 h 6857999"/>
              <a:gd name="connsiteX3" fmla="*/ 1416050 w 6737350"/>
              <a:gd name="connsiteY3" fmla="*/ 6857999 h 6857999"/>
              <a:gd name="connsiteX4" fmla="*/ 0 w 6737350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7350" h="6857999">
                <a:moveTo>
                  <a:pt x="0" y="0"/>
                </a:moveTo>
                <a:lnTo>
                  <a:pt x="1416050" y="0"/>
                </a:lnTo>
                <a:lnTo>
                  <a:pt x="6737350" y="6857999"/>
                </a:lnTo>
                <a:lnTo>
                  <a:pt x="141605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336" y="2915445"/>
            <a:ext cx="4320480" cy="2387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>
                <a:solidFill>
                  <a:srgbClr val="2E2828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336" y="5330033"/>
            <a:ext cx="4320480" cy="90656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dirty="0">
                <a:solidFill>
                  <a:srgbClr val="D35659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45162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siness3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65125"/>
            <a:ext cx="101600" cy="1325563"/>
          </a:xfrm>
          <a:prstGeom prst="rect">
            <a:avLst/>
          </a:prstGeom>
          <a:solidFill>
            <a:srgbClr val="607B8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500" b="1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0" y="6413500"/>
            <a:ext cx="12192000" cy="444500"/>
          </a:xfrm>
          <a:custGeom>
            <a:avLst/>
            <a:gdLst>
              <a:gd name="connsiteX0" fmla="*/ 11544300 w 12192000"/>
              <a:gd name="connsiteY0" fmla="*/ 0 h 444500"/>
              <a:gd name="connsiteX1" fmla="*/ 12192000 w 12192000"/>
              <a:gd name="connsiteY1" fmla="*/ 0 h 444500"/>
              <a:gd name="connsiteX2" fmla="*/ 12192000 w 12192000"/>
              <a:gd name="connsiteY2" fmla="*/ 444500 h 444500"/>
              <a:gd name="connsiteX3" fmla="*/ 11286490 w 12192000"/>
              <a:gd name="connsiteY3" fmla="*/ 444500 h 444500"/>
              <a:gd name="connsiteX4" fmla="*/ 0 w 12192000"/>
              <a:gd name="connsiteY4" fmla="*/ 0 h 444500"/>
              <a:gd name="connsiteX5" fmla="*/ 10718800 w 12192000"/>
              <a:gd name="connsiteY5" fmla="*/ 0 h 444500"/>
              <a:gd name="connsiteX6" fmla="*/ 10976610 w 12192000"/>
              <a:gd name="connsiteY6" fmla="*/ 444500 h 444500"/>
              <a:gd name="connsiteX7" fmla="*/ 0 w 12192000"/>
              <a:gd name="connsiteY7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44500">
                <a:moveTo>
                  <a:pt x="11544300" y="0"/>
                </a:moveTo>
                <a:lnTo>
                  <a:pt x="12192000" y="0"/>
                </a:lnTo>
                <a:lnTo>
                  <a:pt x="12192000" y="444500"/>
                </a:lnTo>
                <a:lnTo>
                  <a:pt x="11286490" y="444500"/>
                </a:lnTo>
                <a:close/>
                <a:moveTo>
                  <a:pt x="0" y="0"/>
                </a:moveTo>
                <a:lnTo>
                  <a:pt x="10718800" y="0"/>
                </a:lnTo>
                <a:lnTo>
                  <a:pt x="10976610" y="444500"/>
                </a:lnTo>
                <a:lnTo>
                  <a:pt x="0" y="444500"/>
                </a:lnTo>
                <a:close/>
              </a:path>
            </a:pathLst>
          </a:custGeom>
          <a:solidFill>
            <a:srgbClr val="607B8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5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2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siness3 - Title and Content (dark)">
    <p:bg>
      <p:bgPr>
        <a:solidFill>
          <a:srgbClr val="607B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65125"/>
            <a:ext cx="101600" cy="1325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500" b="1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0" y="6413500"/>
            <a:ext cx="12192000" cy="444500"/>
          </a:xfrm>
          <a:custGeom>
            <a:avLst/>
            <a:gdLst>
              <a:gd name="connsiteX0" fmla="*/ 11544300 w 12192000"/>
              <a:gd name="connsiteY0" fmla="*/ 0 h 444500"/>
              <a:gd name="connsiteX1" fmla="*/ 12192000 w 12192000"/>
              <a:gd name="connsiteY1" fmla="*/ 0 h 444500"/>
              <a:gd name="connsiteX2" fmla="*/ 12192000 w 12192000"/>
              <a:gd name="connsiteY2" fmla="*/ 444500 h 444500"/>
              <a:gd name="connsiteX3" fmla="*/ 11286490 w 12192000"/>
              <a:gd name="connsiteY3" fmla="*/ 444500 h 444500"/>
              <a:gd name="connsiteX4" fmla="*/ 0 w 12192000"/>
              <a:gd name="connsiteY4" fmla="*/ 0 h 444500"/>
              <a:gd name="connsiteX5" fmla="*/ 10718800 w 12192000"/>
              <a:gd name="connsiteY5" fmla="*/ 0 h 444500"/>
              <a:gd name="connsiteX6" fmla="*/ 10976610 w 12192000"/>
              <a:gd name="connsiteY6" fmla="*/ 444500 h 444500"/>
              <a:gd name="connsiteX7" fmla="*/ 0 w 12192000"/>
              <a:gd name="connsiteY7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44500">
                <a:moveTo>
                  <a:pt x="11544300" y="0"/>
                </a:moveTo>
                <a:lnTo>
                  <a:pt x="12192000" y="0"/>
                </a:lnTo>
                <a:lnTo>
                  <a:pt x="12192000" y="444500"/>
                </a:lnTo>
                <a:lnTo>
                  <a:pt x="11286490" y="444500"/>
                </a:lnTo>
                <a:close/>
                <a:moveTo>
                  <a:pt x="0" y="0"/>
                </a:moveTo>
                <a:lnTo>
                  <a:pt x="10718800" y="0"/>
                </a:lnTo>
                <a:lnTo>
                  <a:pt x="10976610" y="444500"/>
                </a:lnTo>
                <a:lnTo>
                  <a:pt x="0" y="444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5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8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linhpham.me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4E2D5-6837-445E-B623-7F92FCF6CC71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1C346-55E7-4194-832C-73081165A4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1604686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12019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48" r:id="rId2"/>
    <p:sldLayoutId id="2147483759" r:id="rId3"/>
    <p:sldLayoutId id="2147483771" r:id="rId4"/>
    <p:sldLayoutId id="2147483761" r:id="rId5"/>
    <p:sldLayoutId id="2147483762" r:id="rId6"/>
    <p:sldLayoutId id="2147483772" r:id="rId7"/>
    <p:sldLayoutId id="2147483758" r:id="rId8"/>
    <p:sldLayoutId id="2147483765" r:id="rId9"/>
    <p:sldLayoutId id="2147483773" r:id="rId10"/>
    <p:sldLayoutId id="2147483775" r:id="rId11"/>
    <p:sldLayoutId id="2147483767" r:id="rId12"/>
    <p:sldLayoutId id="2147483768" r:id="rId13"/>
    <p:sldLayoutId id="214748376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5087888" cy="6858000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98038"/>
            <a:ext cx="2493480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6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719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7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1864" y="20216"/>
            <a:ext cx="7320136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3568" y="2137860"/>
            <a:ext cx="4105672" cy="16511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Направление «Гражданское общество»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09191" y="1772816"/>
            <a:ext cx="681945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D35659"/>
                </a:solidFill>
              </a:rPr>
              <a:t>Цель направления</a:t>
            </a:r>
          </a:p>
          <a:p>
            <a:pPr algn="ctr"/>
            <a:r>
              <a:rPr lang="ru-RU" sz="2400" dirty="0">
                <a:solidFill>
                  <a:srgbClr val="17181A"/>
                </a:solidFill>
              </a:rPr>
              <a:t> </a:t>
            </a:r>
            <a:r>
              <a:rPr lang="ru-RU" sz="2000" dirty="0"/>
              <a:t>формирование сообщества свободных, равных </a:t>
            </a:r>
            <a:br>
              <a:rPr lang="ru-RU" sz="2000" dirty="0"/>
            </a:br>
            <a:r>
              <a:rPr lang="ru-RU" sz="2000" dirty="0"/>
              <a:t>и активных граждан на основе традиций, интересов и ценностей путем расширения гражданского общества, формирования системы гражданского воспитания, повышения ответственности, создание условий для реализации гражданских инициатив, возможностей для самореализации и развития талантов молодежи </a:t>
            </a:r>
            <a:endParaRPr lang="ru-RU" sz="2000" dirty="0">
              <a:solidFill>
                <a:srgbClr val="1718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6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4251" y="-171400"/>
            <a:ext cx="7680176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71864" y="1645637"/>
            <a:ext cx="681945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D35659"/>
                </a:solidFill>
              </a:rPr>
              <a:t>5 векторов в направлении:</a:t>
            </a:r>
          </a:p>
          <a:p>
            <a:pPr marL="285750" indent="-285750" algn="ctr">
              <a:buClr>
                <a:srgbClr val="D35659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17181A"/>
                </a:solidFill>
              </a:rPr>
              <a:t>Гармоничное общество</a:t>
            </a:r>
          </a:p>
          <a:p>
            <a:pPr marL="285750" indent="-285750" algn="ctr">
              <a:buClr>
                <a:srgbClr val="D35659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17181A"/>
                </a:solidFill>
              </a:rPr>
              <a:t>Общественное участие и самоуправление</a:t>
            </a:r>
          </a:p>
          <a:p>
            <a:pPr marL="285750" indent="-285750" algn="ctr">
              <a:buClr>
                <a:srgbClr val="D35659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17181A"/>
                </a:solidFill>
              </a:rPr>
              <a:t>Городское управление</a:t>
            </a:r>
          </a:p>
          <a:p>
            <a:pPr marL="285750" indent="-285750" algn="ctr">
              <a:buClr>
                <a:srgbClr val="D35659"/>
              </a:buClr>
              <a:buFont typeface="Wingdings" panose="05000000000000000000" pitchFamily="2" charset="2"/>
              <a:buChar char="ü"/>
            </a:pPr>
            <a:r>
              <a:rPr lang="ru-RU" sz="2400" dirty="0" err="1">
                <a:solidFill>
                  <a:srgbClr val="17181A"/>
                </a:solidFill>
              </a:rPr>
              <a:t>Волонтерство</a:t>
            </a:r>
            <a:r>
              <a:rPr lang="ru-RU" sz="2400" dirty="0">
                <a:solidFill>
                  <a:srgbClr val="17181A"/>
                </a:solidFill>
              </a:rPr>
              <a:t> и благотворительность</a:t>
            </a:r>
          </a:p>
          <a:p>
            <a:pPr marL="285750" indent="-285750" algn="ctr">
              <a:buClr>
                <a:srgbClr val="D35659"/>
              </a:buClr>
              <a:buFont typeface="Wingdings" panose="05000000000000000000" pitchFamily="2" charset="2"/>
              <a:buChar char="ü"/>
            </a:pPr>
            <a:r>
              <a:rPr lang="ru-RU" sz="2400" dirty="0" err="1">
                <a:solidFill>
                  <a:srgbClr val="17181A"/>
                </a:solidFill>
              </a:rPr>
              <a:t>Инклюзивность</a:t>
            </a:r>
            <a:endParaRPr lang="ru-RU" sz="2400" dirty="0">
              <a:solidFill>
                <a:srgbClr val="17181A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7F01AD2-4064-AE4A-A569-CD83EB4C96A8}"/>
              </a:ext>
            </a:extLst>
          </p:cNvPr>
          <p:cNvSpPr txBox="1">
            <a:spLocks/>
          </p:cNvSpPr>
          <p:nvPr/>
        </p:nvSpPr>
        <p:spPr>
          <a:xfrm>
            <a:off x="223002" y="2179383"/>
            <a:ext cx="4105672" cy="1651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dirty="0"/>
              <a:t>Направление «Гражданское общество»</a:t>
            </a:r>
          </a:p>
        </p:txBody>
      </p:sp>
    </p:spTree>
    <p:extLst>
      <p:ext uri="{BB962C8B-B14F-4D97-AF65-F5344CB8AC3E}">
        <p14:creationId xmlns:p14="http://schemas.microsoft.com/office/powerpoint/2010/main" val="4057709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11824" y="0"/>
            <a:ext cx="7680176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72272" y="654563"/>
            <a:ext cx="5184576" cy="722105"/>
          </a:xfrm>
        </p:spPr>
        <p:txBody>
          <a:bodyPr>
            <a:normAutofit/>
          </a:bodyPr>
          <a:lstStyle/>
          <a:p>
            <a:r>
              <a:rPr lang="ru-RU" sz="3600" b="1" u="sng" dirty="0">
                <a:solidFill>
                  <a:srgbClr val="17181A"/>
                </a:solidFill>
                <a:latin typeface="+mn-lt"/>
              </a:rPr>
              <a:t>Целевые показатели</a:t>
            </a:r>
            <a:endParaRPr lang="en-US" sz="3600" b="1" u="sng" dirty="0">
              <a:solidFill>
                <a:srgbClr val="17181A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9376" y="2022982"/>
            <a:ext cx="41512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17181A"/>
                </a:solidFill>
              </a:rPr>
              <a:t>5 векторов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58785" y="2097421"/>
            <a:ext cx="3604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7181A"/>
                </a:solidFill>
              </a:rPr>
              <a:t>8 показателей достигнуты</a:t>
            </a:r>
            <a:endParaRPr lang="ru-RU" sz="2800" b="1" dirty="0">
              <a:solidFill>
                <a:srgbClr val="D35659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562F52A-04C5-3242-BFF8-3959A2122F7D}"/>
              </a:ext>
            </a:extLst>
          </p:cNvPr>
          <p:cNvSpPr/>
          <p:nvPr/>
        </p:nvSpPr>
        <p:spPr>
          <a:xfrm>
            <a:off x="6538623" y="4221088"/>
            <a:ext cx="38778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17181A"/>
                </a:solidFill>
              </a:rPr>
              <a:t>2 показателя </a:t>
            </a:r>
          </a:p>
          <a:p>
            <a:pPr algn="ctr"/>
            <a:r>
              <a:rPr lang="ru-RU" sz="3200" b="1" dirty="0">
                <a:solidFill>
                  <a:srgbClr val="17181A"/>
                </a:solidFill>
              </a:rPr>
              <a:t>не достигнуты</a:t>
            </a:r>
            <a:endParaRPr lang="ru-RU" sz="3200" b="1" dirty="0">
              <a:solidFill>
                <a:srgbClr val="D35659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0A83822-0BDC-874B-A60C-3375C2E9029D}"/>
              </a:ext>
            </a:extLst>
          </p:cNvPr>
          <p:cNvSpPr/>
          <p:nvPr/>
        </p:nvSpPr>
        <p:spPr>
          <a:xfrm>
            <a:off x="479376" y="3763391"/>
            <a:ext cx="41512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17181A"/>
                </a:solidFill>
              </a:rPr>
              <a:t>10 показателей</a:t>
            </a:r>
            <a:endParaRPr lang="ru-RU" sz="4000" b="1" dirty="0">
              <a:solidFill>
                <a:srgbClr val="D35659"/>
              </a:solidFill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F5B6B22D-A654-ED4B-A23F-00023DDDF7CF}"/>
              </a:ext>
            </a:extLst>
          </p:cNvPr>
          <p:cNvCxnSpPr/>
          <p:nvPr/>
        </p:nvCxnSpPr>
        <p:spPr>
          <a:xfrm>
            <a:off x="2423592" y="2837082"/>
            <a:ext cx="0" cy="95195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A5EFE0B-293E-CB4F-AEEE-5CCC8B635DCE}"/>
              </a:ext>
            </a:extLst>
          </p:cNvPr>
          <p:cNvCxnSpPr>
            <a:cxnSpLocks/>
          </p:cNvCxnSpPr>
          <p:nvPr/>
        </p:nvCxnSpPr>
        <p:spPr>
          <a:xfrm flipV="1">
            <a:off x="4630593" y="2730868"/>
            <a:ext cx="2329503" cy="12741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CA795159-B5EE-5B4B-8092-D03CD52507D9}"/>
              </a:ext>
            </a:extLst>
          </p:cNvPr>
          <p:cNvCxnSpPr>
            <a:cxnSpLocks/>
          </p:cNvCxnSpPr>
          <p:nvPr/>
        </p:nvCxnSpPr>
        <p:spPr>
          <a:xfrm>
            <a:off x="4630593" y="4005064"/>
            <a:ext cx="2545527" cy="6334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304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11824" y="-648072"/>
            <a:ext cx="7680176" cy="7506072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67608" y="4077072"/>
            <a:ext cx="72728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Факторами, не позволившими достичь планового значения являются:</a:t>
            </a:r>
          </a:p>
          <a:p>
            <a:r>
              <a:rPr lang="ru-RU" i="1" dirty="0"/>
              <a:t>- теракт в Крокус Сити Холле;</a:t>
            </a:r>
          </a:p>
          <a:p>
            <a:r>
              <a:rPr lang="ru-RU" i="1" dirty="0"/>
              <a:t>- усиление мер в миграционном законодательстве;</a:t>
            </a:r>
          </a:p>
          <a:p>
            <a:r>
              <a:rPr lang="ru-RU" i="1" dirty="0"/>
              <a:t>- негативная информационная повестка в СМИ и </a:t>
            </a:r>
            <a:r>
              <a:rPr lang="ru-RU" i="1" dirty="0" err="1"/>
              <a:t>соцсетях</a:t>
            </a:r>
            <a:r>
              <a:rPr lang="ru-RU" sz="2400" i="1" dirty="0"/>
              <a:t> </a:t>
            </a:r>
            <a:endParaRPr lang="ru-RU" sz="2400" b="1" i="1" dirty="0">
              <a:solidFill>
                <a:srgbClr val="D35659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65E0E2F-0D85-DA4B-98A1-FD11E1210528}"/>
              </a:ext>
            </a:extLst>
          </p:cNvPr>
          <p:cNvSpPr txBox="1">
            <a:spLocks/>
          </p:cNvSpPr>
          <p:nvPr/>
        </p:nvSpPr>
        <p:spPr>
          <a:xfrm>
            <a:off x="3172272" y="546655"/>
            <a:ext cx="5184576" cy="722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rgbClr val="2E28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u="sng" dirty="0">
                <a:solidFill>
                  <a:srgbClr val="17181A"/>
                </a:solidFill>
                <a:latin typeface="+mn-lt"/>
              </a:rPr>
              <a:t>Целевые показатели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270A6F8-BB3B-D548-90CF-CCB0F244C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927442"/>
              </p:ext>
            </p:extLst>
          </p:nvPr>
        </p:nvGraphicFramePr>
        <p:xfrm>
          <a:off x="911424" y="1942883"/>
          <a:ext cx="8136904" cy="801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3827745998"/>
                    </a:ext>
                  </a:extLst>
                </a:gridCol>
                <a:gridCol w="1454919">
                  <a:extLst>
                    <a:ext uri="{9D8B030D-6E8A-4147-A177-3AD203B41FA5}">
                      <a16:colId xmlns:a16="http://schemas.microsoft.com/office/drawing/2014/main" val="3974458321"/>
                    </a:ext>
                  </a:extLst>
                </a:gridCol>
                <a:gridCol w="2361505">
                  <a:extLst>
                    <a:ext uri="{9D8B030D-6E8A-4147-A177-3AD203B41FA5}">
                      <a16:colId xmlns:a16="http://schemas.microsoft.com/office/drawing/2014/main" val="2352620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Показатели вектора «Гармоничное общество»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План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2024 - 2026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(1 этап)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 2024 год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395901138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9DC19C2-EAD2-B249-81F6-E91649DA9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58017"/>
              </p:ext>
            </p:extLst>
          </p:nvPr>
        </p:nvGraphicFramePr>
        <p:xfrm>
          <a:off x="911424" y="2780928"/>
          <a:ext cx="8136904" cy="936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89107993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110807836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364807827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78. Доля граждан, положительно оценивающих состояние межнациональных (межэтнических) отношений, в общей численности граждан, 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79,8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61,4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14467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82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11824" y="-1076514"/>
            <a:ext cx="7680176" cy="793451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65E0E2F-0D85-DA4B-98A1-FD11E1210528}"/>
              </a:ext>
            </a:extLst>
          </p:cNvPr>
          <p:cNvSpPr txBox="1">
            <a:spLocks/>
          </p:cNvSpPr>
          <p:nvPr/>
        </p:nvSpPr>
        <p:spPr>
          <a:xfrm>
            <a:off x="3172272" y="546655"/>
            <a:ext cx="5184576" cy="722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rgbClr val="2E28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u="sng" dirty="0">
                <a:solidFill>
                  <a:srgbClr val="17181A"/>
                </a:solidFill>
                <a:latin typeface="+mn-lt"/>
              </a:rPr>
              <a:t>Целевые показатели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270A6F8-BB3B-D548-90CF-CCB0F244C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251236"/>
              </p:ext>
            </p:extLst>
          </p:nvPr>
        </p:nvGraphicFramePr>
        <p:xfrm>
          <a:off x="479376" y="1446623"/>
          <a:ext cx="7776864" cy="801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3827745998"/>
                    </a:ext>
                  </a:extLst>
                </a:gridCol>
                <a:gridCol w="1454919">
                  <a:extLst>
                    <a:ext uri="{9D8B030D-6E8A-4147-A177-3AD203B41FA5}">
                      <a16:colId xmlns:a16="http://schemas.microsoft.com/office/drawing/2014/main" val="3974458321"/>
                    </a:ext>
                  </a:extLst>
                </a:gridCol>
                <a:gridCol w="2001465">
                  <a:extLst>
                    <a:ext uri="{9D8B030D-6E8A-4147-A177-3AD203B41FA5}">
                      <a16:colId xmlns:a16="http://schemas.microsoft.com/office/drawing/2014/main" val="2352620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Показатели вектора «Общественное участие и самоуправление»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План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2024 - 2026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(1 этап)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 2024 год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395901138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424DDCD-11E5-D64F-AFB1-067CBA1A2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757615"/>
              </p:ext>
            </p:extLst>
          </p:nvPr>
        </p:nvGraphicFramePr>
        <p:xfrm>
          <a:off x="479376" y="2280290"/>
          <a:ext cx="7776864" cy="801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418907948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01597493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3624497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79. Доля граждан, принявших участие в различных мероприятиях посредством информационных технологий, 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30,0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32,0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23118560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64EC14A-8AF2-264F-884F-C2F22BDE6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891306"/>
              </p:ext>
            </p:extLst>
          </p:nvPr>
        </p:nvGraphicFramePr>
        <p:xfrm>
          <a:off x="479376" y="3099488"/>
          <a:ext cx="7776864" cy="1062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357720726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67348766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4118524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80. Количество некоммерческих организаций, которым оказана консультационная и методическая поддержка со стороны органов местного самоуправления, ед.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207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05096108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A362C10-2BA5-D340-8498-596D116BE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07439"/>
              </p:ext>
            </p:extLst>
          </p:nvPr>
        </p:nvGraphicFramePr>
        <p:xfrm>
          <a:off x="3863752" y="5305060"/>
          <a:ext cx="7776864" cy="540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1785156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54086189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5790231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86. Доля граждан, вовлеченных в деятельность волонтерских (добровольческих) организаций, 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12,4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16,2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548870450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AE850D69-EFFD-734C-AEE9-77A96D767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713887"/>
              </p:ext>
            </p:extLst>
          </p:nvPr>
        </p:nvGraphicFramePr>
        <p:xfrm>
          <a:off x="3863752" y="4516390"/>
          <a:ext cx="7776864" cy="801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382774599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97445832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352620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Показатели вектора «</a:t>
                      </a:r>
                      <a:r>
                        <a:rPr lang="ru-RU" sz="1600" dirty="0" err="1">
                          <a:effectLst/>
                        </a:rPr>
                        <a:t>Волонтерство</a:t>
                      </a:r>
                      <a:r>
                        <a:rPr lang="ru-RU" sz="1600" dirty="0">
                          <a:effectLst/>
                        </a:rPr>
                        <a:t> и благотворительность»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План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2024 - 2026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(1 этап)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 2024 год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395901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76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20885" y="-1076514"/>
            <a:ext cx="7680176" cy="793451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65E0E2F-0D85-DA4B-98A1-FD11E1210528}"/>
              </a:ext>
            </a:extLst>
          </p:cNvPr>
          <p:cNvSpPr txBox="1">
            <a:spLocks/>
          </p:cNvSpPr>
          <p:nvPr/>
        </p:nvSpPr>
        <p:spPr>
          <a:xfrm>
            <a:off x="3172272" y="546655"/>
            <a:ext cx="5184576" cy="722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rgbClr val="2E28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u="sng" dirty="0">
                <a:solidFill>
                  <a:srgbClr val="17181A"/>
                </a:solidFill>
                <a:latin typeface="+mn-lt"/>
              </a:rPr>
              <a:t>Целевые показатели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270A6F8-BB3B-D548-90CF-CCB0F244C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710057"/>
              </p:ext>
            </p:extLst>
          </p:nvPr>
        </p:nvGraphicFramePr>
        <p:xfrm>
          <a:off x="1487488" y="1446623"/>
          <a:ext cx="7776864" cy="801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382774599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97445832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352620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Показатели вектора «Городское управление»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План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2024 - 2026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(1 этап)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 2024 год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395901138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A403DB3-2B18-694F-A289-BFADA0D94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855331"/>
              </p:ext>
            </p:extLst>
          </p:nvPr>
        </p:nvGraphicFramePr>
        <p:xfrm>
          <a:off x="1475182" y="2253179"/>
          <a:ext cx="7789170" cy="540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2826">
                  <a:extLst>
                    <a:ext uri="{9D8B030D-6E8A-4147-A177-3AD203B41FA5}">
                      <a16:colId xmlns:a16="http://schemas.microsoft.com/office/drawing/2014/main" val="167852599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96960179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819608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81. Удовлетворенность населения деятельностью органов местного самоуправления, 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56,2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77,3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50619326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CEB725C-AC4A-F148-BB86-ECEEF188B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247160"/>
              </p:ext>
            </p:extLst>
          </p:nvPr>
        </p:nvGraphicFramePr>
        <p:xfrm>
          <a:off x="1475182" y="2852936"/>
          <a:ext cx="7789170" cy="279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2826">
                  <a:extLst>
                    <a:ext uri="{9D8B030D-6E8A-4147-A177-3AD203B41FA5}">
                      <a16:colId xmlns:a16="http://schemas.microsoft.com/office/drawing/2014/main" val="36395665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6608189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897150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82. Цифровая зрелость городского управления, балл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</a:rPr>
                        <a:t>86,9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144794406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25142C09-896E-BE4B-B060-07C3C2A89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28474"/>
              </p:ext>
            </p:extLst>
          </p:nvPr>
        </p:nvGraphicFramePr>
        <p:xfrm>
          <a:off x="1488569" y="3189283"/>
          <a:ext cx="7775783" cy="540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9439">
                  <a:extLst>
                    <a:ext uri="{9D8B030D-6E8A-4147-A177-3AD203B41FA5}">
                      <a16:colId xmlns:a16="http://schemas.microsoft.com/office/drawing/2014/main" val="376676696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57892868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9027183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83. Экономическая эффективность использования муниципальной собственности, 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99011975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CEF48BBB-A46D-F840-9C56-88B86DA12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30159"/>
              </p:ext>
            </p:extLst>
          </p:nvPr>
        </p:nvGraphicFramePr>
        <p:xfrm>
          <a:off x="1469569" y="3789040"/>
          <a:ext cx="7794783" cy="540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8439">
                  <a:extLst>
                    <a:ext uri="{9D8B030D-6E8A-4147-A177-3AD203B41FA5}">
                      <a16:colId xmlns:a16="http://schemas.microsoft.com/office/drawing/2014/main" val="175334738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84026154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966087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84. Соблюдение высокого уровня долговой устойчивости бюджета города, %, не более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более 50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1,07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257844234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F18A7C73-E819-D04A-AC68-69714AE28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30968"/>
              </p:ext>
            </p:extLst>
          </p:nvPr>
        </p:nvGraphicFramePr>
        <p:xfrm>
          <a:off x="1469569" y="4365104"/>
          <a:ext cx="7794783" cy="801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8439">
                  <a:extLst>
                    <a:ext uri="{9D8B030D-6E8A-4147-A177-3AD203B41FA5}">
                      <a16:colId xmlns:a16="http://schemas.microsoft.com/office/drawing/2014/main" val="16620639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9952710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7435988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85. Доля муниципальных служащих города, получивших дополнительное профессиональное образование, 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37,4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41,4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215424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793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11824" y="-645705"/>
            <a:ext cx="7680176" cy="7506072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926" y="3482316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Основным фактором, не позволившим достичь планового значения,  является то, что не все объекты инфраструктуры города обеспечены необходимыми условиями для пользования маломобильными гражданами </a:t>
            </a:r>
            <a:endParaRPr lang="ru-RU" sz="2400" b="1" i="1" dirty="0">
              <a:solidFill>
                <a:srgbClr val="D35659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65E0E2F-0D85-DA4B-98A1-FD11E1210528}"/>
              </a:ext>
            </a:extLst>
          </p:cNvPr>
          <p:cNvSpPr txBox="1">
            <a:spLocks/>
          </p:cNvSpPr>
          <p:nvPr/>
        </p:nvSpPr>
        <p:spPr>
          <a:xfrm>
            <a:off x="3172272" y="546655"/>
            <a:ext cx="5184576" cy="722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rgbClr val="2E28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u="sng" dirty="0">
                <a:solidFill>
                  <a:srgbClr val="17181A"/>
                </a:solidFill>
                <a:latin typeface="+mn-lt"/>
              </a:rPr>
              <a:t>Целевые показатели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270A6F8-BB3B-D548-90CF-CCB0F244C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911883"/>
              </p:ext>
            </p:extLst>
          </p:nvPr>
        </p:nvGraphicFramePr>
        <p:xfrm>
          <a:off x="911424" y="1628800"/>
          <a:ext cx="8136904" cy="801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3827745998"/>
                    </a:ext>
                  </a:extLst>
                </a:gridCol>
                <a:gridCol w="1454919">
                  <a:extLst>
                    <a:ext uri="{9D8B030D-6E8A-4147-A177-3AD203B41FA5}">
                      <a16:colId xmlns:a16="http://schemas.microsoft.com/office/drawing/2014/main" val="3974458321"/>
                    </a:ext>
                  </a:extLst>
                </a:gridCol>
                <a:gridCol w="2361505">
                  <a:extLst>
                    <a:ext uri="{9D8B030D-6E8A-4147-A177-3AD203B41FA5}">
                      <a16:colId xmlns:a16="http://schemas.microsoft.com/office/drawing/2014/main" val="2352620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Показатели вектора «</a:t>
                      </a:r>
                      <a:r>
                        <a:rPr lang="ru-RU" sz="1600" dirty="0" err="1">
                          <a:effectLst/>
                        </a:rPr>
                        <a:t>Инклюзивность</a:t>
                      </a:r>
                      <a:r>
                        <a:rPr lang="ru-RU" sz="1600" dirty="0">
                          <a:effectLst/>
                        </a:rPr>
                        <a:t>»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План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2024 - 2026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(1 этап)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 2024 год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395901138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062650D-7DBE-0241-A6CF-6469C5E5A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589525"/>
              </p:ext>
            </p:extLst>
          </p:nvPr>
        </p:nvGraphicFramePr>
        <p:xfrm>
          <a:off x="901687" y="2492896"/>
          <a:ext cx="8146641" cy="540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0217">
                  <a:extLst>
                    <a:ext uri="{9D8B030D-6E8A-4147-A177-3AD203B41FA5}">
                      <a16:colId xmlns:a16="http://schemas.microsoft.com/office/drawing/2014/main" val="350177167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017517284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2978835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87. Удовлетворенность населения развитием </a:t>
                      </a:r>
                      <a:r>
                        <a:rPr lang="ru-RU" sz="1600" dirty="0" err="1">
                          <a:effectLst/>
                        </a:rPr>
                        <a:t>безбарьерной</a:t>
                      </a:r>
                      <a:r>
                        <a:rPr lang="ru-RU" sz="1600" dirty="0">
                          <a:effectLst/>
                        </a:rPr>
                        <a:t> среды, 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55,1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54,9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792302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900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11824" y="-220471"/>
            <a:ext cx="7680176" cy="706706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91544" y="332656"/>
            <a:ext cx="7488832" cy="83851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+mn-lt"/>
              </a:rPr>
              <a:t>План мероприятий по реализации 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направления «Гражданское общество» за 2024 год </a:t>
            </a:r>
            <a:endParaRPr lang="en-US" sz="2400" b="1" u="sng" dirty="0">
              <a:solidFill>
                <a:srgbClr val="17181A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9376" y="2022982"/>
            <a:ext cx="41512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17181A"/>
                </a:solidFill>
              </a:rPr>
              <a:t>5 векторов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0888" y="1634011"/>
            <a:ext cx="4464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7181A"/>
                </a:solidFill>
              </a:rPr>
              <a:t>37 мероприятия исполнены в текущем году</a:t>
            </a:r>
            <a:endParaRPr lang="ru-RU" sz="2800" b="1" dirty="0">
              <a:solidFill>
                <a:srgbClr val="D35659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562F52A-04C5-3242-BFF8-3959A2122F7D}"/>
              </a:ext>
            </a:extLst>
          </p:cNvPr>
          <p:cNvSpPr/>
          <p:nvPr/>
        </p:nvSpPr>
        <p:spPr>
          <a:xfrm>
            <a:off x="7896200" y="3212976"/>
            <a:ext cx="38778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7181A"/>
                </a:solidFill>
              </a:rPr>
              <a:t>10 мероприятий – исполнение к 2026 году</a:t>
            </a:r>
            <a:endParaRPr lang="ru-RU" sz="2800" b="1" dirty="0">
              <a:solidFill>
                <a:srgbClr val="D35659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0A83822-0BDC-874B-A60C-3375C2E9029D}"/>
              </a:ext>
            </a:extLst>
          </p:cNvPr>
          <p:cNvSpPr/>
          <p:nvPr/>
        </p:nvSpPr>
        <p:spPr>
          <a:xfrm>
            <a:off x="479376" y="3763391"/>
            <a:ext cx="41512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17181A"/>
                </a:solidFill>
              </a:rPr>
              <a:t>54 мероприятия</a:t>
            </a:r>
            <a:endParaRPr lang="ru-RU" sz="4000" b="1" dirty="0">
              <a:solidFill>
                <a:srgbClr val="D35659"/>
              </a:solidFill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F5B6B22D-A654-ED4B-A23F-00023DDDF7CF}"/>
              </a:ext>
            </a:extLst>
          </p:cNvPr>
          <p:cNvCxnSpPr/>
          <p:nvPr/>
        </p:nvCxnSpPr>
        <p:spPr>
          <a:xfrm>
            <a:off x="2423592" y="2837082"/>
            <a:ext cx="0" cy="95195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A5EFE0B-293E-CB4F-AEEE-5CCC8B635DCE}"/>
              </a:ext>
            </a:extLst>
          </p:cNvPr>
          <p:cNvCxnSpPr>
            <a:cxnSpLocks/>
          </p:cNvCxnSpPr>
          <p:nvPr/>
        </p:nvCxnSpPr>
        <p:spPr>
          <a:xfrm flipV="1">
            <a:off x="4630593" y="2376925"/>
            <a:ext cx="2185487" cy="16281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CA795159-B5EE-5B4B-8092-D03CD52507D9}"/>
              </a:ext>
            </a:extLst>
          </p:cNvPr>
          <p:cNvCxnSpPr>
            <a:cxnSpLocks/>
          </p:cNvCxnSpPr>
          <p:nvPr/>
        </p:nvCxnSpPr>
        <p:spPr>
          <a:xfrm>
            <a:off x="4630593" y="4005064"/>
            <a:ext cx="29775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422C5AF-1631-0444-8052-EAC63E717C1D}"/>
              </a:ext>
            </a:extLst>
          </p:cNvPr>
          <p:cNvSpPr/>
          <p:nvPr/>
        </p:nvSpPr>
        <p:spPr>
          <a:xfrm>
            <a:off x="7968208" y="4797152"/>
            <a:ext cx="38778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7181A"/>
                </a:solidFill>
              </a:rPr>
              <a:t>7 мероприятий – исполнение во 2 и 3 этапах реализации Стратегии</a:t>
            </a:r>
            <a:endParaRPr lang="ru-RU" sz="2800" b="1" dirty="0">
              <a:solidFill>
                <a:srgbClr val="D35659"/>
              </a:solidFill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A45CAD36-CAA0-FE4A-98F2-B861FB1B88DF}"/>
              </a:ext>
            </a:extLst>
          </p:cNvPr>
          <p:cNvCxnSpPr>
            <a:cxnSpLocks/>
          </p:cNvCxnSpPr>
          <p:nvPr/>
        </p:nvCxnSpPr>
        <p:spPr>
          <a:xfrm>
            <a:off x="4630593" y="4005064"/>
            <a:ext cx="3553639" cy="14401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4283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60188</TotalTime>
  <Words>469</Words>
  <Application>Microsoft Office PowerPoint</Application>
  <PresentationFormat>Широкоэкранный</PresentationFormat>
  <Paragraphs>107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Custom Design</vt:lpstr>
      <vt:lpstr>Blank</vt:lpstr>
      <vt:lpstr>TITLES</vt:lpstr>
      <vt:lpstr>Презентация PowerPoint</vt:lpstr>
      <vt:lpstr>Презентация PowerPoint</vt:lpstr>
      <vt:lpstr>Целевые показатели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мероприятий по реализации  направления «Гражданское общество» за 2024 год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Minimalist Business - Template for PowerPoint</dc:title>
  <dc:creator>showeet.com</dc:creator>
  <dc:description>© Copyright Showeet.com</dc:description>
  <cp:lastModifiedBy>Бергер Ольга Сергеевна</cp:lastModifiedBy>
  <cp:revision>62</cp:revision>
  <cp:lastPrinted>2015-09-25T22:32:17Z</cp:lastPrinted>
  <dcterms:created xsi:type="dcterms:W3CDTF">2011-05-09T14:18:21Z</dcterms:created>
  <dcterms:modified xsi:type="dcterms:W3CDTF">2025-01-26T17:16:33Z</dcterms:modified>
  <cp:category>Templates</cp:category>
</cp:coreProperties>
</file>