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56" r:id="rId2"/>
    <p:sldId id="264" r:id="rId3"/>
    <p:sldId id="257" r:id="rId4"/>
    <p:sldId id="258" r:id="rId5"/>
    <p:sldId id="262" r:id="rId6"/>
    <p:sldId id="259" r:id="rId7"/>
    <p:sldId id="260" r:id="rId8"/>
    <p:sldId id="261" r:id="rId9"/>
    <p:sldId id="265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714" y="114"/>
      </p:cViewPr>
      <p:guideLst>
        <p:guide orient="horz" pos="2160"/>
        <p:guide pos="6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5AFEB-FCAD-4A32-89B0-51637211CE3A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4F1F-74E8-4E2E-8CD9-11B756B03D9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1744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5AFEB-FCAD-4A32-89B0-51637211CE3A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4F1F-74E8-4E2E-8CD9-11B756B03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77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5AFEB-FCAD-4A32-89B0-51637211CE3A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4F1F-74E8-4E2E-8CD9-11B756B03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063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5AFEB-FCAD-4A32-89B0-51637211CE3A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4F1F-74E8-4E2E-8CD9-11B756B03D9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283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5AFEB-FCAD-4A32-89B0-51637211CE3A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4F1F-74E8-4E2E-8CD9-11B756B03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545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5AFEB-FCAD-4A32-89B0-51637211CE3A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4F1F-74E8-4E2E-8CD9-11B756B03D9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4912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5AFEB-FCAD-4A32-89B0-51637211CE3A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4F1F-74E8-4E2E-8CD9-11B756B03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5AFEB-FCAD-4A32-89B0-51637211CE3A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4F1F-74E8-4E2E-8CD9-11B756B03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9103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5AFEB-FCAD-4A32-89B0-51637211CE3A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4F1F-74E8-4E2E-8CD9-11B756B03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736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5AFEB-FCAD-4A32-89B0-51637211CE3A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4F1F-74E8-4E2E-8CD9-11B756B03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85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5AFEB-FCAD-4A32-89B0-51637211CE3A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4F1F-74E8-4E2E-8CD9-11B756B03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664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5AFEB-FCAD-4A32-89B0-51637211CE3A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4F1F-74E8-4E2E-8CD9-11B756B03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719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5AFEB-FCAD-4A32-89B0-51637211CE3A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4F1F-74E8-4E2E-8CD9-11B756B03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550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5AFEB-FCAD-4A32-89B0-51637211CE3A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4F1F-74E8-4E2E-8CD9-11B756B03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205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5AFEB-FCAD-4A32-89B0-51637211CE3A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4F1F-74E8-4E2E-8CD9-11B756B03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604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5AFEB-FCAD-4A32-89B0-51637211CE3A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4F1F-74E8-4E2E-8CD9-11B756B03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034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5AFEB-FCAD-4A32-89B0-51637211CE3A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4F1F-74E8-4E2E-8CD9-11B756B03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83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B85AFEB-FCAD-4A32-89B0-51637211CE3A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B024F1F-74E8-4E2E-8CD9-11B756B03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  <p:sldLayoutId id="214748379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47473"/>
            <a:ext cx="9384792" cy="221284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Противодействие коррупции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в избирательном процессе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992" y="3184609"/>
            <a:ext cx="4481387" cy="2987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99798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2812" y="615696"/>
            <a:ext cx="60198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сообщить О ФАКТАХ КОРРУПЦИИ В ИЗБИРАТЕЛЬНОМ ПРОЦЕССЕ ВОЗМОЖНО ПО ТЕЛЕФОНАМ: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2812" y="2048256"/>
            <a:ext cx="6506020" cy="389534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</a:rPr>
              <a:t>тел. доверия Администрации города – 8 (3462) 44-20-15;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</a:rPr>
              <a:t>тел. доверия Правительства ХМАО-Югры – 8-800-101-86-00;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</a:rPr>
              <a:t>дежурная часть УМВД России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по г. Сургуту – 8 (3462) 76-13-14;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</a:rPr>
              <a:t>тел. доверия УМВД России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по ХМАО-Югре– 8(3467) 39-83-00.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18" y="2321094"/>
            <a:ext cx="4388794" cy="312873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softEdge rad="11250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485361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1055688" y="960120"/>
            <a:ext cx="5857176" cy="5532119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just"/>
            <a:r>
              <a:rPr lang="ru-RU" sz="25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	</a:t>
            </a: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</a:rPr>
              <a:t>Носителем </a:t>
            </a:r>
            <a:r>
              <a:rPr lang="ru-RU" sz="2500" b="1" dirty="0">
                <a:solidFill>
                  <a:schemeClr val="tx2">
                    <a:lumMod val="75000"/>
                  </a:schemeClr>
                </a:solidFill>
              </a:rPr>
              <a:t>суверенитета и единственным источником власти в </a:t>
            </a: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</a:rPr>
              <a:t>Российской </a:t>
            </a:r>
            <a:r>
              <a:rPr lang="ru-RU" sz="2500" b="1" dirty="0">
                <a:solidFill>
                  <a:schemeClr val="tx2">
                    <a:lumMod val="75000"/>
                  </a:schemeClr>
                </a:solidFill>
              </a:rPr>
              <a:t>Федерации является ее многонациональный народ. Народ </a:t>
            </a: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</a:rPr>
              <a:t>осуществляет свою </a:t>
            </a:r>
            <a:r>
              <a:rPr lang="ru-RU" sz="2500" b="1" dirty="0">
                <a:solidFill>
                  <a:schemeClr val="tx2">
                    <a:lumMod val="75000"/>
                  </a:schemeClr>
                </a:solidFill>
              </a:rPr>
              <a:t>власть непосредственно, а также через органы государственной </a:t>
            </a: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</a:rPr>
              <a:t>власти</a:t>
            </a:r>
            <a:br>
              <a:rPr lang="ru-RU" sz="25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</a:rPr>
              <a:t>и </a:t>
            </a:r>
            <a:r>
              <a:rPr lang="ru-RU" sz="2500" b="1" dirty="0">
                <a:solidFill>
                  <a:schemeClr val="tx2">
                    <a:lumMod val="75000"/>
                  </a:schemeClr>
                </a:solidFill>
              </a:rPr>
              <a:t>органы </a:t>
            </a: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</a:rPr>
              <a:t>местного самоуправления</a:t>
            </a:r>
            <a:r>
              <a:rPr lang="ru-RU" sz="2500" b="1" dirty="0">
                <a:solidFill>
                  <a:schemeClr val="tx2">
                    <a:lumMod val="75000"/>
                  </a:schemeClr>
                </a:solidFill>
              </a:rPr>
              <a:t>. Высшим непосредственным </a:t>
            </a: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</a:rPr>
              <a:t>выражением </a:t>
            </a:r>
            <a:r>
              <a:rPr lang="ru-RU" sz="2500" b="1" dirty="0">
                <a:solidFill>
                  <a:schemeClr val="tx2">
                    <a:lumMod val="75000"/>
                  </a:schemeClr>
                </a:solidFill>
              </a:rPr>
              <a:t>власти народа являются референдум и свободные </a:t>
            </a: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</a:rPr>
              <a:t>выборы.</a:t>
            </a:r>
            <a:endParaRPr lang="ru-RU" sz="25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16735" t="7829" r="9530" b="14263"/>
          <a:stretch/>
        </p:blipFill>
        <p:spPr>
          <a:xfrm>
            <a:off x="7400015" y="1179576"/>
            <a:ext cx="1717219" cy="2651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361" y="3364992"/>
            <a:ext cx="1788535" cy="2520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179351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22812" y="342900"/>
            <a:ext cx="6019800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Коррупция в избирательном процессе - это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6076" r="26076"/>
          <a:stretch>
            <a:fillRect/>
          </a:stretch>
        </p:blipFill>
        <p:spPr>
          <a:xfrm rot="792409">
            <a:off x="1573318" y="761062"/>
            <a:ext cx="1791412" cy="24963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722812" y="1911096"/>
            <a:ext cx="6551740" cy="4498848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lnSpcReduction="10000"/>
          </a:bodyPr>
          <a:lstStyle/>
          <a:p>
            <a:pPr algn="just">
              <a:spcBef>
                <a:spcPts val="100"/>
              </a:spcBef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социально-негативное явление, искажающее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реальную политическую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конкуренцию, заключающееся</a:t>
            </a:r>
            <a:b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в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использовании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субъектами избирательного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процесса своего статуса, служебного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положения</a:t>
            </a:r>
            <a:b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в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личных или групповых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интересах,</a:t>
            </a:r>
            <a:b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в целях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противоправного извлечения выгод и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преимуществ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в ходе подготовки и проведения выборов,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референдумов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, а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также</a:t>
            </a:r>
            <a:b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в предоставлении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или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обещании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таких выгод и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преимуществ.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102" y="3895344"/>
            <a:ext cx="3238515" cy="20034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897002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2812" y="460248"/>
            <a:ext cx="6021388" cy="1441704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Признаки коррупции в избирательном процессе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2812" y="2333188"/>
            <a:ext cx="6231700" cy="386644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Сфера существования.</a:t>
            </a:r>
          </a:p>
          <a:p>
            <a:pPr marL="457200" indent="-457200" algn="just">
              <a:buAutoNum type="arabicPeriod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Определенный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перечень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субъектов.</a:t>
            </a:r>
          </a:p>
          <a:p>
            <a:pPr marL="457200" indent="-457200" algn="just">
              <a:buFont typeface="Wingdings 3" panose="05040102010807070707" pitchFamily="18" charset="2"/>
              <a:buAutoNum type="arabicPeriod"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Использование субъектами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избирательного процесса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своего статуса, служебного положения.</a:t>
            </a:r>
          </a:p>
          <a:p>
            <a:endParaRPr lang="ru-RU" sz="2300" b="1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372" y="891484"/>
            <a:ext cx="3871440" cy="27890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688" y="3680515"/>
            <a:ext cx="3349752" cy="250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7129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6076" r="26076"/>
          <a:stretch>
            <a:fillRect/>
          </a:stretch>
        </p:blipFill>
        <p:spPr>
          <a:xfrm>
            <a:off x="1055688" y="774536"/>
            <a:ext cx="1836484" cy="25591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89704" y="914400"/>
            <a:ext cx="6757416" cy="465429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	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Целью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коррупции в избирательном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процессе, как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и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коррупции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в целом является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извлечение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выгод материального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и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нематериального характера.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Причем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для разных субъектов коррупции в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избирательном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процессе характерно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стремление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к извлечению выгод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и преимуществ разного рода.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012" y="3663362"/>
            <a:ext cx="3110420" cy="23328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544410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484632"/>
            <a:ext cx="8534401" cy="185623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Субъекты коррупционных правонарушений в избирательном процессе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84212" y="2505456"/>
            <a:ext cx="10562907" cy="3995928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lnSpcReduction="10000"/>
          </a:bodyPr>
          <a:lstStyle/>
          <a:p>
            <a:pPr algn="just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1. Граждане Российской Федерации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Как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правило, эта категория субъектов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вступает</a:t>
            </a:r>
            <a:b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в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коррупционные отношения в сфере избирательного процесса в качестве избирателей, кандидатов, должностных лиц и т.п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 algn="just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2. Избиратели – граждане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Российской Федерации, обладающие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активным избирательным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правом. В коррупционных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отношениях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подкупа они выступают стороной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пассивного подкупа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, используя свой статус – право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избирать для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извлечения выгод материального или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нематериального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характера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algn="just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3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. К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андидаты – лица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, выдвинутые в установленном законом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порядке в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качестве претендентов на замещаемую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посредством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выборов должность или на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членство</a:t>
            </a:r>
            <a:b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в органе (палате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органа) государственной власти или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органе местного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самоуправления либо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зарегистрированные соответствующей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избирательной комиссией в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качестве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кандидатов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algn="just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4.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Избирательные объединения.</a:t>
            </a:r>
          </a:p>
          <a:p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6608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55688" y="621792"/>
            <a:ext cx="10191432" cy="561441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Согласно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действующему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законодательству, избирательное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объединение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– политическая партия, имеющая в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соответствии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с федеральным законом право участвовать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в выборах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, а также региональное отделение или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иное структурное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подразделение политической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партии, имеющие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в соответствии с федеральным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законом право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участвовать в выборах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соответствующего уровня.</a:t>
            </a:r>
          </a:p>
          <a:p>
            <a:pPr algn="just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5.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Доверенные лица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и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уполномоченные представители кандидатов,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поскольку от имени кандидатов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вправе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выступать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исключительно</a:t>
            </a:r>
            <a:b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их уполномоченные представители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по финансовым вопросам,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доверенные лица.</a:t>
            </a:r>
          </a:p>
          <a:p>
            <a:pPr algn="just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6.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Наблюдатель.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Гражданин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Российской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Федерации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, уполномоченный осуществлять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наблюдение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за проведением голосования, подсчетом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голосов и иной деятельностью комиссии в период проведения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голосования,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установления</a:t>
            </a:r>
            <a:b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его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итогов,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определения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результатов выборов, референдума,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включая деятельность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комиссии по проверке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правильности установления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итогов голосования и определения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результатов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выборов, референдума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algn="just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7.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Избирательные комиссии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и их члены с правом решающего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голоса.</a:t>
            </a:r>
          </a:p>
          <a:p>
            <a:pPr algn="just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8.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Члены избирательных комиссий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с правом совещательного голоса.</a:t>
            </a:r>
          </a:p>
        </p:txBody>
      </p:sp>
    </p:spTree>
    <p:extLst>
      <p:ext uri="{BB962C8B-B14F-4D97-AF65-F5344CB8AC3E}">
        <p14:creationId xmlns:p14="http://schemas.microsoft.com/office/powerpoint/2010/main" val="32638713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2812" y="438912"/>
            <a:ext cx="6019800" cy="1783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ФОРМЫ ПРОЯВЛЕНИЯ КОРРУПЦИОННЫХ ПРАВОНАРУШЕНИЙ В ИЗБИРАТЕЛЬНОМ ПРАВЕ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2812" y="2468880"/>
            <a:ext cx="6524308" cy="3264408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lnSpcReduction="10000"/>
          </a:bodyPr>
          <a:lstStyle/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1.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П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одкуп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субъектов избирательного процесса (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электоральная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коррупция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).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2. Незаконное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финансирование избирательных кампаний и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кампаний референдума.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3. Незаконное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осуществление информационного обеспечения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избирательных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кампаний и кампаний референдума со стороны средств массовой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информации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из материальной и (или) нематериальной заинтересованности.</a:t>
            </a: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6076" r="26076"/>
          <a:stretch>
            <a:fillRect/>
          </a:stretch>
        </p:blipFill>
        <p:spPr>
          <a:xfrm>
            <a:off x="906715" y="683622"/>
            <a:ext cx="3564701" cy="496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005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4212" y="548640"/>
            <a:ext cx="8534401" cy="99669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УГОЛОВНАЯ ОТВЕТСТВЕННОСТЬ ЗА КОРРУПЦИОННЫЕ ПРАВОНАРУШЕНИЯ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" y="2170033"/>
            <a:ext cx="9583743" cy="328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58285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Другая 1">
      <a:dk1>
        <a:srgbClr val="B29C93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596</TotalTime>
  <Words>563</Words>
  <Application>Microsoft Office PowerPoint</Application>
  <PresentationFormat>Широкоэкранный</PresentationFormat>
  <Paragraphs>29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Century Gothic</vt:lpstr>
      <vt:lpstr>Wingdings</vt:lpstr>
      <vt:lpstr>Wingdings 3</vt:lpstr>
      <vt:lpstr>Сектор</vt:lpstr>
      <vt:lpstr>Противодействие коррупции  в избирательном процессе</vt:lpstr>
      <vt:lpstr>Презентация PowerPoint</vt:lpstr>
      <vt:lpstr>Коррупция в избирательном процессе - это</vt:lpstr>
      <vt:lpstr>Признаки коррупции в избирательном процессе</vt:lpstr>
      <vt:lpstr>Презентация PowerPoint</vt:lpstr>
      <vt:lpstr>Субъекты коррупционных правонарушений в избирательном процессе</vt:lpstr>
      <vt:lpstr>Презентация PowerPoint</vt:lpstr>
      <vt:lpstr>ФОРМЫ ПРОЯВЛЕНИЯ КОРРУПЦИОННЫХ ПРАВОНАРУШЕНИЙ В ИЗБИРАТЕЛЬНОМ ПРАВЕ</vt:lpstr>
      <vt:lpstr>УГОЛОВНАЯ ОТВЕТСТВЕННОСТЬ ЗА КОРРУПЦИОННЫЕ ПРАВОНАРУШЕНИЯ</vt:lpstr>
      <vt:lpstr>сообщить О ФАКТАХ КОРРУПЦИИ В ИЗБИРАТЕЛЬНОМ ПРОЦЕССЕ ВОЗМОЖНО ПО ТЕЛЕФОНАМ: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Противодействие коррупции  в избирательном процессе</dc:title>
  <dc:creator>Исаева Ирина Сергеевна</dc:creator>
  <cp:lastModifiedBy>Исаева Ирина Сергеевна</cp:lastModifiedBy>
  <cp:revision>33</cp:revision>
  <dcterms:created xsi:type="dcterms:W3CDTF">2026-08-05T10:50:18Z</dcterms:created>
  <dcterms:modified xsi:type="dcterms:W3CDTF">2026-08-07T06:49:52Z</dcterms:modified>
</cp:coreProperties>
</file>