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326" r:id="rId2"/>
    <p:sldId id="337" r:id="rId3"/>
    <p:sldId id="338" r:id="rId4"/>
    <p:sldId id="339" r:id="rId5"/>
    <p:sldId id="328" r:id="rId6"/>
    <p:sldId id="332" r:id="rId7"/>
    <p:sldId id="329" r:id="rId8"/>
    <p:sldId id="341" r:id="rId9"/>
    <p:sldId id="333" r:id="rId10"/>
    <p:sldId id="334" r:id="rId11"/>
    <p:sldId id="335" r:id="rId12"/>
    <p:sldId id="336" r:id="rId13"/>
    <p:sldId id="327" r:id="rId14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78"/>
    <a:srgbClr val="05828C"/>
    <a:srgbClr val="F07D00"/>
    <a:srgbClr val="0B3D6E"/>
    <a:srgbClr val="EDEDED"/>
    <a:srgbClr val="EFF6FD"/>
    <a:srgbClr val="A8D4E2"/>
    <a:srgbClr val="E78103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6327"/>
  </p:normalViewPr>
  <p:slideViewPr>
    <p:cSldViewPr>
      <p:cViewPr varScale="1">
        <p:scale>
          <a:sx n="111" d="100"/>
          <a:sy n="111" d="100"/>
        </p:scale>
        <p:origin x="414" y="78"/>
      </p:cViewPr>
      <p:guideLst>
        <p:guide orient="horz" pos="3840"/>
        <p:guide pos="2448"/>
        <p:guide pos="528"/>
        <p:guide orient="horz" pos="2160"/>
        <p:guide orient="horz"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0FF2ED-CD30-4E4A-B2D9-863706FEA590}">
      <dgm:prSet phldrT="[Текст]" custT="1"/>
      <dgm:spPr>
        <a:solidFill>
          <a:srgbClr val="F07D00"/>
        </a:solidFill>
      </dgm:spPr>
      <dgm:t>
        <a:bodyPr/>
        <a:lstStyle/>
        <a:p>
          <a:r>
            <a:rPr lang="ru-RU" sz="32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2025 </a:t>
          </a:r>
          <a:r>
            <a:rPr lang="ru-RU" sz="32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г.</a:t>
          </a:r>
        </a:p>
        <a:p>
          <a:r>
            <a:rPr lang="ru-RU" sz="16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95,1 </a:t>
          </a:r>
          <a:r>
            <a:rPr lang="ru-RU" sz="16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% </a:t>
          </a:r>
          <a:endParaRPr lang="ru-RU" sz="16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6BA9A8CF-381F-433E-BDF9-0C3ED00EFC87}" type="parTrans" cxnId="{752F3F2F-0064-426B-9FC4-1FBE0A492483}">
      <dgm:prSet/>
      <dgm:spPr/>
      <dgm:t>
        <a:bodyPr/>
        <a:lstStyle/>
        <a:p>
          <a:endParaRPr lang="ru-RU"/>
        </a:p>
      </dgm:t>
    </dgm:pt>
    <dgm:pt modelId="{7F8C6884-54A3-4957-A8D6-91770C1596A3}" type="sibTrans" cxnId="{752F3F2F-0064-426B-9FC4-1FBE0A492483}">
      <dgm:prSet/>
      <dgm:spPr/>
      <dgm:t>
        <a:bodyPr/>
        <a:lstStyle/>
        <a:p>
          <a:endParaRPr lang="ru-RU"/>
        </a:p>
      </dgm:t>
    </dgm:pt>
    <dgm:pt modelId="{8C3D6C0E-AB9F-413D-B15C-51384969E14B}">
      <dgm:prSet phldrT="[Текст]" custT="1"/>
      <dgm:spPr>
        <a:solidFill>
          <a:srgbClr val="F07D00"/>
        </a:solidFill>
      </dgm:spPr>
      <dgm:t>
        <a:bodyPr/>
        <a:lstStyle/>
        <a:p>
          <a:r>
            <a:rPr lang="ru-RU" sz="32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2026 </a:t>
          </a:r>
          <a:r>
            <a:rPr lang="ru-RU" sz="3200" b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г.</a:t>
          </a:r>
        </a:p>
        <a:p>
          <a:r>
            <a:rPr lang="ru-RU" sz="1600" b="1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100 % исполнение показателя</a:t>
          </a:r>
          <a:endParaRPr lang="ru-RU" sz="1600" b="1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gm:t>
    </dgm:pt>
    <dgm:pt modelId="{F69D0E77-3ECA-4128-AE81-1C7CB7528392}" type="parTrans" cxnId="{2992BA98-FE2E-4BDE-9106-AA0364A531F4}">
      <dgm:prSet/>
      <dgm:spPr/>
      <dgm:t>
        <a:bodyPr/>
        <a:lstStyle/>
        <a:p>
          <a:endParaRPr lang="ru-RU"/>
        </a:p>
      </dgm:t>
    </dgm:pt>
    <dgm:pt modelId="{04C6580F-E528-468A-9623-C90E4690B1A9}" type="sibTrans" cxnId="{2992BA98-FE2E-4BDE-9106-AA0364A531F4}">
      <dgm:prSet/>
      <dgm:spPr/>
      <dgm:t>
        <a:bodyPr/>
        <a:lstStyle/>
        <a:p>
          <a:endParaRPr lang="ru-RU"/>
        </a:p>
      </dgm:t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  <dgm:pt modelId="{14127D3D-63D4-48C6-948A-8050F237E5CD}" type="pres">
      <dgm:prSet presAssocID="{F40FF2ED-CD30-4E4A-B2D9-863706FEA59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02CFD-DF9D-4ECC-989D-C3E64C63F6DB}" type="pres">
      <dgm:prSet presAssocID="{7F8C6884-54A3-4957-A8D6-91770C1596A3}" presName="parTxOnlySpace" presStyleCnt="0"/>
      <dgm:spPr/>
    </dgm:pt>
    <dgm:pt modelId="{26E873B3-05F1-4175-822A-22907AE795D4}" type="pres">
      <dgm:prSet presAssocID="{8C3D6C0E-AB9F-413D-B15C-51384969E14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C507B-22E7-4073-8E5C-7B6C573339BB}" type="presOf" srcId="{8C3D6C0E-AB9F-413D-B15C-51384969E14B}" destId="{26E873B3-05F1-4175-822A-22907AE795D4}" srcOrd="0" destOrd="0" presId="urn:microsoft.com/office/officeart/2005/8/layout/chevron1"/>
    <dgm:cxn modelId="{064AB966-0264-438E-AC26-CBA8ED5A3924}" type="presOf" srcId="{F40FF2ED-CD30-4E4A-B2D9-863706FEA590}" destId="{14127D3D-63D4-48C6-948A-8050F237E5CD}" srcOrd="0" destOrd="0" presId="urn:microsoft.com/office/officeart/2005/8/layout/chevron1"/>
    <dgm:cxn modelId="{1BA882BF-9D73-4C50-B0FF-994772AD6652}" type="presOf" srcId="{0D74501B-6E60-44C7-92BE-F981BE604848}" destId="{A7735B21-1F61-4617-A9E2-8E161EAC272D}" srcOrd="0" destOrd="0" presId="urn:microsoft.com/office/officeart/2005/8/layout/chevron1"/>
    <dgm:cxn modelId="{2992BA98-FE2E-4BDE-9106-AA0364A531F4}" srcId="{0D74501B-6E60-44C7-92BE-F981BE604848}" destId="{8C3D6C0E-AB9F-413D-B15C-51384969E14B}" srcOrd="1" destOrd="0" parTransId="{F69D0E77-3ECA-4128-AE81-1C7CB7528392}" sibTransId="{04C6580F-E528-468A-9623-C90E4690B1A9}"/>
    <dgm:cxn modelId="{752F3F2F-0064-426B-9FC4-1FBE0A492483}" srcId="{0D74501B-6E60-44C7-92BE-F981BE604848}" destId="{F40FF2ED-CD30-4E4A-B2D9-863706FEA590}" srcOrd="0" destOrd="0" parTransId="{6BA9A8CF-381F-433E-BDF9-0C3ED00EFC87}" sibTransId="{7F8C6884-54A3-4957-A8D6-91770C1596A3}"/>
    <dgm:cxn modelId="{C0EF13B5-3FE4-4810-817D-F96C263120A1}" type="presParOf" srcId="{A7735B21-1F61-4617-A9E2-8E161EAC272D}" destId="{14127D3D-63D4-48C6-948A-8050F237E5CD}" srcOrd="0" destOrd="0" presId="urn:microsoft.com/office/officeart/2005/8/layout/chevron1"/>
    <dgm:cxn modelId="{5B6C6623-C877-41C1-B51B-365D90A576D0}" type="presParOf" srcId="{A7735B21-1F61-4617-A9E2-8E161EAC272D}" destId="{76602CFD-DF9D-4ECC-989D-C3E64C63F6DB}" srcOrd="1" destOrd="0" presId="urn:microsoft.com/office/officeart/2005/8/layout/chevron1"/>
    <dgm:cxn modelId="{2221AC8E-6749-41B5-974E-BF23169BBF35}" type="presParOf" srcId="{A7735B21-1F61-4617-A9E2-8E161EAC272D}" destId="{26E873B3-05F1-4175-822A-22907AE795D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74501B-6E60-44C7-92BE-F981BE6048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735B21-1F61-4617-A9E2-8E161EAC272D}" type="pres">
      <dgm:prSet presAssocID="{0D74501B-6E60-44C7-92BE-F981BE6048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BA882BF-9D73-4C50-B0FF-994772AD6652}" type="presOf" srcId="{0D74501B-6E60-44C7-92BE-F981BE604848}" destId="{A7735B21-1F61-4617-A9E2-8E161EAC27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27D3D-63D4-48C6-948A-8050F237E5CD}">
      <dsp:nvSpPr>
        <dsp:cNvPr id="0" name=""/>
        <dsp:cNvSpPr/>
      </dsp:nvSpPr>
      <dsp:spPr>
        <a:xfrm>
          <a:off x="5251" y="1124769"/>
          <a:ext cx="3139151" cy="1255660"/>
        </a:xfrm>
        <a:prstGeom prst="chevron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2025 </a:t>
          </a:r>
          <a:r>
            <a:rPr lang="ru-RU" sz="3200" b="1" kern="12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г.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95,1 </a:t>
          </a:r>
          <a:r>
            <a:rPr lang="ru-RU" sz="16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% </a:t>
          </a:r>
          <a:endParaRPr lang="ru-RU" sz="16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633081" y="1124769"/>
        <a:ext cx="1883491" cy="1255660"/>
      </dsp:txXfrm>
    </dsp:sp>
    <dsp:sp modelId="{26E873B3-05F1-4175-822A-22907AE795D4}">
      <dsp:nvSpPr>
        <dsp:cNvPr id="0" name=""/>
        <dsp:cNvSpPr/>
      </dsp:nvSpPr>
      <dsp:spPr>
        <a:xfrm>
          <a:off x="2830487" y="1124769"/>
          <a:ext cx="3139151" cy="1255660"/>
        </a:xfrm>
        <a:prstGeom prst="chevron">
          <a:avLst/>
        </a:prstGeom>
        <a:solidFill>
          <a:srgbClr val="F0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2026 </a:t>
          </a:r>
          <a:r>
            <a:rPr lang="ru-RU" sz="3200" b="1" kern="12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г.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rPr>
            <a:t>100 % исполнение показателя</a:t>
          </a:r>
          <a:endParaRPr lang="ru-RU" sz="1600" b="1" kern="1200" dirty="0">
            <a:latin typeface="Inter" panose="02000503000000020004" pitchFamily="50" charset="0"/>
            <a:ea typeface="Inter" panose="02000503000000020004" pitchFamily="50" charset="0"/>
            <a:cs typeface="Inter" panose="02000503000000020004" pitchFamily="50" charset="0"/>
          </a:endParaRPr>
        </a:p>
      </dsp:txBody>
      <dsp:txXfrm>
        <a:off x="3458317" y="1124769"/>
        <a:ext cx="1883491" cy="12556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3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0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1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1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diagramLayout" Target="../diagrams/layout13.xml"/><Relationship Id="rId10" Type="http://schemas.openxmlformats.org/officeDocument/2006/relationships/diagramLayout" Target="../diagrams/layout12.xml"/><Relationship Id="rId19" Type="http://schemas.openxmlformats.org/officeDocument/2006/relationships/image" Target="../media/image13.png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diagramData" Target="../diagrams/data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19" Type="http://schemas.openxmlformats.org/officeDocument/2006/relationships/image" Target="../media/image14.png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015A7A-EF74-4AAB-BFED-D4A900B9487B}"/>
              </a:ext>
            </a:extLst>
          </p:cNvPr>
          <p:cNvSpPr/>
          <p:nvPr/>
        </p:nvSpPr>
        <p:spPr>
          <a:xfrm>
            <a:off x="457200" y="5747504"/>
            <a:ext cx="142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6657" y="359306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НАПРАВЛЕНИЕ «Комфортная среда»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1371" y="4635241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Идентичность и код города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4746" y="426428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Общественные территории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1939" y="5040867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Жилищное строительство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1600" y="87610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ПО СОЗДАНИЮ УСЛОВИЙ ДЛЯ ЗАКЛЮЧЕНИЯ ДОГОВОРОВ КОМПЛЕКСНОГО РАЗВИТИЯ ТЕРРИТОРИИ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ВЕКТОРА «ЖИЛИЩНОЕ СТРОИТЕЛЬСТВО»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07960" y="12192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7960" y="60960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86000" y="1440739"/>
            <a:ext cx="94413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3100" lvl="5" indent="447675" algn="just"/>
            <a:endParaRPr lang="ru-RU" sz="1500" dirty="0" smtClean="0">
              <a:solidFill>
                <a:srgbClr val="2A7078"/>
              </a:solidFill>
            </a:endParaRPr>
          </a:p>
          <a:p>
            <a:pPr marL="4483100" lvl="5" indent="447675" algn="just"/>
            <a:endParaRPr lang="ru-RU" sz="1500" dirty="0">
              <a:solidFill>
                <a:srgbClr val="2A7078"/>
              </a:solidFill>
            </a:endParaRPr>
          </a:p>
          <a:p>
            <a:pPr marL="4483100" lvl="5" indent="447675" algn="just"/>
            <a:endParaRPr lang="ru-RU" sz="1500" dirty="0">
              <a:solidFill>
                <a:srgbClr val="2A7078"/>
              </a:solidFill>
            </a:endParaRPr>
          </a:p>
          <a:p>
            <a:pPr marL="4303713" lvl="5" indent="447675" algn="just"/>
            <a:r>
              <a:rPr lang="ru-RU" sz="1700" dirty="0" smtClean="0">
                <a:solidFill>
                  <a:srgbClr val="2A7078"/>
                </a:solidFill>
              </a:rPr>
              <a:t>Ведется развитие территории по инициативе правообладателя в границах земельного участка с кадастровым номером 86:10:0101041:306 (территория бывшего совхоза «Северный»).</a:t>
            </a:r>
          </a:p>
          <a:p>
            <a:pPr marL="4303713" lvl="5" indent="447675" algn="just"/>
            <a:r>
              <a:rPr lang="ru-RU" sz="1700" dirty="0" smtClean="0">
                <a:solidFill>
                  <a:srgbClr val="2A7078"/>
                </a:solidFill>
              </a:rPr>
              <a:t>Площадь территории, подлежащая комплексному развития – 82 000 кв. м.</a:t>
            </a:r>
          </a:p>
          <a:p>
            <a:pPr marL="4303713" lvl="5" indent="447675" algn="just"/>
            <a:r>
              <a:rPr lang="ru-RU" sz="1700" dirty="0" smtClean="0">
                <a:solidFill>
                  <a:srgbClr val="2A7078"/>
                </a:solidFill>
              </a:rPr>
              <a:t>В настоящее время в отношении данной территории выданы разрешения на строительства комплекса жилых домов, заключено соглашение о безвозмездной передаче земельного участка в целях дальнейшего строительства объекта социальной инфраструктуры.</a:t>
            </a:r>
          </a:p>
          <a:p>
            <a:pPr marL="4213225" lvl="5" indent="447675" algn="just"/>
            <a:endParaRPr lang="ru-RU" sz="1600" dirty="0" smtClean="0">
              <a:solidFill>
                <a:srgbClr val="2A7078"/>
              </a:solidFill>
            </a:endParaRPr>
          </a:p>
          <a:p>
            <a:pPr marL="4213225" lvl="5" indent="627063" algn="just"/>
            <a:endParaRPr lang="ru-RU" sz="1500" dirty="0" smtClean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2147"/>
            <a:ext cx="5183240" cy="41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2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1600" y="87610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ПО СОЗДАНИЮ УСЛОВИЙ ДЛЯ ЗАКЛЮЧЕНИЯ ДОГОВОРОВ КОМПЛЕКСНОГО РАЗВИТИЯ ТЕРРИТОРИИ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ВЕКТОРА «ЖИЛИЩНОЕ СТРОИТЕЛЬСТВО»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07960" y="1295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7960" y="60960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2554" y="1440739"/>
            <a:ext cx="112747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indent="538163" algn="just"/>
            <a:endParaRPr lang="ru-RU" sz="1700" dirty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5" y="1689734"/>
            <a:ext cx="5138420" cy="41014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0800" y="1544395"/>
            <a:ext cx="8763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5675" lvl="5" indent="269875" algn="just"/>
            <a:r>
              <a:rPr lang="ru-RU" sz="1700" dirty="0" smtClean="0">
                <a:solidFill>
                  <a:srgbClr val="2A7078"/>
                </a:solidFill>
              </a:rPr>
              <a:t>В рамках комплексного развития территории по инициативе правообладателя микрорайона 43 города Сургута общей площадью 498 299 кв. м, наряду с жилищным строительством, предусмотрены обязательства Застройщика                    в части строительства:</a:t>
            </a:r>
          </a:p>
          <a:p>
            <a:pPr marL="3495675" lvl="5" indent="269875" algn="just"/>
            <a:r>
              <a:rPr lang="ru-RU" sz="1700" dirty="0" smtClean="0">
                <a:solidFill>
                  <a:srgbClr val="2A7078"/>
                </a:solidFill>
              </a:rPr>
              <a:t>детского сада на 300 мест не менее 6 600 кв. м. и иных объектов социальной инфраструктуры, предусмотренных утвержденной документацией </a:t>
            </a:r>
            <a:br>
              <a:rPr lang="ru-RU" sz="1700" dirty="0" smtClean="0">
                <a:solidFill>
                  <a:srgbClr val="2A7078"/>
                </a:solidFill>
              </a:rPr>
            </a:br>
            <a:r>
              <a:rPr lang="ru-RU" sz="1700" dirty="0" smtClean="0">
                <a:solidFill>
                  <a:srgbClr val="2A7078"/>
                </a:solidFill>
              </a:rPr>
              <a:t>по планировке территории;</a:t>
            </a:r>
          </a:p>
          <a:p>
            <a:pPr marL="3495675" lvl="5" indent="269875" algn="just"/>
            <a:r>
              <a:rPr lang="ru-RU" sz="1700" dirty="0" smtClean="0">
                <a:solidFill>
                  <a:srgbClr val="2A7078"/>
                </a:solidFill>
              </a:rPr>
              <a:t>многофункциональной детской игровой площадки, спортивной площадки не менее 8 000 кв. м;</a:t>
            </a:r>
          </a:p>
          <a:p>
            <a:pPr marL="3495675" lvl="5" indent="269875" algn="just"/>
            <a:r>
              <a:rPr lang="ru-RU" sz="1700" dirty="0" smtClean="0">
                <a:solidFill>
                  <a:srgbClr val="2A7078"/>
                </a:solidFill>
              </a:rPr>
              <a:t>благоустройство лесопарковой зоны в границах земельного участка с кадастровым номером 86:10:0101226:25, площадью не менее 377 000 кв. м.</a:t>
            </a:r>
          </a:p>
        </p:txBody>
      </p:sp>
    </p:spTree>
    <p:extLst>
      <p:ext uri="{BB962C8B-B14F-4D97-AF65-F5344CB8AC3E}">
        <p14:creationId xmlns:p14="http://schemas.microsoft.com/office/powerpoint/2010/main" val="52721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7960" y="1295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7148" y="563764"/>
            <a:ext cx="112747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>
              <a:solidFill>
                <a:srgbClr val="2A7078"/>
              </a:solidFill>
            </a:endParaRPr>
          </a:p>
          <a:p>
            <a:pPr lvl="5" indent="538163" algn="just"/>
            <a:endParaRPr lang="ru-RU" sz="1700" dirty="0" smtClean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 smtClean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 smtClean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 smtClean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 smtClean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 smtClean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>
              <a:solidFill>
                <a:srgbClr val="2A7078"/>
              </a:solidFill>
            </a:endParaRPr>
          </a:p>
          <a:p>
            <a:pPr marL="4124325" lvl="5" indent="447675" algn="just"/>
            <a:endParaRPr lang="ru-RU" sz="1700" dirty="0" smtClean="0">
              <a:solidFill>
                <a:srgbClr val="2A7078"/>
              </a:solidFill>
            </a:endParaRPr>
          </a:p>
          <a:p>
            <a:pPr lvl="5" indent="447675" algn="just"/>
            <a:r>
              <a:rPr lang="ru-RU" sz="1700" dirty="0" smtClean="0">
                <a:solidFill>
                  <a:srgbClr val="2A7078"/>
                </a:solidFill>
              </a:rPr>
              <a:t>В 2026 году запланировано заключение договоров о комплексном развитии территории жилой застройки Ядра центра города Сургута и части микрорайона 27А города Сургута.</a:t>
            </a:r>
          </a:p>
          <a:p>
            <a:pPr lvl="5" indent="447675" algn="just"/>
            <a:r>
              <a:rPr lang="ru-RU" sz="1700" dirty="0" smtClean="0">
                <a:solidFill>
                  <a:srgbClr val="2A7078"/>
                </a:solidFill>
              </a:rPr>
              <a:t>Площадь территории жилой застройки Ядра – 206 566 кв. м.</a:t>
            </a:r>
          </a:p>
          <a:p>
            <a:pPr lvl="5" indent="447675" algn="just"/>
            <a:r>
              <a:rPr lang="ru-RU" sz="1700" dirty="0" smtClean="0">
                <a:solidFill>
                  <a:srgbClr val="2A7078"/>
                </a:solidFill>
              </a:rPr>
              <a:t>Площадь территории части микрорайона 27А – 213 520 кв. м.</a:t>
            </a:r>
          </a:p>
          <a:p>
            <a:pPr lvl="5" indent="447675" algn="just"/>
            <a:r>
              <a:rPr lang="ru-RU" sz="1700" dirty="0" smtClean="0">
                <a:solidFill>
                  <a:srgbClr val="2A7078"/>
                </a:solidFill>
              </a:rPr>
              <a:t>Проектами договоров о комплексного развитии территории предусмотрены обязательства Застройщиков по разработке проектно-сметной документации и строительству объектов социальной инфраструктуры, проектирование и строительство объекта культурного назначения – Театра актера и куклы, благоустройство территории.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87610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ПО СОЗДАНИЮ УСЛОВИЙ ДЛЯ ЗАКЛЮЧЕНИЯ ДОГОВОРОВ КОМПЛЕКСНОГО РАЗВИТИЯ ТЕРРИТОРИИ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ВЕКТОРА «ЖИЛИЩНОЕ СТРОИТЕЛЬСТВО»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2" y="1407145"/>
            <a:ext cx="4388224" cy="26990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88" y="1436383"/>
            <a:ext cx="4497112" cy="26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53200" y="4023712"/>
            <a:ext cx="5468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СПАСИБО ЗА </a:t>
            </a:r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57800"/>
            <a:ext cx="990600" cy="99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02970" y="3816720"/>
            <a:ext cx="6620552" cy="896643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2970" y="2532356"/>
            <a:ext cx="6620552" cy="1049043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58400"/>
            <a:ext cx="4029752" cy="3147000"/>
          </a:xfrm>
          <a:custGeom>
            <a:avLst/>
            <a:gdLst>
              <a:gd name="connsiteX0" fmla="*/ 671639 w 4029752"/>
              <a:gd name="connsiteY0" fmla="*/ 0 h 4310379"/>
              <a:gd name="connsiteX1" fmla="*/ 3358113 w 4029752"/>
              <a:gd name="connsiteY1" fmla="*/ 0 h 4310379"/>
              <a:gd name="connsiteX2" fmla="*/ 4029752 w 4029752"/>
              <a:gd name="connsiteY2" fmla="*/ 671639 h 4310379"/>
              <a:gd name="connsiteX3" fmla="*/ 4029752 w 4029752"/>
              <a:gd name="connsiteY3" fmla="*/ 3638740 h 4310379"/>
              <a:gd name="connsiteX4" fmla="*/ 3358113 w 4029752"/>
              <a:gd name="connsiteY4" fmla="*/ 4310379 h 4310379"/>
              <a:gd name="connsiteX5" fmla="*/ 671639 w 4029752"/>
              <a:gd name="connsiteY5" fmla="*/ 4310379 h 4310379"/>
              <a:gd name="connsiteX6" fmla="*/ 0 w 4029752"/>
              <a:gd name="connsiteY6" fmla="*/ 3638740 h 4310379"/>
              <a:gd name="connsiteX7" fmla="*/ 0 w 4029752"/>
              <a:gd name="connsiteY7" fmla="*/ 671639 h 4310379"/>
              <a:gd name="connsiteX8" fmla="*/ 671639 w 4029752"/>
              <a:gd name="connsiteY8" fmla="*/ 0 h 431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9752" h="4310379">
                <a:moveTo>
                  <a:pt x="671639" y="0"/>
                </a:moveTo>
                <a:lnTo>
                  <a:pt x="3358113" y="0"/>
                </a:lnTo>
                <a:cubicBezTo>
                  <a:pt x="3729049" y="0"/>
                  <a:pt x="4029752" y="300703"/>
                  <a:pt x="4029752" y="671639"/>
                </a:cubicBezTo>
                <a:lnTo>
                  <a:pt x="4029752" y="3638740"/>
                </a:lnTo>
                <a:cubicBezTo>
                  <a:pt x="4029752" y="4009676"/>
                  <a:pt x="3729049" y="4310379"/>
                  <a:pt x="3358113" y="4310379"/>
                </a:cubicBezTo>
                <a:lnTo>
                  <a:pt x="671639" y="4310379"/>
                </a:lnTo>
                <a:cubicBezTo>
                  <a:pt x="300703" y="4310379"/>
                  <a:pt x="0" y="4009676"/>
                  <a:pt x="0" y="3638740"/>
                </a:cubicBezTo>
                <a:lnTo>
                  <a:pt x="0" y="671639"/>
                </a:lnTo>
                <a:cubicBezTo>
                  <a:pt x="0" y="300703"/>
                  <a:pt x="300703" y="0"/>
                  <a:pt x="671639" y="0"/>
                </a:cubicBezTo>
                <a:close/>
              </a:path>
            </a:pathLst>
          </a:cu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4148" y="1330914"/>
            <a:ext cx="6620552" cy="1072009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887824"/>
              </p:ext>
            </p:extLst>
          </p:nvPr>
        </p:nvGraphicFramePr>
        <p:xfrm>
          <a:off x="884613" y="3810000"/>
          <a:ext cx="597489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1403" y="1328309"/>
            <a:ext cx="65413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Показатель 78.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Количество открытых общественных пространств различного функционального назначения, в том числе благоустроенных (нарастающим итогом), ед.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152" y="2872211"/>
            <a:ext cx="632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План  2024 – 2026 (I этап)  - 61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279" y="4045591"/>
            <a:ext cx="641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 2025 год - 58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303054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«ОБЩЕСТВЕННЫЕ ТЕРРИТОРИИ»</a:t>
            </a:r>
          </a:p>
        </p:txBody>
      </p:sp>
    </p:spTree>
    <p:extLst>
      <p:ext uri="{BB962C8B-B14F-4D97-AF65-F5344CB8AC3E}">
        <p14:creationId xmlns:p14="http://schemas.microsoft.com/office/powerpoint/2010/main" val="10890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7F8831-4E88-C9BB-62E4-C111DFC7E73D}"/>
              </a:ext>
            </a:extLst>
          </p:cNvPr>
          <p:cNvSpPr/>
          <p:nvPr/>
        </p:nvSpPr>
        <p:spPr>
          <a:xfrm rot="5400000">
            <a:off x="1071571" y="2172394"/>
            <a:ext cx="93744" cy="199543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F0240-B7FA-2259-0609-429AC8D3895B}"/>
              </a:ext>
            </a:extLst>
          </p:cNvPr>
          <p:cNvSpPr txBox="1"/>
          <p:nvPr/>
        </p:nvSpPr>
        <p:spPr>
          <a:xfrm>
            <a:off x="147799" y="1809902"/>
            <a:ext cx="217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139"/>
              </a:spcAft>
            </a:pPr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Экопарк «За Саймой» (Дорожно-тропиночная сеть)</a:t>
            </a:r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8E4463-479B-10CF-48FF-91E47C7D570E}"/>
              </a:ext>
            </a:extLst>
          </p:cNvPr>
          <p:cNvSpPr/>
          <p:nvPr/>
        </p:nvSpPr>
        <p:spPr>
          <a:xfrm rot="5400000">
            <a:off x="3376757" y="2110795"/>
            <a:ext cx="96296" cy="2095333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65AF74-9FA0-5536-8221-D776CDCA40FF}"/>
              </a:ext>
            </a:extLst>
          </p:cNvPr>
          <p:cNvSpPr txBox="1"/>
          <p:nvPr/>
        </p:nvSpPr>
        <p:spPr>
          <a:xfrm>
            <a:off x="2364706" y="1597904"/>
            <a:ext cx="206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139"/>
              </a:spcAft>
            </a:pPr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Парк в микрорайоне № 8 по ул. Республики, 75 (Площадка для памп-трека)</a:t>
            </a:r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39F62F9-9C40-1650-7633-02DC5429E458}"/>
              </a:ext>
            </a:extLst>
          </p:cNvPr>
          <p:cNvSpPr/>
          <p:nvPr/>
        </p:nvSpPr>
        <p:spPr>
          <a:xfrm rot="5400000" flipH="1">
            <a:off x="5811565" y="2116020"/>
            <a:ext cx="96294" cy="2084883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518339-9F37-8CBE-E4E1-B5A845C8793A}"/>
              </a:ext>
            </a:extLst>
          </p:cNvPr>
          <p:cNvSpPr txBox="1"/>
          <p:nvPr/>
        </p:nvSpPr>
        <p:spPr>
          <a:xfrm>
            <a:off x="4680066" y="1809902"/>
            <a:ext cx="219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Парк </a:t>
            </a:r>
          </a:p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микрорайоне № 8 по ул. Республики, 75</a:t>
            </a:r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02896B-2759-9C52-B33E-3FA826C606AB}"/>
              </a:ext>
            </a:extLst>
          </p:cNvPr>
          <p:cNvSpPr/>
          <p:nvPr/>
        </p:nvSpPr>
        <p:spPr>
          <a:xfrm rot="5400000">
            <a:off x="8276682" y="2139309"/>
            <a:ext cx="85920" cy="2048685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A57D61-EAAF-A905-9386-A4AE416812FB}"/>
              </a:ext>
            </a:extLst>
          </p:cNvPr>
          <p:cNvSpPr txBox="1"/>
          <p:nvPr/>
        </p:nvSpPr>
        <p:spPr>
          <a:xfrm>
            <a:off x="9675990" y="1801359"/>
            <a:ext cx="231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Экопарк «За Саймой». </a:t>
            </a:r>
          </a:p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 этап</a:t>
            </a:r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DBD3F-699D-650C-0815-57C80E6EC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8862" y="4032228"/>
            <a:ext cx="3341684" cy="1968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D3E867-06FD-1A06-2979-C52BC4AEDC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6449" b="11434"/>
          <a:stretch/>
        </p:blipFill>
        <p:spPr>
          <a:xfrm>
            <a:off x="2377239" y="3345565"/>
            <a:ext cx="2095333" cy="164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4E1128-D0F9-E335-530C-84C0CD185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1" y="3345565"/>
            <a:ext cx="2143164" cy="160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2A37AF-01D5-0C95-7F57-9B0E60ED2D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56" y="3345565"/>
            <a:ext cx="2046741" cy="1642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4A4D28-C76E-45F2-81D1-8B0E80F7EAAC}"/>
              </a:ext>
            </a:extLst>
          </p:cNvPr>
          <p:cNvSpPr txBox="1"/>
          <p:nvPr/>
        </p:nvSpPr>
        <p:spPr>
          <a:xfrm>
            <a:off x="838200" y="1146613"/>
            <a:ext cx="1047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2025 году в городе Сургуте реализовано 5 объектов на территориях общего пользования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0137" y="303055"/>
            <a:ext cx="4724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«ОБЩЕСТВЕННЫЕ ТЕРРИТОРИИ»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2A37AF-01D5-0C95-7F57-9B0E60ED2D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1546" y="3973159"/>
            <a:ext cx="3341683" cy="2086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Управляющая кнопка: настраиваемая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02896B-2759-9C52-B33E-3FA826C606AB}"/>
              </a:ext>
            </a:extLst>
          </p:cNvPr>
          <p:cNvSpPr/>
          <p:nvPr/>
        </p:nvSpPr>
        <p:spPr>
          <a:xfrm rot="5400000">
            <a:off x="10742298" y="2103274"/>
            <a:ext cx="85919" cy="2120753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A57D61-EAAF-A905-9386-A4AE416812FB}"/>
              </a:ext>
            </a:extLst>
          </p:cNvPr>
          <p:cNvSpPr txBox="1"/>
          <p:nvPr/>
        </p:nvSpPr>
        <p:spPr>
          <a:xfrm>
            <a:off x="7025414" y="1801359"/>
            <a:ext cx="231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Парковая зона </a:t>
            </a:r>
          </a:p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микрорайоне 20А </a:t>
            </a:r>
          </a:p>
          <a:p>
            <a:pPr algn="ctr"/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(детская площадка)</a:t>
            </a:r>
            <a:endParaRPr lang="ru-RU" sz="16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2A37AF-01D5-0C95-7F57-9B0E60ED2D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36" y="5093580"/>
            <a:ext cx="2046740" cy="159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9D3E867-06FD-1A06-2979-C52BC4AEDC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75" y="5110304"/>
            <a:ext cx="2107136" cy="1576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24E1128-D0F9-E335-530C-84C0CD1853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5" y="5077908"/>
            <a:ext cx="2188980" cy="1641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13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989B808-E044-6A0A-EA89-0C9308C0DABB}"/>
              </a:ext>
            </a:extLst>
          </p:cNvPr>
          <p:cNvSpPr txBox="1"/>
          <p:nvPr/>
        </p:nvSpPr>
        <p:spPr>
          <a:xfrm>
            <a:off x="1038158" y="1462855"/>
            <a:ext cx="9706042" cy="1158212"/>
          </a:xfrm>
          <a:prstGeom prst="rect">
            <a:avLst/>
          </a:prstGeom>
        </p:spPr>
        <p:txBody>
          <a:bodyPr vert="horz" wrap="square" lIns="0" tIns="141171" rIns="0" bIns="0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Факторами, не позволившими достичь планового значения целевого показателя, являются: </a:t>
            </a:r>
          </a:p>
          <a:p>
            <a:pPr algn="l"/>
            <a:endParaRPr lang="ru-RU" b="1" dirty="0" smtClean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8908154" y="1840222"/>
            <a:ext cx="2674246" cy="4049717"/>
          </a:xfrm>
          <a:prstGeom prst="rect">
            <a:avLst/>
          </a:prstGeom>
        </p:spPr>
        <p:txBody>
          <a:bodyPr vert="horz" wrap="square" lIns="0" tIns="36921" rIns="0" bIns="0" rtlCol="0">
            <a:noAutofit/>
          </a:bodyPr>
          <a:lstStyle/>
          <a:p>
            <a:pPr lvl="0" algn="l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ДОПОЛНИТЕЛЬНАЯ ВАЖНАЯ ИНФОРМАЦИЯ (ДАННЫЕ, ПОЯСНИТЕЛЬНАЯ ИНФОРМАЦИЯ)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238E720F-4675-4399-A765-C471D877BAE1}"/>
              </a:ext>
            </a:extLst>
          </p:cNvPr>
          <p:cNvSpPr txBox="1"/>
          <p:nvPr/>
        </p:nvSpPr>
        <p:spPr>
          <a:xfrm>
            <a:off x="1038157" y="2526431"/>
            <a:ext cx="9858443" cy="450326"/>
          </a:xfrm>
          <a:prstGeom prst="rect">
            <a:avLst/>
          </a:prstGeom>
        </p:spPr>
        <p:txBody>
          <a:bodyPr vert="horz" wrap="square" lIns="0" tIns="141171" rIns="0" bIns="0" rtlCol="0">
            <a:spAutoFit/>
          </a:bodyPr>
          <a:lstStyle/>
          <a:p>
            <a:r>
              <a:rPr lang="ru-RU" sz="2000" dirty="0" smtClean="0">
                <a:solidFill>
                  <a:srgbClr val="2A7078"/>
                </a:solidFill>
              </a:rPr>
              <a:t>плановый срок реализации мероприятия не наступил, исполнение в 2026 году;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BFE3B2-75C9-4F28-8225-8D9097C6D3EA}"/>
              </a:ext>
            </a:extLst>
          </p:cNvPr>
          <p:cNvSpPr/>
          <p:nvPr/>
        </p:nvSpPr>
        <p:spPr>
          <a:xfrm>
            <a:off x="627080" y="2550688"/>
            <a:ext cx="139857" cy="634992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CA0775D-8755-43DE-BF36-783BD3582525}"/>
              </a:ext>
            </a:extLst>
          </p:cNvPr>
          <p:cNvSpPr txBox="1"/>
          <p:nvPr/>
        </p:nvSpPr>
        <p:spPr>
          <a:xfrm>
            <a:off x="1052535" y="3332447"/>
            <a:ext cx="7223549" cy="450326"/>
          </a:xfrm>
          <a:prstGeom prst="rect">
            <a:avLst/>
          </a:prstGeom>
        </p:spPr>
        <p:txBody>
          <a:bodyPr vert="horz" wrap="square" lIns="0" tIns="141171" rIns="0" bIns="0" rtlCol="0">
            <a:spAutoFit/>
          </a:bodyPr>
          <a:lstStyle/>
          <a:p>
            <a:r>
              <a:rPr lang="ru-RU" sz="2000" dirty="0" smtClean="0">
                <a:solidFill>
                  <a:srgbClr val="2A7078"/>
                </a:solidFill>
              </a:rPr>
              <a:t>короткий строительный сезон</a:t>
            </a:r>
            <a:r>
              <a:rPr lang="ru-RU" sz="1800" dirty="0" smtClean="0">
                <a:solidFill>
                  <a:srgbClr val="2A7078"/>
                </a:solidFill>
              </a:rPr>
              <a:t>;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F0C173-64CD-4A63-A184-5738881D83D8}"/>
              </a:ext>
            </a:extLst>
          </p:cNvPr>
          <p:cNvSpPr/>
          <p:nvPr/>
        </p:nvSpPr>
        <p:spPr>
          <a:xfrm>
            <a:off x="627080" y="3319853"/>
            <a:ext cx="139857" cy="634992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9CD3984-E370-4FEE-BB67-5CE2C9F57033}"/>
              </a:ext>
            </a:extLst>
          </p:cNvPr>
          <p:cNvSpPr txBox="1"/>
          <p:nvPr/>
        </p:nvSpPr>
        <p:spPr>
          <a:xfrm>
            <a:off x="1038157" y="4091396"/>
            <a:ext cx="7223549" cy="450326"/>
          </a:xfrm>
          <a:prstGeom prst="rect">
            <a:avLst/>
          </a:prstGeom>
        </p:spPr>
        <p:txBody>
          <a:bodyPr vert="horz" wrap="square" lIns="0" tIns="141171" rIns="0" bIns="0" rtlCol="0">
            <a:spAutoFit/>
          </a:bodyPr>
          <a:lstStyle/>
          <a:p>
            <a:pPr algn="l"/>
            <a:r>
              <a:rPr lang="ru-RU" sz="2000" dirty="0" smtClean="0">
                <a:solidFill>
                  <a:srgbClr val="2A7078"/>
                </a:solidFill>
              </a:rPr>
              <a:t>существенное увеличение стоимости на материалы</a:t>
            </a:r>
            <a:endParaRPr lang="ru-RU" sz="14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7BC345-6A76-47ED-9485-4318BF13FCE7}"/>
              </a:ext>
            </a:extLst>
          </p:cNvPr>
          <p:cNvSpPr/>
          <p:nvPr/>
        </p:nvSpPr>
        <p:spPr>
          <a:xfrm>
            <a:off x="627080" y="4091396"/>
            <a:ext cx="139857" cy="634992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451504E-6C0D-48AB-81E4-69C0E1A3814A}"/>
              </a:ext>
            </a:extLst>
          </p:cNvPr>
          <p:cNvCxnSpPr>
            <a:cxnSpLocks/>
          </p:cNvCxnSpPr>
          <p:nvPr/>
        </p:nvCxnSpPr>
        <p:spPr>
          <a:xfrm>
            <a:off x="627080" y="5181600"/>
            <a:ext cx="7717584" cy="0"/>
          </a:xfrm>
          <a:prstGeom prst="line">
            <a:avLst/>
          </a:prstGeom>
          <a:ln w="793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30139" y="303055"/>
            <a:ext cx="472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«ОБЩЕСТВЕННЫЕ ТЕРРИТОРИИ»</a:t>
            </a:r>
          </a:p>
        </p:txBody>
      </p:sp>
    </p:spTree>
    <p:extLst>
      <p:ext uri="{BB962C8B-B14F-4D97-AF65-F5344CB8AC3E}">
        <p14:creationId xmlns:p14="http://schemas.microsoft.com/office/powerpoint/2010/main" val="30875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593046"/>
              </p:ext>
            </p:extLst>
          </p:nvPr>
        </p:nvGraphicFramePr>
        <p:xfrm>
          <a:off x="7908042" y="2953902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02354"/>
              </p:ext>
            </p:extLst>
          </p:nvPr>
        </p:nvGraphicFramePr>
        <p:xfrm>
          <a:off x="7908042" y="4089198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252951"/>
              </p:ext>
            </p:extLst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69326" y="17526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61897" y="5867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7633" y="286278"/>
            <a:ext cx="654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«ИДЕНТИЧНОСТЬ И КОД ГОРОДА»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23216"/>
              </p:ext>
            </p:extLst>
          </p:nvPr>
        </p:nvGraphicFramePr>
        <p:xfrm>
          <a:off x="615611" y="2140948"/>
          <a:ext cx="1087138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8586">
                  <a:extLst>
                    <a:ext uri="{9D8B030D-6E8A-4147-A177-3AD203B41FA5}">
                      <a16:colId xmlns:a16="http://schemas.microsoft.com/office/drawing/2014/main" val="479192926"/>
                    </a:ext>
                  </a:extLst>
                </a:gridCol>
                <a:gridCol w="1564647">
                  <a:extLst>
                    <a:ext uri="{9D8B030D-6E8A-4147-A177-3AD203B41FA5}">
                      <a16:colId xmlns:a16="http://schemas.microsoft.com/office/drawing/2014/main" val="2321427203"/>
                    </a:ext>
                  </a:extLst>
                </a:gridCol>
                <a:gridCol w="1642879">
                  <a:extLst>
                    <a:ext uri="{9D8B030D-6E8A-4147-A177-3AD203B41FA5}">
                      <a16:colId xmlns:a16="http://schemas.microsoft.com/office/drawing/2014/main" val="2933819987"/>
                    </a:ext>
                  </a:extLst>
                </a:gridCol>
                <a:gridCol w="1405269">
                  <a:extLst>
                    <a:ext uri="{9D8B030D-6E8A-4147-A177-3AD203B41FA5}">
                      <a16:colId xmlns:a16="http://schemas.microsoft.com/office/drawing/2014/main" val="3239762718"/>
                    </a:ext>
                  </a:extLst>
                </a:gridCol>
              </a:tblGrid>
              <a:tr h="754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2024 – 2026</a:t>
                      </a:r>
                    </a:p>
                    <a:p>
                      <a:pPr algn="ctr"/>
                      <a:r>
                        <a:rPr lang="ru-RU" dirty="0" smtClean="0"/>
                        <a:t>(I этап)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 (%)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9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Показатель 79. Удовлетворенность населения образом и идентичностью города, 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31,6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  87,5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 </a:t>
                      </a:r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276,8</a:t>
                      </a:r>
                      <a:endParaRPr lang="ru-RU" dirty="0" smtClean="0">
                        <a:solidFill>
                          <a:srgbClr val="2A7078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1492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1897" y="4772853"/>
            <a:ext cx="10234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A7078"/>
                </a:solidFill>
              </a:rPr>
              <a:t>Согласно отчету МКУ «Наш город» о результатах социологического исследования на тему «Мониторинг эффективности формирования комфортной городской среды города Сургута в общественном мнении </a:t>
            </a:r>
            <a:r>
              <a:rPr lang="ru-RU" sz="1400" dirty="0" err="1" smtClean="0">
                <a:solidFill>
                  <a:srgbClr val="2A7078"/>
                </a:solidFill>
              </a:rPr>
              <a:t>сургутян</a:t>
            </a:r>
            <a:r>
              <a:rPr lang="ru-RU" sz="1400" dirty="0" smtClean="0">
                <a:solidFill>
                  <a:srgbClr val="2A7078"/>
                </a:solidFill>
              </a:rPr>
              <a:t>» за 2025 год, по итогам проведенного социологического исследования уровень удовлетворенности населения образом и идентичностью города составляет 87,5%. </a:t>
            </a:r>
            <a:endParaRPr lang="ru-RU" sz="1400" dirty="0">
              <a:solidFill>
                <a:srgbClr val="2A7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4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593046"/>
              </p:ext>
            </p:extLst>
          </p:nvPr>
        </p:nvGraphicFramePr>
        <p:xfrm>
          <a:off x="7908042" y="2953902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02354"/>
              </p:ext>
            </p:extLst>
          </p:nvPr>
        </p:nvGraphicFramePr>
        <p:xfrm>
          <a:off x="7908042" y="4089198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252951"/>
              </p:ext>
            </p:extLst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07960" y="16002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3903" y="5867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7633" y="210721"/>
            <a:ext cx="654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Показатель 79 «удовлетворенности населения образом идентичностью города»</a:t>
            </a:r>
            <a:endParaRPr lang="ru-RU" sz="16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898" y="1942778"/>
            <a:ext cx="11274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7078"/>
                </a:solidFill>
              </a:rPr>
              <a:t>Реализация требований к архитектурно-градостроительному облику объектов капитального строительства осуществлялась согласно статье 21 главы 4 решения Думы города от 03.12.2024 № 703-VII ДГ «Об утверждении единого документа территориального планирования и градостроительного зонирования муниципального образования городской округ Сургут Ханты-Мансийского автономного округа - Югры» и существующим дизайн-коду.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7078"/>
                </a:solidFill>
              </a:rPr>
              <a:t>Соответствие территорий, в границах которых предусматриваются требования к архитектурно-градостроительному облику объектов капитального строительства;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7078"/>
                </a:solidFill>
              </a:rPr>
              <a:t>Повышение уровня разнообразия и идентичности улиц города путем создания условий для размещения встроенных объектов обслуживания в жилых домах, расположенных вдоль городских улиц.</a:t>
            </a:r>
          </a:p>
          <a:p>
            <a:endParaRPr lang="ru-RU" sz="2000" dirty="0" smtClean="0">
              <a:solidFill>
                <a:srgbClr val="2A7078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BFE3B2-75C9-4F28-8225-8D9097C6D3EA}"/>
              </a:ext>
            </a:extLst>
          </p:cNvPr>
          <p:cNvSpPr/>
          <p:nvPr/>
        </p:nvSpPr>
        <p:spPr>
          <a:xfrm>
            <a:off x="685800" y="1981200"/>
            <a:ext cx="152400" cy="381000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BFE3B2-75C9-4F28-8225-8D9097C6D3EA}"/>
              </a:ext>
            </a:extLst>
          </p:cNvPr>
          <p:cNvSpPr/>
          <p:nvPr/>
        </p:nvSpPr>
        <p:spPr>
          <a:xfrm>
            <a:off x="685800" y="3886200"/>
            <a:ext cx="152400" cy="381000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BFE3B2-75C9-4F28-8225-8D9097C6D3EA}"/>
              </a:ext>
            </a:extLst>
          </p:cNvPr>
          <p:cNvSpPr/>
          <p:nvPr/>
        </p:nvSpPr>
        <p:spPr>
          <a:xfrm>
            <a:off x="685800" y="4495800"/>
            <a:ext cx="152400" cy="381000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20205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593046"/>
              </p:ext>
            </p:extLst>
          </p:nvPr>
        </p:nvGraphicFramePr>
        <p:xfrm>
          <a:off x="7908042" y="2953902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02354"/>
              </p:ext>
            </p:extLst>
          </p:nvPr>
        </p:nvGraphicFramePr>
        <p:xfrm>
          <a:off x="7908042" y="4089198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252951"/>
              </p:ext>
            </p:extLst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90674" y="19812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15612" y="5867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250168"/>
            <a:ext cx="654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«ЖИЛИЩНОЕ СТРОИТЕЛЬСТВО»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26315"/>
              </p:ext>
            </p:extLst>
          </p:nvPr>
        </p:nvGraphicFramePr>
        <p:xfrm>
          <a:off x="661897" y="2102846"/>
          <a:ext cx="1087138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8586">
                  <a:extLst>
                    <a:ext uri="{9D8B030D-6E8A-4147-A177-3AD203B41FA5}">
                      <a16:colId xmlns:a16="http://schemas.microsoft.com/office/drawing/2014/main" val="479192926"/>
                    </a:ext>
                  </a:extLst>
                </a:gridCol>
                <a:gridCol w="1564647">
                  <a:extLst>
                    <a:ext uri="{9D8B030D-6E8A-4147-A177-3AD203B41FA5}">
                      <a16:colId xmlns:a16="http://schemas.microsoft.com/office/drawing/2014/main" val="2321427203"/>
                    </a:ext>
                  </a:extLst>
                </a:gridCol>
                <a:gridCol w="1642879">
                  <a:extLst>
                    <a:ext uri="{9D8B030D-6E8A-4147-A177-3AD203B41FA5}">
                      <a16:colId xmlns:a16="http://schemas.microsoft.com/office/drawing/2014/main" val="2933819987"/>
                    </a:ext>
                  </a:extLst>
                </a:gridCol>
                <a:gridCol w="1405269">
                  <a:extLst>
                    <a:ext uri="{9D8B030D-6E8A-4147-A177-3AD203B41FA5}">
                      <a16:colId xmlns:a16="http://schemas.microsoft.com/office/drawing/2014/main" val="3239762718"/>
                    </a:ext>
                  </a:extLst>
                </a:gridCol>
              </a:tblGrid>
              <a:tr h="145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2024 – 2026</a:t>
                      </a:r>
                    </a:p>
                    <a:p>
                      <a:pPr algn="ctr"/>
                      <a:r>
                        <a:rPr lang="ru-RU" dirty="0" smtClean="0"/>
                        <a:t>(I этап)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год (с нарастающим итогом)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 (%)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9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Показатель 80. Объем жилищного строительства (нарастающим итогом на последний отчетный год этапа), тыс. кв.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875,1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571,5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65,31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01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Показатель 81. Общая площадь жилых помещений, приходящаяся в среднем на одного жителя (на последний отчетный год этапа), кв.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22,8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21,6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A7078"/>
                          </a:solidFill>
                        </a:rPr>
                        <a:t>94,7</a:t>
                      </a:r>
                      <a:endParaRPr lang="ru-RU" dirty="0" smtClean="0">
                        <a:solidFill>
                          <a:srgbClr val="2A7078"/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6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9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/>
          </p:nvPr>
        </p:nvGraphicFramePr>
        <p:xfrm>
          <a:off x="7908042" y="2953902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/>
          </p:nvPr>
        </p:nvGraphicFramePr>
        <p:xfrm>
          <a:off x="7908042" y="4089198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/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85800" y="1295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62000" y="65532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7633" y="151233"/>
            <a:ext cx="654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 «ЖИЛИЩНОЕ СТРОИТЕЛЬСТВО»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1800" y="1371600"/>
            <a:ext cx="4820078" cy="4311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4876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</a:rPr>
              <a:t>План ввода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</a:rPr>
              <a:t>жилья</a:t>
            </a:r>
            <a:br>
              <a:rPr lang="ru-RU" sz="1400" dirty="0" smtClean="0">
                <a:solidFill>
                  <a:srgbClr val="2A7078"/>
                </a:solidFill>
              </a:rPr>
            </a:br>
            <a:r>
              <a:rPr lang="ru-RU" sz="1400" dirty="0" smtClean="0">
                <a:solidFill>
                  <a:srgbClr val="2A7078"/>
                </a:solidFill>
              </a:rPr>
              <a:t>на 2025 год, 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</a:rPr>
              <a:t>тыс. кв. м.</a:t>
            </a:r>
            <a:endParaRPr lang="ru-RU" sz="1400" dirty="0">
              <a:solidFill>
                <a:srgbClr val="2A707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9812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288.0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876800"/>
            <a:ext cx="1199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2A7078"/>
                </a:solidFill>
              </a:rPr>
              <a:t>Факт ввода</a:t>
            </a:r>
          </a:p>
          <a:p>
            <a:pPr algn="ctr"/>
            <a:r>
              <a:rPr lang="ru-RU" sz="1400" dirty="0">
                <a:solidFill>
                  <a:srgbClr val="2A7078"/>
                </a:solidFill>
              </a:rPr>
              <a:t>ж</a:t>
            </a:r>
            <a:r>
              <a:rPr lang="ru-RU" sz="1400" dirty="0" smtClean="0">
                <a:solidFill>
                  <a:srgbClr val="2A7078"/>
                </a:solidFill>
              </a:rPr>
              <a:t>илья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</a:rPr>
              <a:t>на 2025 год,</a:t>
            </a:r>
          </a:p>
          <a:p>
            <a:pPr algn="ctr"/>
            <a:r>
              <a:rPr lang="ru-RU" sz="1400" dirty="0" smtClean="0">
                <a:solidFill>
                  <a:srgbClr val="2A7078"/>
                </a:solidFill>
              </a:rPr>
              <a:t>тыс. кв. м.</a:t>
            </a:r>
            <a:endParaRPr lang="ru-RU" sz="1400" dirty="0">
              <a:solidFill>
                <a:srgbClr val="2A707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971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240.4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429000"/>
            <a:ext cx="9637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исполнение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 составило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85 %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2732" y="1266385"/>
            <a:ext cx="666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A7078"/>
                </a:solidFill>
              </a:rPr>
              <a:t>Показатель 80. Объем жилищного строительства (2025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593046"/>
              </p:ext>
            </p:extLst>
          </p:nvPr>
        </p:nvGraphicFramePr>
        <p:xfrm>
          <a:off x="7908042" y="2953902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02354"/>
              </p:ext>
            </p:extLst>
          </p:nvPr>
        </p:nvGraphicFramePr>
        <p:xfrm>
          <a:off x="7908042" y="4089198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:a16="http://schemas.microsoft.com/office/drawing/2014/main" id="{F7DFE6C8-09EE-46CA-88A8-40FAF249D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252951"/>
              </p:ext>
            </p:extLst>
          </p:nvPr>
        </p:nvGraphicFramePr>
        <p:xfrm>
          <a:off x="7902827" y="5249907"/>
          <a:ext cx="3428999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07960" y="12954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104572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ПО СОЗДАНИЮ УСЛОВИЙ ДЛЯ ЗАКЛЮЧЕНИЯ ДОГОВОРОВ КОМПЛЕКСНОГО РАЗВИТИЯ ТЕРРИТОРИИ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ВЕКТОРА «ЖИЛИЩНОЕ СТРОИТЕЛЬСТВО»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1907" y="1721617"/>
            <a:ext cx="1001594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0288" lvl="5" indent="358775" algn="just"/>
            <a:r>
              <a:rPr lang="ru-RU" sz="1700" dirty="0" smtClean="0">
                <a:solidFill>
                  <a:srgbClr val="2A7078"/>
                </a:solidFill>
              </a:rPr>
              <a:t>В настоящее время в целях реализации комплексного развития территории в городе Сургуте заключены договоры о комплексном развитии территории  жилой застройки части микрорайонов 1, 2 в городе Сургуте.</a:t>
            </a:r>
          </a:p>
          <a:p>
            <a:pPr marL="4840288" lvl="5" indent="358775"/>
            <a:r>
              <a:rPr lang="ru-RU" sz="1700" dirty="0" smtClean="0">
                <a:solidFill>
                  <a:srgbClr val="2A7078"/>
                </a:solidFill>
              </a:rPr>
              <a:t>Площадь территории части микрорайона 1 – 15 200 кв. м.</a:t>
            </a:r>
            <a:endParaRPr lang="ru-RU" sz="1700" dirty="0">
              <a:solidFill>
                <a:srgbClr val="2A7078"/>
              </a:solidFill>
            </a:endParaRPr>
          </a:p>
          <a:p>
            <a:pPr marL="4840288" lvl="5" indent="358775"/>
            <a:r>
              <a:rPr lang="ru-RU" sz="1700" dirty="0" smtClean="0">
                <a:solidFill>
                  <a:srgbClr val="2A7078"/>
                </a:solidFill>
              </a:rPr>
              <a:t>Площадь территории части микрорайона 2 – 13 800 кв. м.</a:t>
            </a:r>
            <a:endParaRPr lang="ru-RU" sz="1700" dirty="0">
              <a:solidFill>
                <a:srgbClr val="2A7078"/>
              </a:solidFill>
            </a:endParaRPr>
          </a:p>
          <a:p>
            <a:pPr marL="4840288" lvl="5" indent="358775" algn="just"/>
            <a:r>
              <a:rPr lang="ru-RU" sz="1700" dirty="0" smtClean="0">
                <a:solidFill>
                  <a:srgbClr val="2A7078"/>
                </a:solidFill>
              </a:rPr>
              <a:t>В период реализации комплексного развития территории жилой застройки части микрорайонов 1, 2 в городе Сургуте до 2027 года Застройщиком будет возведено 4 объекта общей площадью 55 296 кв. м. </a:t>
            </a:r>
          </a:p>
          <a:p>
            <a:pPr marL="4213225" lvl="5" algn="ctr"/>
            <a:endParaRPr lang="ru-RU" sz="1500" dirty="0" smtClean="0">
              <a:solidFill>
                <a:srgbClr val="2A707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2" y="1705462"/>
            <a:ext cx="5452097" cy="388812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07960" y="6019800"/>
            <a:ext cx="10963952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3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7297</TotalTime>
  <Words>894</Words>
  <Application>Microsoft Office PowerPoint</Application>
  <PresentationFormat>Широкоэкранный</PresentationFormat>
  <Paragraphs>137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Geologica</vt:lpstr>
      <vt:lpstr>Geologica Medium</vt:lpstr>
      <vt:lpstr>Geologica Thin</vt:lpstr>
      <vt:lpstr>Inter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Морозова Елена Петровна</cp:lastModifiedBy>
  <cp:revision>703</cp:revision>
  <dcterms:created xsi:type="dcterms:W3CDTF">2024-12-24T07:49:59Z</dcterms:created>
  <dcterms:modified xsi:type="dcterms:W3CDTF">2026-03-10T10:43:02Z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