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1" r:id="rId3"/>
    <p:sldId id="276" r:id="rId4"/>
    <p:sldId id="269" r:id="rId5"/>
    <p:sldId id="266" r:id="rId6"/>
    <p:sldId id="277" r:id="rId7"/>
    <p:sldId id="257" r:id="rId8"/>
    <p:sldId id="283" r:id="rId9"/>
    <p:sldId id="278" r:id="rId10"/>
    <p:sldId id="258" r:id="rId11"/>
    <p:sldId id="284" r:id="rId12"/>
    <p:sldId id="279" r:id="rId13"/>
    <p:sldId id="270" r:id="rId14"/>
    <p:sldId id="285" r:id="rId15"/>
    <p:sldId id="280" r:id="rId16"/>
    <p:sldId id="281" r:id="rId17"/>
    <p:sldId id="286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B9D5"/>
    <a:srgbClr val="1F4E79"/>
    <a:srgbClr val="EEF6F9"/>
    <a:srgbClr val="426B8B"/>
    <a:srgbClr val="BCD9E8"/>
    <a:srgbClr val="CAA560"/>
    <a:srgbClr val="79B4D2"/>
    <a:srgbClr val="1BA0E3"/>
    <a:srgbClr val="157CB1"/>
    <a:srgbClr val="E6F1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2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73DD9-D501-44FA-968F-5902A6E2E566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C9513C-BE47-4062-BE6F-3ACF100AFD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648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451-D5C2-4058-91EB-5448061D896B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3483-60E4-4A7A-AD40-05F129102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970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451-D5C2-4058-91EB-5448061D896B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3483-60E4-4A7A-AD40-05F129102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468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451-D5C2-4058-91EB-5448061D896B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3483-60E4-4A7A-AD40-05F129102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512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451-D5C2-4058-91EB-5448061D896B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3483-60E4-4A7A-AD40-05F129102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762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451-D5C2-4058-91EB-5448061D896B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3483-60E4-4A7A-AD40-05F129102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850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451-D5C2-4058-91EB-5448061D896B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3483-60E4-4A7A-AD40-05F129102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9361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451-D5C2-4058-91EB-5448061D896B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3483-60E4-4A7A-AD40-05F129102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434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451-D5C2-4058-91EB-5448061D896B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3483-60E4-4A7A-AD40-05F129102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55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451-D5C2-4058-91EB-5448061D896B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3483-60E4-4A7A-AD40-05F129102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359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451-D5C2-4058-91EB-5448061D896B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3483-60E4-4A7A-AD40-05F129102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761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2F451-D5C2-4058-91EB-5448061D896B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C3483-60E4-4A7A-AD40-05F129102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718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2F451-D5C2-4058-91EB-5448061D896B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C3483-60E4-4A7A-AD40-05F129102D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30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1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/>
          <a:srcRect l="40417" t="35275" r="27813" b="22009"/>
          <a:stretch/>
        </p:blipFill>
        <p:spPr>
          <a:xfrm>
            <a:off x="8648700" y="4191000"/>
            <a:ext cx="3543300" cy="2679700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0" y="1453657"/>
            <a:ext cx="12000808" cy="1509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3600" b="1" dirty="0">
                <a:solidFill>
                  <a:schemeClr val="bg1"/>
                </a:solidFill>
              </a:rPr>
              <a:t>О</a:t>
            </a:r>
            <a:r>
              <a:rPr lang="ru-RU" sz="3600" b="1" dirty="0" smtClean="0">
                <a:solidFill>
                  <a:schemeClr val="bg1"/>
                </a:solidFill>
              </a:rPr>
              <a:t>тчет </a:t>
            </a:r>
          </a:p>
          <a:p>
            <a:pPr algn="ctr">
              <a:lnSpc>
                <a:spcPct val="85000"/>
              </a:lnSpc>
            </a:pPr>
            <a:r>
              <a:rPr lang="ru-RU" sz="3600" b="1" dirty="0" smtClean="0">
                <a:solidFill>
                  <a:schemeClr val="bg1"/>
                </a:solidFill>
              </a:rPr>
              <a:t>о реализации направления </a:t>
            </a:r>
          </a:p>
          <a:p>
            <a:pPr algn="ctr">
              <a:lnSpc>
                <a:spcPct val="85000"/>
              </a:lnSpc>
            </a:pPr>
            <a:r>
              <a:rPr lang="ru-RU" sz="3600" b="1" dirty="0" smtClean="0">
                <a:solidFill>
                  <a:schemeClr val="bg1"/>
                </a:solidFill>
              </a:rPr>
              <a:t>«Инновационная экономика»</a:t>
            </a:r>
          </a:p>
        </p:txBody>
      </p:sp>
      <p:sp>
        <p:nvSpPr>
          <p:cNvPr id="33" name="Прямоугольный треугольник 32"/>
          <p:cNvSpPr/>
          <p:nvPr/>
        </p:nvSpPr>
        <p:spPr>
          <a:xfrm rot="5400000">
            <a:off x="8244515" y="3761467"/>
            <a:ext cx="3145732" cy="3060666"/>
          </a:xfrm>
          <a:custGeom>
            <a:avLst/>
            <a:gdLst>
              <a:gd name="connsiteX0" fmla="*/ 0 w 2955229"/>
              <a:gd name="connsiteY0" fmla="*/ 3187666 h 3187666"/>
              <a:gd name="connsiteX1" fmla="*/ 0 w 2955229"/>
              <a:gd name="connsiteY1" fmla="*/ 0 h 3187666"/>
              <a:gd name="connsiteX2" fmla="*/ 2955229 w 2955229"/>
              <a:gd name="connsiteY2" fmla="*/ 3187666 h 3187666"/>
              <a:gd name="connsiteX3" fmla="*/ 0 w 2955229"/>
              <a:gd name="connsiteY3" fmla="*/ 3187666 h 3187666"/>
              <a:gd name="connsiteX0" fmla="*/ 0 w 2840932"/>
              <a:gd name="connsiteY0" fmla="*/ 3187666 h 3187666"/>
              <a:gd name="connsiteX1" fmla="*/ 0 w 2840932"/>
              <a:gd name="connsiteY1" fmla="*/ 0 h 3187666"/>
              <a:gd name="connsiteX2" fmla="*/ 2840932 w 2840932"/>
              <a:gd name="connsiteY2" fmla="*/ 3124166 h 3187666"/>
              <a:gd name="connsiteX3" fmla="*/ 0 w 2840932"/>
              <a:gd name="connsiteY3" fmla="*/ 3187666 h 3187666"/>
              <a:gd name="connsiteX0" fmla="*/ 0 w 2840932"/>
              <a:gd name="connsiteY0" fmla="*/ 3124166 h 3124166"/>
              <a:gd name="connsiteX1" fmla="*/ 469900 w 2840932"/>
              <a:gd name="connsiteY1" fmla="*/ 0 h 3124166"/>
              <a:gd name="connsiteX2" fmla="*/ 2840932 w 2840932"/>
              <a:gd name="connsiteY2" fmla="*/ 3060666 h 3124166"/>
              <a:gd name="connsiteX3" fmla="*/ 0 w 2840932"/>
              <a:gd name="connsiteY3" fmla="*/ 3124166 h 3124166"/>
              <a:gd name="connsiteX0" fmla="*/ 0 w 3145732"/>
              <a:gd name="connsiteY0" fmla="*/ 2692366 h 3060666"/>
              <a:gd name="connsiteX1" fmla="*/ 774700 w 3145732"/>
              <a:gd name="connsiteY1" fmla="*/ 0 h 3060666"/>
              <a:gd name="connsiteX2" fmla="*/ 3145732 w 3145732"/>
              <a:gd name="connsiteY2" fmla="*/ 3060666 h 3060666"/>
              <a:gd name="connsiteX3" fmla="*/ 0 w 3145732"/>
              <a:gd name="connsiteY3" fmla="*/ 2692366 h 3060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45732" h="3060666">
                <a:moveTo>
                  <a:pt x="0" y="2692366"/>
                </a:moveTo>
                <a:lnTo>
                  <a:pt x="774700" y="0"/>
                </a:lnTo>
                <a:lnTo>
                  <a:pt x="3145732" y="3060666"/>
                </a:lnTo>
                <a:lnTo>
                  <a:pt x="0" y="2692366"/>
                </a:lnTo>
                <a:close/>
              </a:path>
            </a:pathLst>
          </a:custGeom>
          <a:solidFill>
            <a:srgbClr val="007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5364993" y="4174765"/>
            <a:ext cx="1671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dirty="0">
                <a:solidFill>
                  <a:prstClr val="white"/>
                </a:solidFill>
              </a:rPr>
              <a:t>за </a:t>
            </a:r>
            <a:r>
              <a:rPr lang="ru-RU" sz="2400" b="1" dirty="0" smtClean="0">
                <a:solidFill>
                  <a:prstClr val="white"/>
                </a:solidFill>
              </a:rPr>
              <a:t>2024 год</a:t>
            </a:r>
            <a:endParaRPr lang="ru-RU" sz="2400" b="1" dirty="0">
              <a:solidFill>
                <a:prstClr val="white"/>
              </a:solidFill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/>
          <a:srcRect l="36666" t="23518" r="48854" b="17963"/>
          <a:stretch/>
        </p:blipFill>
        <p:spPr>
          <a:xfrm>
            <a:off x="112884" y="138397"/>
            <a:ext cx="735184" cy="167135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/>
          <a:srcRect l="21562" t="32409" r="64688" b="29778"/>
          <a:stretch/>
        </p:blipFill>
        <p:spPr>
          <a:xfrm>
            <a:off x="0" y="4412078"/>
            <a:ext cx="1581150" cy="2445922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0" y="2962853"/>
            <a:ext cx="121920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b="1" dirty="0" smtClean="0">
                <a:solidFill>
                  <a:srgbClr val="E6F1F6"/>
                </a:solidFill>
              </a:rPr>
              <a:t>Стратегии социально-экономического развития муниципального образования городской округ Сургут</a:t>
            </a:r>
          </a:p>
          <a:p>
            <a:pPr algn="ctr">
              <a:lnSpc>
                <a:spcPct val="110000"/>
              </a:lnSpc>
            </a:pPr>
            <a:r>
              <a:rPr lang="ru-RU" b="1" dirty="0" smtClean="0">
                <a:solidFill>
                  <a:srgbClr val="E6F1F6"/>
                </a:solidFill>
              </a:rPr>
              <a:t> Ханты-Мансийского автономного округа – Югры до 2036 года с целевыми ориентирами до 2050 года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561816" y="6346636"/>
            <a:ext cx="112723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81B9D5"/>
                </a:solidFill>
              </a:rPr>
              <a:t>22.01.2025</a:t>
            </a:r>
            <a:endParaRPr lang="ru-RU" sz="1600" b="1" dirty="0">
              <a:solidFill>
                <a:srgbClr val="81B9D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60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188" y="716260"/>
            <a:ext cx="952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Вектор «Предпринимательство и туризм»</a:t>
            </a:r>
            <a:endParaRPr lang="ru-RU" sz="2400" b="1" dirty="0">
              <a:solidFill>
                <a:srgbClr val="055C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9074"/>
            <a:ext cx="11887200" cy="7170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31" y="-9074"/>
            <a:ext cx="717242" cy="71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658" y="90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Направление «Инновационная экономика»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928260" y="5108575"/>
            <a:ext cx="108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405951" y="2422459"/>
            <a:ext cx="5950092" cy="4470393"/>
            <a:chOff x="6405951" y="2422459"/>
            <a:chExt cx="5950092" cy="4470393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6405951" y="2422460"/>
              <a:ext cx="5703554" cy="4470392"/>
            </a:xfrm>
            <a:prstGeom prst="rect">
              <a:avLst/>
            </a:prstGeom>
            <a:solidFill>
              <a:srgbClr val="246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519519" y="3033025"/>
              <a:ext cx="3047175" cy="992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13. Удовлетворённость</a:t>
              </a:r>
              <a:b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предпринимательского</a:t>
              </a:r>
              <a:b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сообщества общими условиями</a:t>
              </a:r>
              <a:b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ведения предпринимательской</a:t>
              </a:r>
              <a:b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деятельности в муниципальном</a:t>
              </a:r>
              <a:b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образовании,%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4410" y="4156803"/>
              <a:ext cx="2917492" cy="7325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14. Оборот (товаров, работ,</a:t>
              </a:r>
              <a:b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услуг) субъектов малого</a:t>
              </a:r>
              <a:b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предпринимательства,</a:t>
              </a:r>
              <a:b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млн. рублей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501678" y="2556846"/>
              <a:ext cx="11462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этап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9434121" y="3328931"/>
              <a:ext cx="1005783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0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r>
                <a:rPr lang="ru-RU" sz="1750" dirty="0" smtClean="0">
                  <a:solidFill>
                    <a:schemeClr val="bg1"/>
                  </a:solidFill>
                </a:rPr>
                <a:t>55,56</a:t>
              </a:r>
              <a:endParaRPr lang="ru-RU" sz="175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444465" y="2599482"/>
              <a:ext cx="10188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00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2024 г.</a:t>
              </a:r>
              <a:endPara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363299" y="3311640"/>
              <a:ext cx="1027127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750" b="1" dirty="0" smtClean="0">
                  <a:solidFill>
                    <a:schemeClr val="bg1"/>
                  </a:solidFill>
                </a:rPr>
                <a:t>75,8</a:t>
              </a:r>
              <a:endParaRPr lang="ru-RU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534410" y="4919603"/>
              <a:ext cx="3032284" cy="105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13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15. Численность </a:t>
              </a: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занятых </a:t>
              </a:r>
            </a:p>
            <a:p>
              <a:pPr>
                <a:lnSpc>
                  <a:spcPct val="80000"/>
                </a:lnSpc>
              </a:pP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в </a:t>
              </a:r>
              <a:r>
                <a:rPr lang="ru-RU" sz="13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малом бизнесе, </a:t>
              </a: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включая</a:t>
              </a:r>
              <a:b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индивидуальных</a:t>
              </a:r>
              <a:b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предпринимателей</a:t>
              </a:r>
              <a:b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</a:b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и </a:t>
              </a:r>
              <a:r>
                <a:rPr lang="ru-RU" sz="13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самозанятых, </a:t>
              </a:r>
              <a:endPara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>
                <a:lnSpc>
                  <a:spcPct val="80000"/>
                </a:lnSpc>
              </a:pP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млн</a:t>
              </a:r>
              <a:r>
                <a:rPr lang="ru-RU" sz="13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рублей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11383327" y="2422459"/>
              <a:ext cx="831298" cy="4470393"/>
            </a:xfrm>
            <a:prstGeom prst="rect">
              <a:avLst/>
            </a:prstGeom>
            <a:solidFill>
              <a:srgbClr val="81B9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274851" y="2574860"/>
              <a:ext cx="1018806" cy="369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ru-RU" sz="2200" b="1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%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1265325" y="3318599"/>
              <a:ext cx="1027127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750" b="1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136,4</a:t>
              </a:r>
              <a:endParaRPr lang="ru-RU" sz="1750" b="1" dirty="0">
                <a:solidFill>
                  <a:srgbClr val="006FA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9451334" y="4265088"/>
              <a:ext cx="1005783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0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r>
                <a:rPr lang="ru-RU" sz="1750" dirty="0" smtClean="0">
                  <a:solidFill>
                    <a:schemeClr val="bg1"/>
                  </a:solidFill>
                </a:rPr>
                <a:t>275 766 </a:t>
              </a:r>
              <a:endParaRPr lang="ru-RU" sz="1750" dirty="0">
                <a:solidFill>
                  <a:schemeClr val="bg1"/>
                </a:solidFill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9425478" y="5178355"/>
              <a:ext cx="1005783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0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r>
                <a:rPr lang="ru-RU" sz="1750" dirty="0" smtClean="0">
                  <a:solidFill>
                    <a:schemeClr val="bg1"/>
                  </a:solidFill>
                </a:rPr>
                <a:t>94,7</a:t>
              </a:r>
              <a:endParaRPr lang="ru-RU" sz="1750" dirty="0">
                <a:solidFill>
                  <a:schemeClr val="bg1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433851" y="4255427"/>
              <a:ext cx="1027127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75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257 233</a:t>
              </a:r>
              <a:endParaRPr lang="ru-RU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371627" y="5178354"/>
              <a:ext cx="1027127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750" b="1" dirty="0" smtClea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89,3</a:t>
              </a:r>
              <a:endParaRPr lang="ru-RU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1290500" y="4273213"/>
              <a:ext cx="1027127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750" b="1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93,3</a:t>
              </a:r>
              <a:endParaRPr lang="ru-RU" sz="1750" b="1" dirty="0">
                <a:solidFill>
                  <a:srgbClr val="006FA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1315007" y="5184131"/>
              <a:ext cx="1027127" cy="3616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750" b="1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94,3</a:t>
              </a:r>
              <a:endParaRPr lang="ru-RU" sz="175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533669" y="2612246"/>
              <a:ext cx="2917924" cy="34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Целевые показатели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591251" y="5986417"/>
              <a:ext cx="2787366" cy="45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3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16. Удовлетворенность</a:t>
              </a:r>
            </a:p>
            <a:p>
              <a:pPr>
                <a:lnSpc>
                  <a:spcPct val="90000"/>
                </a:lnSpc>
              </a:pPr>
              <a:r>
                <a:rPr lang="ru-RU" sz="13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туризмом,%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591251" y="6473355"/>
              <a:ext cx="2735694" cy="2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3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17. Турпоток, </a:t>
              </a:r>
              <a:r>
                <a:rPr lang="ru-RU" sz="1300" b="1" dirty="0" smtClean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тыс</a:t>
              </a:r>
              <a:r>
                <a:rPr lang="ru-RU" sz="13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единиц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425740" y="5969986"/>
              <a:ext cx="1012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0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r>
                <a:rPr lang="ru-RU" sz="1750" dirty="0" smtClean="0">
                  <a:solidFill>
                    <a:schemeClr val="bg1"/>
                  </a:solidFill>
                </a:rPr>
                <a:t>35,6</a:t>
              </a:r>
              <a:endParaRPr lang="ru-RU" sz="1750" dirty="0">
                <a:solidFill>
                  <a:schemeClr val="bg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409525" y="5986417"/>
              <a:ext cx="1012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0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r>
                <a:rPr lang="ru-RU" sz="1750" dirty="0" smtClean="0">
                  <a:solidFill>
                    <a:schemeClr val="bg1"/>
                  </a:solidFill>
                </a:rPr>
                <a:t>38,6</a:t>
              </a:r>
              <a:endParaRPr lang="ru-RU" sz="175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1328916" y="5986330"/>
              <a:ext cx="1027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750" b="1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108,4</a:t>
              </a:r>
              <a:endParaRPr lang="ru-RU" sz="175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447908" y="6450673"/>
              <a:ext cx="1012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algn="ctr">
                <a:defRPr sz="2000" b="1">
                  <a:solidFill>
                    <a:schemeClr val="accent1">
                      <a:lumMod val="50000"/>
                    </a:schemeClr>
                  </a:solidFill>
                </a:defRPr>
              </a:lvl1pPr>
            </a:lstStyle>
            <a:p>
              <a:r>
                <a:rPr lang="ru-RU" sz="1750" dirty="0" smtClean="0">
                  <a:solidFill>
                    <a:schemeClr val="bg1"/>
                  </a:solidFill>
                </a:rPr>
                <a:t>471</a:t>
              </a:r>
              <a:endParaRPr lang="ru-RU" sz="1750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0433851" y="6466080"/>
              <a:ext cx="10341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750" b="1" dirty="0" smtClean="0">
                  <a:solidFill>
                    <a:schemeClr val="bg1"/>
                  </a:solidFill>
                </a:rPr>
                <a:t>521,1 </a:t>
              </a:r>
              <a:endParaRPr lang="ru-RU" sz="175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1304988" y="6483866"/>
              <a:ext cx="10271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750" b="1" dirty="0" smtClean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110,6</a:t>
              </a:r>
              <a:endParaRPr lang="ru-RU" sz="175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4" name="Прямоугольник 63"/>
          <p:cNvSpPr/>
          <p:nvPr/>
        </p:nvSpPr>
        <p:spPr>
          <a:xfrm>
            <a:off x="-19649" y="2422460"/>
            <a:ext cx="6442762" cy="4435540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5" name="TextBox 6"/>
          <p:cNvSpPr txBox="1"/>
          <p:nvPr/>
        </p:nvSpPr>
        <p:spPr>
          <a:xfrm>
            <a:off x="222862" y="2461910"/>
            <a:ext cx="6238351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u="sng" dirty="0" smtClean="0">
                <a:solidFill>
                  <a:srgbClr val="055C9F"/>
                </a:solidFill>
                <a:cs typeface="Calibri" panose="020F0502020204030204" pitchFamily="34" charset="0"/>
              </a:rPr>
              <a:t>Задачи:</a:t>
            </a:r>
          </a:p>
          <a:p>
            <a:endParaRPr lang="ru-RU" sz="800" b="1" u="sng" dirty="0">
              <a:solidFill>
                <a:srgbClr val="055C9F"/>
              </a:solidFill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создание 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условий для диверсификации экономики за счет развития малого </a:t>
            </a: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бизнеса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поддержка 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местных товаропроизводителей и производителей услуг, </a:t>
            </a: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 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первую очередь предприятий малого </a:t>
            </a: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бизнеса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поддержка 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социальных </a:t>
            </a: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предпринимателей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создание условий для появления новых высокотехнологичных компаний малого бизнеса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 smtClean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создание условий для развития инфраструктуры делового, развлекательного (включая туризм «выходного дня»), медицинского видов туризма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 smtClean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создание 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условий для формирования качественных, </a:t>
            </a: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креативных </a:t>
            </a:r>
            <a:b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 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конкурентоспособных туристских продуктов, что будет способствовать продвижению туристического бренда городского округа на </a:t>
            </a: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региональном </a:t>
            </a:r>
            <a:b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 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всероссийском </a:t>
            </a: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уровнях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интеграция 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туристской отрасли города в </a:t>
            </a: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региональную </a:t>
            </a:r>
            <a:b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 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всероссийскую систему туристического рынка за счет повышения уровня межмуниципального и межрегионального сотрудничества в сфере </a:t>
            </a: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туризма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определение 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туристического бренда, который создаст положительный образ города, улучшит его инвестиционную привлекательность </a:t>
            </a: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 </a:t>
            </a:r>
            <a:r>
              <a:rPr lang="ru-RU" sz="13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усилит его позиции в сфере развития различных видов </a:t>
            </a:r>
            <a:r>
              <a:rPr lang="ru-RU" sz="13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туризма</a:t>
            </a:r>
            <a:endParaRPr lang="ru-RU" sz="1300" dirty="0">
              <a:cs typeface="Calibri" panose="020F050202020403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96327" y="1153064"/>
            <a:ext cx="11995674" cy="1269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50" b="1" u="sng" dirty="0" smtClean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Цели</a:t>
            </a:r>
            <a:r>
              <a:rPr lang="ru-RU" b="1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–</a:t>
            </a:r>
            <a:r>
              <a:rPr lang="ru-RU" sz="1650" b="1" dirty="0" smtClean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ru-RU" sz="16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содействие </a:t>
            </a:r>
            <a:r>
              <a:rPr lang="ru-RU" sz="1650" b="1" dirty="0">
                <a:latin typeface="Arial Narrow" panose="020B0606020202030204" pitchFamily="34" charset="0"/>
                <a:cs typeface="Calibri" panose="020F0502020204030204" pitchFamily="34" charset="0"/>
              </a:rPr>
              <a:t>развитию клиентоцентричного города, ориентированного на максимальную поддержку </a:t>
            </a:r>
            <a:r>
              <a:rPr lang="ru-RU" sz="16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предпринимательства</a:t>
            </a:r>
          </a:p>
          <a:p>
            <a:pPr>
              <a:lnSpc>
                <a:spcPct val="80000"/>
              </a:lnSpc>
            </a:pPr>
            <a:endParaRPr lang="ru-RU" sz="600" b="1" dirty="0" smtClean="0"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16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           </a:t>
            </a:r>
            <a:r>
              <a:rPr lang="ru-RU" b="1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–</a:t>
            </a:r>
            <a:r>
              <a:rPr lang="ru-RU" sz="160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latin typeface="Arial Narrow" panose="020B0606020202030204" pitchFamily="34" charset="0"/>
                <a:cs typeface="Calibri" panose="020F0502020204030204" pitchFamily="34" charset="0"/>
              </a:rPr>
              <a:t>становление Сургута как регионального центра делового, развлекательного, медицинского туризма, привлекающего </a:t>
            </a:r>
            <a:r>
              <a:rPr lang="ru-RU" sz="160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туристов</a:t>
            </a:r>
            <a:br>
              <a:rPr lang="ru-RU" sz="160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60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               </a:t>
            </a:r>
            <a:r>
              <a:rPr lang="ru-RU" sz="1600" b="1" dirty="0">
                <a:latin typeface="Arial Narrow" panose="020B0606020202030204" pitchFamily="34" charset="0"/>
                <a:cs typeface="Calibri" panose="020F0502020204030204" pitchFamily="34" charset="0"/>
              </a:rPr>
              <a:t>событийными мероприятиями и уникальными объектами культурного наследия, спортивной, </a:t>
            </a:r>
            <a:r>
              <a:rPr lang="ru-RU" sz="160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торгово-развлекательной</a:t>
            </a:r>
            <a:br>
              <a:rPr lang="ru-RU" sz="160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60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               </a:t>
            </a:r>
            <a:r>
              <a:rPr lang="ru-RU" sz="1600" b="1" dirty="0">
                <a:latin typeface="Arial Narrow" panose="020B0606020202030204" pitchFamily="34" charset="0"/>
                <a:cs typeface="Calibri" panose="020F0502020204030204" pitchFamily="34" charset="0"/>
              </a:rPr>
              <a:t>инфраструктуры и выполняющего распределительные функции для туристического потока в крупной городской </a:t>
            </a:r>
            <a:r>
              <a:rPr lang="ru-RU" sz="160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агломерации</a:t>
            </a:r>
            <a:br>
              <a:rPr lang="ru-RU" sz="160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60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               Сургут </a:t>
            </a:r>
            <a:r>
              <a:rPr lang="ru-RU" sz="1600" b="1" dirty="0">
                <a:latin typeface="Arial Narrow" panose="020B0606020202030204" pitchFamily="34" charset="0"/>
                <a:cs typeface="Calibri" panose="020F0502020204030204" pitchFamily="34" charset="0"/>
              </a:rPr>
              <a:t>– </a:t>
            </a:r>
            <a:r>
              <a:rPr lang="ru-RU" sz="160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Нефтеюганск</a:t>
            </a:r>
            <a:endParaRPr lang="ru-RU" sz="1600" b="1" dirty="0"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36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63"/>
          <p:cNvSpPr/>
          <p:nvPr/>
        </p:nvSpPr>
        <p:spPr>
          <a:xfrm>
            <a:off x="-19649" y="1285875"/>
            <a:ext cx="12220522" cy="5572125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5188" y="716260"/>
            <a:ext cx="952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Вектор «Предпринимательство и туризм»</a:t>
            </a:r>
            <a:endParaRPr lang="ru-RU" sz="2400" b="1" dirty="0">
              <a:solidFill>
                <a:srgbClr val="055C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9074"/>
            <a:ext cx="11887200" cy="7170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31" y="-9074"/>
            <a:ext cx="717242" cy="71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658" y="90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Направление «Инновационная экономика»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-19649" y="1818954"/>
            <a:ext cx="6420450" cy="4005480"/>
          </a:xfrm>
          <a:prstGeom prst="rect">
            <a:avLst/>
          </a:prstGeom>
          <a:solidFill>
            <a:srgbClr val="246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4" name="TextBox 6"/>
          <p:cNvSpPr txBox="1"/>
          <p:nvPr/>
        </p:nvSpPr>
        <p:spPr>
          <a:xfrm>
            <a:off x="262701" y="2245326"/>
            <a:ext cx="5690424" cy="3465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u-RU" sz="1000" b="1" u="sng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&gt;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500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мероприятий, в </a:t>
            </a:r>
            <a:r>
              <a:rPr lang="ru-RU" sz="1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т.ч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238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выставок и ярмарок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участием местных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товаропроизводителей</a:t>
            </a: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0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185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предпринимателям финансовая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поддержка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на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сумму </a:t>
            </a:r>
            <a:r>
              <a:rPr lang="en-US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&gt;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64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млн.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руб.</a:t>
            </a:r>
            <a:endParaRPr lang="en-US" sz="16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1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субъектам предпринимательства и </a:t>
            </a: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организации инфраструктуры ПП имущественная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поддержка </a:t>
            </a:r>
            <a:endParaRPr lang="ru-RU" sz="16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~ </a:t>
            </a: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644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млн.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руб.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прямыми субсидиями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на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оказание услуг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сфере образования, культуры, спорта, городского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хозяйства</a:t>
            </a: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объем закупок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 субъектов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МСП ~ </a:t>
            </a:r>
            <a:r>
              <a:rPr lang="ru-RU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1,23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млрд.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руб.</a:t>
            </a: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рганизациями инфраструктуры ПП:</a:t>
            </a:r>
          </a:p>
          <a:p>
            <a:pPr>
              <a:lnSpc>
                <a:spcPct val="80000"/>
              </a:lnSpc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</a:t>
            </a:r>
            <a: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гарантии и поручительства на сумму </a:t>
            </a:r>
            <a:r>
              <a:rPr lang="ru-RU" sz="1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1,4</a:t>
            </a:r>
            <a: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млрд. руб.</a:t>
            </a:r>
          </a:p>
          <a:p>
            <a:pPr>
              <a:lnSpc>
                <a:spcPct val="80000"/>
              </a:lnSpc>
            </a:pPr>
            <a: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   субсидии в размере </a:t>
            </a:r>
            <a:r>
              <a:rPr lang="en-US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&gt;</a:t>
            </a:r>
            <a: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15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1,5</a:t>
            </a:r>
            <a: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млрд. руб.</a:t>
            </a:r>
            <a:endParaRPr lang="ru-RU" sz="15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5" name="Прямоугольник 134"/>
          <p:cNvSpPr/>
          <p:nvPr/>
        </p:nvSpPr>
        <p:spPr>
          <a:xfrm>
            <a:off x="175188" y="1423068"/>
            <a:ext cx="208864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 smtClean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ЧТО СДЕЛАНО:</a:t>
            </a:r>
            <a:endParaRPr lang="ru-RU" sz="2000" b="1" dirty="0"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235459" y="1883581"/>
            <a:ext cx="5208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Предпринимательство</a:t>
            </a:r>
            <a:endParaRPr lang="ru-RU" b="1" u="sng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TextBox 6"/>
          <p:cNvSpPr txBox="1"/>
          <p:nvPr/>
        </p:nvSpPr>
        <p:spPr>
          <a:xfrm>
            <a:off x="6683151" y="2159148"/>
            <a:ext cx="5231290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u-RU" sz="1000" b="1" u="sng" dirty="0"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новая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пешеходная экскурсия «Сургутский кремль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»</a:t>
            </a: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мероприятия в целях позиционирования медицинского туризма </a:t>
            </a:r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17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крупных событийных и физкультурно-спортивных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мероприятий  (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&gt;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100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тыс. участников)</a:t>
            </a: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бизнес-форум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«РЕФРЕШ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» 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195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участников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  <a:endParaRPr lang="ru-RU" sz="1600" dirty="0" smtClean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&gt;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200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тысяч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туристов и экскурсантов посетило туристические объекты города 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Сургута</a:t>
            </a: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6655909" y="1883581"/>
            <a:ext cx="568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u="sng" dirty="0" smtClean="0">
                <a:solidFill>
                  <a:srgbClr val="1F4E79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Туризм</a:t>
            </a:r>
            <a:endParaRPr lang="ru-RU" b="1" u="sng" dirty="0">
              <a:solidFill>
                <a:srgbClr val="1F4E79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8522" y="5678576"/>
            <a:ext cx="12220522" cy="1211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3" name="Рисунок 1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" t="3241" r="3620" b="57379"/>
          <a:stretch/>
        </p:blipFill>
        <p:spPr>
          <a:xfrm>
            <a:off x="55168" y="5710890"/>
            <a:ext cx="2705241" cy="11471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" t="16301" r="10267"/>
          <a:stretch/>
        </p:blipFill>
        <p:spPr>
          <a:xfrm>
            <a:off x="2856117" y="5710890"/>
            <a:ext cx="2082490" cy="113547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7557" y="5710890"/>
            <a:ext cx="1709876" cy="11408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6669" y="5721933"/>
            <a:ext cx="1499239" cy="112442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9283" y="5721934"/>
            <a:ext cx="1492589" cy="111944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/>
          <a:srcRect t="11905" r="4167" b="8957"/>
          <a:stretch/>
        </p:blipFill>
        <p:spPr>
          <a:xfrm>
            <a:off x="8242894" y="5721933"/>
            <a:ext cx="2059874" cy="113357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1790" y="4614378"/>
            <a:ext cx="1452837" cy="96855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2984" y="4609252"/>
            <a:ext cx="1468216" cy="97881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99557" y="4607836"/>
            <a:ext cx="1310028" cy="981643"/>
          </a:xfrm>
          <a:prstGeom prst="rect">
            <a:avLst/>
          </a:prstGeom>
        </p:spPr>
      </p:pic>
      <p:pic>
        <p:nvPicPr>
          <p:cNvPr id="144" name="Рисунок 143">
            <a:extLst>
              <a:ext uri="{FF2B5EF4-FFF2-40B4-BE49-F238E27FC236}">
                <a16:creationId xmlns:a16="http://schemas.microsoft.com/office/drawing/2014/main" id="{78D2FED5-1A8F-4869-93FA-3FEA522A9B5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401" y="4093787"/>
            <a:ext cx="949397" cy="67118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77943" y="4612331"/>
            <a:ext cx="729490" cy="97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0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1590675"/>
            <a:ext cx="6680200" cy="5267326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5527" y="828913"/>
            <a:ext cx="952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Вектор «Предпринимательство и туризм»</a:t>
            </a:r>
            <a:endParaRPr lang="ru-RU" sz="2400" b="1" dirty="0">
              <a:solidFill>
                <a:srgbClr val="055C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9074"/>
            <a:ext cx="11887200" cy="7170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31" y="-9074"/>
            <a:ext cx="717242" cy="71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958" y="90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Направление «Инновационная экономика»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928260" y="5108575"/>
            <a:ext cx="108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5527" y="1713674"/>
            <a:ext cx="2898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Флагманский проект</a:t>
            </a:r>
            <a:endParaRPr lang="ru-RU" sz="2200" b="1" dirty="0">
              <a:solidFill>
                <a:srgbClr val="055C9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/>
          <a:srcRect l="52187" t="30462" r="11529" b="46005"/>
          <a:stretch/>
        </p:blipFill>
        <p:spPr>
          <a:xfrm>
            <a:off x="442153" y="2725473"/>
            <a:ext cx="5451767" cy="1883905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5901404" y="1590675"/>
            <a:ext cx="6273407" cy="5204785"/>
          </a:xfrm>
          <a:prstGeom prst="rect">
            <a:avLst/>
          </a:prstGeom>
          <a:solidFill>
            <a:srgbClr val="246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425527" y="2245263"/>
            <a:ext cx="5465430" cy="480210"/>
          </a:xfrm>
          <a:prstGeom prst="rect">
            <a:avLst/>
          </a:prstGeom>
          <a:solidFill>
            <a:srgbClr val="BC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/>
          <p:cNvSpPr txBox="1"/>
          <p:nvPr/>
        </p:nvSpPr>
        <p:spPr>
          <a:xfrm>
            <a:off x="1563781" y="2267560"/>
            <a:ext cx="3048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55C9F"/>
                </a:solidFill>
                <a:cs typeface="Calibri" panose="020F0502020204030204" pitchFamily="34" charset="0"/>
              </a:rPr>
              <a:t>«Центр делового туризма»</a:t>
            </a:r>
            <a:endParaRPr lang="ru-RU" b="1" dirty="0">
              <a:solidFill>
                <a:srgbClr val="055C9F"/>
              </a:solidFill>
              <a:cs typeface="Calibri" panose="020F0502020204030204" pitchFamily="34" charset="0"/>
            </a:endParaRPr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3"/>
          <a:srcRect l="52187" t="56468" r="11529" b="19664"/>
          <a:stretch/>
        </p:blipFill>
        <p:spPr>
          <a:xfrm>
            <a:off x="433840" y="4697959"/>
            <a:ext cx="5467564" cy="1916160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6243086" y="1819306"/>
            <a:ext cx="5770516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Цель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проекта – </a:t>
            </a:r>
            <a:endParaRPr lang="ru-RU" b="1" dirty="0" smtClean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ru-RU" sz="800" b="1" dirty="0" smtClean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увеличение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внутреннего и въездного туристического потока 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за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счет создания условий для формирования и продвижения качественного, креативного, конкурентоспособного продукта 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в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сфере делового туризма, рост узнаваемости Сургута 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как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межрегионального делового 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центра</a:t>
            </a:r>
            <a:endParaRPr lang="ru-RU" sz="1600" b="1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243086" y="3736115"/>
            <a:ext cx="571393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Предполагается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создать: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ru-RU" sz="16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к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2031 году –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парк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аттракционов, </a:t>
            </a:r>
            <a:endParaRPr lang="ru-RU" sz="16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– термальный лечебно-оздоровительный</a:t>
            </a:r>
            <a:b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комплекс</a:t>
            </a:r>
          </a:p>
          <a:p>
            <a:pPr>
              <a:lnSpc>
                <a:spcPct val="85000"/>
              </a:lnSpc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– центр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гастрономического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туризма</a:t>
            </a:r>
          </a:p>
          <a:p>
            <a:pPr>
              <a:lnSpc>
                <a:spcPct val="85000"/>
              </a:lnSpc>
            </a:pPr>
            <a:endParaRPr lang="ru-RU" sz="16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к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2036 году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аквапарк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выставочное пространство</a:t>
            </a:r>
          </a:p>
          <a:p>
            <a:pPr>
              <a:lnSpc>
                <a:spcPct val="85000"/>
              </a:lnSpc>
            </a:pPr>
            <a:endParaRPr lang="ru-RU" sz="16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к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2050 году – 8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гостиниц </a:t>
            </a:r>
            <a:endParaRPr lang="ru-RU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244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2108701"/>
            <a:ext cx="12200873" cy="4749300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16488" y="741660"/>
            <a:ext cx="952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Вектор «Креативная экономика»</a:t>
            </a:r>
            <a:endParaRPr lang="ru-RU" sz="2400" b="1" dirty="0">
              <a:solidFill>
                <a:srgbClr val="055C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9074"/>
            <a:ext cx="11887200" cy="7170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31" y="-9074"/>
            <a:ext cx="717242" cy="71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958" y="90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Направление «Инновационная экономика»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262344" y="2108701"/>
            <a:ext cx="5938530" cy="2399799"/>
          </a:xfrm>
          <a:prstGeom prst="rect">
            <a:avLst/>
          </a:prstGeom>
          <a:solidFill>
            <a:srgbClr val="246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6402044" y="2716414"/>
            <a:ext cx="324208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18. Объем отгруженных</a:t>
            </a:r>
          </a:p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товаров собственного</a:t>
            </a:r>
          </a:p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производства, </a:t>
            </a:r>
          </a:p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выполненных работ и </a:t>
            </a:r>
          </a:p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услуг собственными </a:t>
            </a:r>
          </a:p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силами по направлению</a:t>
            </a:r>
          </a:p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«креативные» индустрии,</a:t>
            </a:r>
          </a:p>
          <a:p>
            <a:pPr>
              <a:lnSpc>
                <a:spcPct val="90000"/>
              </a:lnSpc>
            </a:pPr>
            <a:r>
              <a:rPr lang="ru-RU" sz="1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ru-RU" sz="1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 рублей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9108615" y="2235701"/>
            <a:ext cx="1146054" cy="424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этап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091221" y="2994273"/>
            <a:ext cx="100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14 759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216015" y="2302151"/>
            <a:ext cx="1018655" cy="36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г.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172799" y="2978037"/>
            <a:ext cx="102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5 960,8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1312002" y="2108701"/>
            <a:ext cx="888874" cy="23997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TextBox 48"/>
          <p:cNvSpPr txBox="1"/>
          <p:nvPr/>
        </p:nvSpPr>
        <p:spPr>
          <a:xfrm>
            <a:off x="11217851" y="2270005"/>
            <a:ext cx="1018655" cy="419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1217700" y="2984572"/>
            <a:ext cx="102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40,4</a:t>
            </a:r>
            <a:endParaRPr lang="ru-RU" b="1" dirty="0">
              <a:solidFill>
                <a:srgbClr val="006FA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3840" y="1248871"/>
            <a:ext cx="11967710" cy="77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1850" b="1" u="sng" dirty="0" smtClean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Цель</a:t>
            </a:r>
            <a:r>
              <a:rPr lang="ru-RU" sz="1850" b="1" dirty="0" smtClean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– </a:t>
            </a:r>
            <a:r>
              <a:rPr lang="ru-RU" sz="1850" b="1" dirty="0">
                <a:latin typeface="Arial Narrow" panose="020B0606020202030204" pitchFamily="34" charset="0"/>
                <a:cs typeface="Calibri" panose="020F0502020204030204" pitchFamily="34" charset="0"/>
              </a:rPr>
              <a:t>создание и развитие экосистемы креативных (творческих) индустрий города, </a:t>
            </a:r>
            <a:r>
              <a:rPr lang="ru-RU" sz="18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направленных на </a:t>
            </a:r>
            <a:r>
              <a:rPr lang="ru-RU" sz="1850" b="1" dirty="0">
                <a:latin typeface="Arial Narrow" panose="020B0606020202030204" pitchFamily="34" charset="0"/>
                <a:cs typeface="Calibri" panose="020F0502020204030204" pitchFamily="34" charset="0"/>
              </a:rPr>
              <a:t>сохранение </a:t>
            </a:r>
            <a:r>
              <a:rPr lang="ru-RU" sz="18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ru-RU" sz="18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8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             и </a:t>
            </a:r>
            <a:r>
              <a:rPr lang="ru-RU" sz="1850" b="1" dirty="0">
                <a:latin typeface="Arial Narrow" panose="020B0606020202030204" pitchFamily="34" charset="0"/>
                <a:cs typeface="Calibri" panose="020F0502020204030204" pitchFamily="34" charset="0"/>
              </a:rPr>
              <a:t>наращивание человеческого капитала города и создания новых </a:t>
            </a:r>
            <a:r>
              <a:rPr lang="ru-RU" sz="18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продуктов в </a:t>
            </a:r>
            <a:r>
              <a:rPr lang="ru-RU" sz="1850" b="1" dirty="0" err="1">
                <a:latin typeface="Arial Narrow" panose="020B0606020202030204" pitchFamily="34" charset="0"/>
                <a:cs typeface="Calibri" panose="020F0502020204030204" pitchFamily="34" charset="0"/>
              </a:rPr>
              <a:t>несырьевых</a:t>
            </a:r>
            <a:r>
              <a:rPr lang="ru-RU" sz="1850" b="1" dirty="0">
                <a:latin typeface="Arial Narrow" panose="020B0606020202030204" pitchFamily="34" charset="0"/>
                <a:cs typeface="Calibri" panose="020F0502020204030204" pitchFamily="34" charset="0"/>
              </a:rPr>
              <a:t> отраслях </a:t>
            </a:r>
            <a:r>
              <a:rPr lang="ru-RU" sz="18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ru-RU" sz="18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8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             с </a:t>
            </a:r>
            <a:r>
              <a:rPr lang="ru-RU" sz="1850" b="1" dirty="0">
                <a:latin typeface="Arial Narrow" panose="020B0606020202030204" pitchFamily="34" charset="0"/>
                <a:cs typeface="Calibri" panose="020F0502020204030204" pitchFamily="34" charset="0"/>
              </a:rPr>
              <a:t>высокой добавленной стоимостью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417971" y="2302151"/>
            <a:ext cx="2917492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Целевые показатели</a:t>
            </a:r>
          </a:p>
        </p:txBody>
      </p:sp>
      <p:sp>
        <p:nvSpPr>
          <p:cNvPr id="27" name="TextBox 6"/>
          <p:cNvSpPr txBox="1"/>
          <p:nvPr/>
        </p:nvSpPr>
        <p:spPr>
          <a:xfrm>
            <a:off x="441888" y="2133243"/>
            <a:ext cx="582045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u="sng" dirty="0" smtClean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Задачи:</a:t>
            </a:r>
          </a:p>
          <a:p>
            <a:endParaRPr lang="ru-RU" sz="1000" b="1" u="sng" dirty="0">
              <a:solidFill>
                <a:srgbClr val="055C9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формирование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фокусных приоритетных направлений креативных (творческих) индустрий города, способных </a:t>
            </a: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краткосрочной перспективе обеспечить лидирующие позиции среди муниципальных образований Западной Сибири и Крайнего Севера по объему отгруженной продукции </a:t>
            </a: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перспективных направлений креативных (творческих) индустрий города, развитие которых </a:t>
            </a: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долгосрочной перспективе обеспечит социальные, экономические, средовые и демографические эффекты </a:t>
            </a: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на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социально-экономическое </a:t>
            </a: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развитие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0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разработка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 внедрение системы административных мер поддержки креативных индустрий по принципу «одного окна</a:t>
            </a: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»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0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создание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условий (в том числе инфраструктурных) для формирования в Сургуте экономики, основанной на новых знаниях для развития </a:t>
            </a: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коммерциализации творческого потенциала населения через обучение креативным и предпринимательским </a:t>
            </a: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навыкам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создание условий для расширения рынков присутствия местных компаний Сургута на местном (расширение влияния), региональном, российском и международном уровне через активизацию инновационной деятельности предприятий </a:t>
            </a: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области маркетинга и увеличение доли организаций, занимающихся маркетинговыми инновациями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6262342" y="4702079"/>
            <a:ext cx="5310704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содействие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 формировании единой системы образовательных институций в области креативных индустрий, развитие компетенций </a:t>
            </a: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человеческого </a:t>
            </a: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потенциала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35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обеспечение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взаимодействия субъектов креативных </a:t>
            </a: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индустрий с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крупными предприятиями региона через интеграцию в городскую жизнедеятельность для создания новых продуктов, услуг, </a:t>
            </a: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сервисов с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экспортным </a:t>
            </a: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потенциалом</a:t>
            </a:r>
            <a:endParaRPr lang="ru-RU" sz="135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16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1236960"/>
            <a:ext cx="12200873" cy="5621041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16488" y="741660"/>
            <a:ext cx="952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Вектор «Креативная экономика»</a:t>
            </a:r>
            <a:endParaRPr lang="ru-RU" sz="2400" b="1" dirty="0">
              <a:solidFill>
                <a:srgbClr val="055C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9074"/>
            <a:ext cx="11887200" cy="7170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31" y="-9074"/>
            <a:ext cx="717242" cy="71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958" y="90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Направление «Инновационная экономика»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25957" y="1436429"/>
            <a:ext cx="487946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 smtClean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ЧТО ПОВЛИЯЛО НА РЕЗУЛЬТАТ:</a:t>
            </a:r>
            <a:endParaRPr lang="ru-RU" sz="2000" b="1" dirty="0"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19649" y="1790379"/>
            <a:ext cx="6934799" cy="4819972"/>
          </a:xfrm>
          <a:prstGeom prst="rect">
            <a:avLst/>
          </a:prstGeom>
          <a:solidFill>
            <a:srgbClr val="246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6"/>
          <p:cNvSpPr txBox="1"/>
          <p:nvPr/>
        </p:nvSpPr>
        <p:spPr>
          <a:xfrm>
            <a:off x="444681" y="2285679"/>
            <a:ext cx="6134100" cy="388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u-RU" sz="1000" b="1" u="sng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включение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 перечень социально значимых (приоритетных) отдельных видов деятельности в сфере креативных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индустрий</a:t>
            </a:r>
            <a:b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br>
              <a:rPr lang="ru-RU" sz="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производство </a:t>
            </a:r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одежды и текстильных изделий, </a:t>
            </a:r>
            <a:r>
              <a:rPr lang="ru-RU" sz="1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ремесленных</a:t>
            </a:r>
            <a:br>
              <a:rPr lang="ru-RU" sz="1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товаров</a:t>
            </a:r>
          </a:p>
          <a:p>
            <a:pPr>
              <a:lnSpc>
                <a:spcPct val="80000"/>
              </a:lnSpc>
            </a:pPr>
            <a:r>
              <a:rPr lang="ru-RU" sz="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br>
              <a:rPr lang="ru-RU" sz="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</a:t>
            </a:r>
            <a:r>
              <a:rPr lang="ru-RU" sz="1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разработка </a:t>
            </a:r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компьютерного программного </a:t>
            </a:r>
            <a:r>
              <a:rPr lang="ru-RU" sz="1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обеспечения</a:t>
            </a:r>
          </a:p>
          <a:p>
            <a:pPr>
              <a:lnSpc>
                <a:spcPct val="80000"/>
              </a:lnSpc>
            </a:pPr>
            <a:r>
              <a:rPr lang="ru-RU" sz="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ru-RU" sz="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деятельность </a:t>
            </a:r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 области информационных </a:t>
            </a:r>
            <a:r>
              <a:rPr lang="ru-RU" sz="1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технологий</a:t>
            </a:r>
          </a:p>
          <a:p>
            <a:pPr>
              <a:lnSpc>
                <a:spcPct val="80000"/>
              </a:lnSpc>
            </a:pPr>
            <a:r>
              <a:rPr lang="ru-RU" sz="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ru-RU" sz="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деятельность </a:t>
            </a:r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 области спорта для </a:t>
            </a:r>
            <a:r>
              <a:rPr lang="ru-RU" sz="1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начинающих </a:t>
            </a:r>
            <a:br>
              <a:rPr lang="ru-RU" sz="1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   предпринимателей </a:t>
            </a:r>
          </a:p>
          <a:p>
            <a:pPr>
              <a:lnSpc>
                <a:spcPct val="80000"/>
              </a:lnSpc>
            </a:pPr>
            <a:endParaRPr lang="ru-RU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введение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новой меры имущественной поддержки субъектов креативных индустрий в виде передачи муниципального имущества в аренду без проведения конкурсов или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аукционов</a:t>
            </a: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проведение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мероприятий для бизнеса, работа по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взаимодействию с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предпринимательским сообществом, направленная на вовлечение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предпринимательскую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деятельность</a:t>
            </a:r>
            <a:endParaRPr lang="ru-RU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Box 6"/>
          <p:cNvSpPr txBox="1"/>
          <p:nvPr/>
        </p:nvSpPr>
        <p:spPr>
          <a:xfrm>
            <a:off x="7023462" y="1790372"/>
            <a:ext cx="5023074" cy="3404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u-RU" sz="1000" b="1" u="sng" dirty="0"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b="1" u="sng" dirty="0" smtClean="0">
                <a:solidFill>
                  <a:srgbClr val="1F4E79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Основные мероприятия:</a:t>
            </a:r>
            <a:br>
              <a:rPr lang="ru-RU" b="1" u="sng" dirty="0" smtClean="0">
                <a:solidFill>
                  <a:srgbClr val="1F4E79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endParaRPr lang="ru-RU" b="1" u="sng" dirty="0" smtClean="0">
              <a:solidFill>
                <a:srgbClr val="1F4E79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«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Огранка» 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- </a:t>
            </a:r>
            <a:r>
              <a:rPr lang="ru-RU" sz="15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 </a:t>
            </a:r>
            <a:r>
              <a:rPr lang="ru-RU" sz="15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формах поддержки и возможностях для </a:t>
            </a:r>
            <a:r>
              <a:rPr lang="ru-RU" sz="15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бизнеса, приняли </a:t>
            </a:r>
            <a:r>
              <a:rPr lang="ru-RU" sz="15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участие представители институтов развития, университетов, бизнеса, СМИ, НКО, местного </a:t>
            </a:r>
            <a:r>
              <a:rPr lang="ru-RU" sz="15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самоуправления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000" dirty="0" smtClean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Форум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«Инновации, искусственный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интеллект и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бизнес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»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ru-RU" sz="15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приняли участие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58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15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предпринимателей </a:t>
            </a:r>
            <a:r>
              <a:rPr lang="ru-RU" sz="15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 лиц, планирующих собственный бизнес в сфере IT </a:t>
            </a:r>
            <a:r>
              <a:rPr lang="ru-RU" sz="15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ru-RU" sz="15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5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 </a:t>
            </a:r>
            <a:r>
              <a:rPr lang="ru-RU" sz="15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научных </a:t>
            </a:r>
            <a:r>
              <a:rPr lang="ru-RU" sz="15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разработок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0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Стратегическая 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сессия </a:t>
            </a:r>
            <a:r>
              <a:rPr lang="ru-RU" sz="15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 созданию сообществ </a:t>
            </a:r>
            <a:r>
              <a:rPr lang="ru-RU" sz="15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ru-RU" sz="15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5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 </a:t>
            </a:r>
            <a:r>
              <a:rPr lang="ru-RU" sz="15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использованием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Community</a:t>
            </a:r>
            <a:r>
              <a:rPr lang="ru-RU" sz="1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16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Canvas</a:t>
            </a:r>
            <a:r>
              <a:rPr lang="ru-RU" sz="1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ru-RU" sz="15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приняли участие </a:t>
            </a:r>
            <a:r>
              <a:rPr lang="ru-RU" sz="1600" b="1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33</a:t>
            </a:r>
            <a:r>
              <a:rPr lang="ru-RU" sz="16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1500" dirty="0" smtClean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предпринимателя</a:t>
            </a:r>
            <a:endParaRPr lang="ru-RU" sz="15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endParaRPr lang="ru-RU" sz="16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5328" r="5208" b="25312"/>
          <a:stretch/>
        </p:blipFill>
        <p:spPr>
          <a:xfrm>
            <a:off x="7180684" y="5229225"/>
            <a:ext cx="1392097" cy="13581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23053"/>
          <a:stretch/>
        </p:blipFill>
        <p:spPr>
          <a:xfrm>
            <a:off x="8687955" y="5223818"/>
            <a:ext cx="1574407" cy="13635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/>
          <a:srcRect l="3723" r="14644"/>
          <a:stretch/>
        </p:blipFill>
        <p:spPr>
          <a:xfrm>
            <a:off x="10377535" y="5223818"/>
            <a:ext cx="1649951" cy="134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1543050"/>
            <a:ext cx="6640828" cy="5314951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16488" y="817860"/>
            <a:ext cx="952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Вектор «Креативная экономика»</a:t>
            </a:r>
            <a:endParaRPr lang="ru-RU" sz="2400" b="1" dirty="0">
              <a:solidFill>
                <a:srgbClr val="055C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9074"/>
            <a:ext cx="11887200" cy="7170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31" y="-9074"/>
            <a:ext cx="717242" cy="71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958" y="90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Направление «Инновационная экономика»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928260" y="5108575"/>
            <a:ext cx="108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927467" y="1555304"/>
            <a:ext cx="6273407" cy="5285018"/>
          </a:xfrm>
          <a:prstGeom prst="rect">
            <a:avLst/>
          </a:prstGeom>
          <a:solidFill>
            <a:srgbClr val="246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425958" y="1646403"/>
            <a:ext cx="2898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Флагманские проекты</a:t>
            </a:r>
          </a:p>
        </p:txBody>
      </p:sp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3"/>
          <a:srcRect l="52187" t="37593" r="7604" b="13333"/>
          <a:stretch/>
        </p:blipFill>
        <p:spPr>
          <a:xfrm>
            <a:off x="151974" y="2582048"/>
            <a:ext cx="5742772" cy="394257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51975" y="2153496"/>
            <a:ext cx="5757140" cy="447080"/>
          </a:xfrm>
          <a:prstGeom prst="rect">
            <a:avLst/>
          </a:prstGeom>
          <a:solidFill>
            <a:srgbClr val="BC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TextBox 58"/>
          <p:cNvSpPr txBox="1"/>
          <p:nvPr/>
        </p:nvSpPr>
        <p:spPr>
          <a:xfrm>
            <a:off x="729983" y="2207080"/>
            <a:ext cx="4428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55C9F"/>
                </a:solidFill>
                <a:cs typeface="Calibri" panose="020F0502020204030204" pitchFamily="34" charset="0"/>
              </a:rPr>
              <a:t>«Кластер креативных индустрий»</a:t>
            </a:r>
            <a:endParaRPr lang="ru-RU" b="1" dirty="0">
              <a:solidFill>
                <a:srgbClr val="055C9F"/>
              </a:solidFill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43086" y="1819306"/>
            <a:ext cx="5770516" cy="150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Цель </a:t>
            </a:r>
            <a:r>
              <a:rPr lang="ru-RU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проекта – </a:t>
            </a:r>
            <a:endParaRPr lang="ru-RU" b="1" dirty="0" smtClean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endParaRPr lang="ru-RU" sz="800" b="1" dirty="0" smtClean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</a:pP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создание кластера креативных индустрий, направленного 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на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реализацию творческого потенциала населения, а также сохранения и преумножения качества человеческого капитала Сургута за счет уменьшения оттока молодых специалистов 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и </a:t>
            </a:r>
            <a:r>
              <a:rPr lang="ru-RU" sz="160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привлечения высококвалифицированных </a:t>
            </a:r>
            <a:r>
              <a:rPr lang="ru-RU" sz="1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кадров</a:t>
            </a:r>
            <a:endParaRPr lang="ru-RU" sz="1600" b="1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43086" y="3736115"/>
            <a:ext cx="5713933" cy="2394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состав кластера войдут:</a:t>
            </a:r>
          </a:p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endParaRPr lang="ru-RU" sz="8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рабочее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пространство для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резидентов</a:t>
            </a:r>
            <a:endParaRPr lang="ru-RU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85000"/>
              </a:lnSpc>
            </a:pPr>
            <a:endParaRPr lang="ru-RU" sz="8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лекторий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студии видео- и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звукозаписи </a:t>
            </a:r>
          </a:p>
          <a:p>
            <a:pPr>
              <a:lnSpc>
                <a:spcPct val="85000"/>
              </a:lnSpc>
            </a:pPr>
            <a:endParaRPr lang="ru-RU" sz="8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85000"/>
              </a:lnSpc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библиотека</a:t>
            </a:r>
          </a:p>
          <a:p>
            <a:pPr>
              <a:lnSpc>
                <a:spcPct val="85000"/>
              </a:lnSpc>
            </a:pPr>
            <a:r>
              <a:rPr lang="ru-RU" sz="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мастерские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образовательные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классы</a:t>
            </a:r>
          </a:p>
          <a:p>
            <a:pPr>
              <a:lnSpc>
                <a:spcPct val="85000"/>
              </a:lnSpc>
            </a:pPr>
            <a:r>
              <a:rPr lang="ru-RU" sz="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IT-инкубатор</a:t>
            </a:r>
          </a:p>
          <a:p>
            <a:pPr>
              <a:lnSpc>
                <a:spcPct val="85000"/>
              </a:lnSpc>
            </a:pPr>
            <a:r>
              <a:rPr lang="ru-RU" sz="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>
              <a:lnSpc>
                <a:spcPct val="85000"/>
              </a:lnSpc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коммерческие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пространства, студии, 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шоурумы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ru-RU" sz="1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</a:t>
            </a:r>
            <a:r>
              <a:rPr lang="ru-RU" sz="1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локальных товаропроизводителей и сферы услуг</a:t>
            </a:r>
          </a:p>
        </p:txBody>
      </p:sp>
    </p:spTree>
    <p:extLst>
      <p:ext uri="{BB962C8B-B14F-4D97-AF65-F5344CB8AC3E}">
        <p14:creationId xmlns:p14="http://schemas.microsoft.com/office/powerpoint/2010/main" val="120471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5958" y="723695"/>
            <a:ext cx="952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Вектор </a:t>
            </a:r>
            <a:r>
              <a:rPr lang="ru-RU" sz="2400" b="1" dirty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400" b="1" dirty="0" err="1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Цифровизация</a:t>
            </a:r>
            <a:r>
              <a:rPr lang="ru-RU" sz="2400" b="1" dirty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-9074"/>
            <a:ext cx="11887200" cy="7170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31" y="-9074"/>
            <a:ext cx="717242" cy="71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958" y="90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Направление «Инновационная экономика»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5957" y="1157302"/>
            <a:ext cx="117749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2000" b="1" u="sng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Цель</a:t>
            </a:r>
            <a:r>
              <a:rPr lang="ru-RU" sz="2000" dirty="0">
                <a:latin typeface="Arial Narrow" panose="020B0606020202030204" pitchFamily="34" charset="0"/>
                <a:cs typeface="Calibri" panose="020F0502020204030204" pitchFamily="34" charset="0"/>
              </a:rPr>
              <a:t> – </a:t>
            </a:r>
            <a:r>
              <a:rPr lang="ru-RU" sz="2000" b="1" dirty="0">
                <a:latin typeface="Arial Narrow" panose="020B0606020202030204" pitchFamily="34" charset="0"/>
                <a:cs typeface="Calibri" panose="020F0502020204030204" pitchFamily="34" charset="0"/>
              </a:rPr>
              <a:t>цифровая трансформация муниципального управления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14210" y="3232150"/>
            <a:ext cx="28981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Дополнительный объем отгруженных товаров собственного производства, выполненных работ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услуг собственными силами в рамках научно-промышленного </a:t>
            </a:r>
            <a:r>
              <a:rPr lang="ru-RU" sz="1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мультиотраслевого</a:t>
            </a: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кластера,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 рублей</a:t>
            </a:r>
            <a:endParaRPr lang="ru-RU" sz="1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03888" y="5101966"/>
            <a:ext cx="2825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 Дополнительные затраты на исследования и разработки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рамках научно-промышленного </a:t>
            </a:r>
            <a:r>
              <a:rPr lang="ru-RU" sz="1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мультиотраслевого</a:t>
            </a: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кластера,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 рублей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817100" y="2491085"/>
            <a:ext cx="108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этап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17100" y="3584575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17100" y="51943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04460" y="2491085"/>
            <a:ext cx="108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этап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902860" y="3630741"/>
            <a:ext cx="108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35 970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928260" y="5240466"/>
            <a:ext cx="108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3 597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2218" y="2484725"/>
            <a:ext cx="2898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Целевые показатели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2617" y="1640696"/>
            <a:ext cx="6680200" cy="5217304"/>
            <a:chOff x="596900" y="5016371"/>
            <a:chExt cx="6680200" cy="4464179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596900" y="5016371"/>
              <a:ext cx="6680200" cy="4464179"/>
            </a:xfrm>
            <a:prstGeom prst="rect">
              <a:avLst/>
            </a:prstGeom>
            <a:solidFill>
              <a:srgbClr val="EE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33" name="TextBox 6"/>
            <p:cNvSpPr txBox="1"/>
            <p:nvPr/>
          </p:nvSpPr>
          <p:spPr>
            <a:xfrm>
              <a:off x="1013388" y="5066200"/>
              <a:ext cx="5302262" cy="3761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b="1" u="sng" dirty="0" smtClean="0">
                  <a:solidFill>
                    <a:srgbClr val="055C9F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Задачи:</a:t>
              </a:r>
            </a:p>
            <a:p>
              <a:endParaRPr lang="ru-RU" sz="1000" b="1" u="sng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совершенствование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и создание цифровых платформ муниципального управления с применением искусственного интеллекта </a:t>
              </a: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/>
              </a:r>
              <a:b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на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базе </a:t>
              </a:r>
              <a:r>
                <a:rPr lang="ru-RU" sz="17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импортозамещения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с целью развития экосистемы муниципального </a:t>
              </a: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управления</a:t>
              </a: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endParaRPr lang="ru-RU" sz="17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содействие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в развитии цифровых платформ </a:t>
              </a: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/>
              </a:r>
              <a:b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на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базе </a:t>
              </a:r>
              <a:r>
                <a:rPr lang="ru-RU" sz="17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импортозамещения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в экономике </a:t>
              </a: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/>
              </a:r>
              <a:b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и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социальной </a:t>
              </a: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сфере</a:t>
              </a: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endParaRPr lang="ru-RU" sz="17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внедрение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и содействие внедрению передовых технологий в IT сфере, в том числе технологий искусственного </a:t>
              </a: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интеллекта</a:t>
              </a:r>
              <a:endParaRPr lang="ru-RU" sz="17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endParaRPr lang="ru-RU" sz="17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содействие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развитию цифровой инфраструктуры</a:t>
              </a:r>
            </a:p>
            <a:p>
              <a:endParaRPr lang="ru-RU" dirty="0">
                <a:latin typeface="Arial Narrow" panose="020B0606020202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5610225" y="1634102"/>
            <a:ext cx="6590649" cy="5223898"/>
          </a:xfrm>
          <a:prstGeom prst="rect">
            <a:avLst/>
          </a:prstGeom>
          <a:solidFill>
            <a:srgbClr val="246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5919443" y="2213875"/>
            <a:ext cx="3498299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19.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Стоимостная доля 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закупаемого</a:t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и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(или) арендуемого 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иностранного </a:t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программного обеспечения </a:t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(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более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%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934334" y="2959828"/>
            <a:ext cx="36569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20.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Стоимостная доля 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закупаемого</a:t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оборудования 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иностранного </a:t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производства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используемого 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для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цифровой 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инфраструктуры</a:t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(не более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%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194895" y="1767833"/>
            <a:ext cx="1146054" cy="45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этап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205521" y="2395481"/>
            <a:ext cx="100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</a:rPr>
              <a:t>5,0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254114" y="1830413"/>
            <a:ext cx="1018655" cy="389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г.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210899" y="2378190"/>
            <a:ext cx="102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0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934334" y="3954403"/>
            <a:ext cx="3385667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21.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Количество 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цифровых платформ,</a:t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используемых для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муниципального 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управления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(не менее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ед.</a:t>
            </a:r>
            <a:endParaRPr lang="ru-RU" sz="1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11312002" y="1634102"/>
            <a:ext cx="888874" cy="5223898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11217851" y="1792460"/>
            <a:ext cx="1018655" cy="44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1217700" y="2385149"/>
            <a:ext cx="102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ru-RU" b="1" dirty="0">
              <a:solidFill>
                <a:srgbClr val="006FA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9222734" y="3144313"/>
            <a:ext cx="100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</a:rPr>
              <a:t>75,0 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196878" y="4070280"/>
            <a:ext cx="1005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</a:rPr>
              <a:t>10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281451" y="3134652"/>
            <a:ext cx="102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35,6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0219227" y="4070279"/>
            <a:ext cx="102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242875" y="3152438"/>
            <a:ext cx="102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ru-RU" b="1" dirty="0">
              <a:solidFill>
                <a:srgbClr val="006FA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1267382" y="4076056"/>
            <a:ext cx="102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915284" y="1799110"/>
            <a:ext cx="2917492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Целевые показатели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927464" y="4574364"/>
            <a:ext cx="3663778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22.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Количество 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цифровых</a:t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сервисов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населения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созданных на базе цифровых 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платформ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используемых 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для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муниципального 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управления</a:t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(не менее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 ед.</a:t>
            </a:r>
            <a:endParaRPr lang="ru-RU" sz="1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902275" y="5793905"/>
            <a:ext cx="3727554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23.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Количество цифровых платформ, 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используемых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для 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муниципального</a:t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управления с применением 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искусственного 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интеллекта 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(</a:t>
            </a:r>
            <a:r>
              <a:rPr lang="ru-RU" sz="1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не менее</a:t>
            </a:r>
            <a:r>
              <a:rPr lang="ru-RU" sz="13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),  ед.</a:t>
            </a:r>
            <a:endParaRPr lang="ru-RU" sz="1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197140" y="4928586"/>
            <a:ext cx="101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</a:rPr>
              <a:t>10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0257125" y="4945017"/>
            <a:ext cx="101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</a:rPr>
              <a:t>10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1281291" y="4944930"/>
            <a:ext cx="102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219308" y="5945848"/>
            <a:ext cx="1012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</a:rPr>
              <a:t>2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0281451" y="5961255"/>
            <a:ext cx="1034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1257363" y="5979041"/>
            <a:ext cx="1027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74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5958" y="723695"/>
            <a:ext cx="952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Вектор </a:t>
            </a:r>
            <a:r>
              <a:rPr lang="ru-RU" sz="2400" b="1" dirty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ru-RU" sz="2400" b="1" dirty="0" err="1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Цифровизация</a:t>
            </a:r>
            <a:r>
              <a:rPr lang="ru-RU" sz="2400" b="1" dirty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-9074"/>
            <a:ext cx="11887200" cy="7170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31" y="-9074"/>
            <a:ext cx="717242" cy="71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958" y="90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Направление «Инновационная экономика»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14210" y="3232150"/>
            <a:ext cx="28981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Дополнительный объем отгруженных товаров собственного производства, выполненных работ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услуг собственными силами в рамках научно-промышленного </a:t>
            </a:r>
            <a:r>
              <a:rPr lang="ru-RU" sz="1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мультиотраслевого</a:t>
            </a: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кластера,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 рублей</a:t>
            </a:r>
            <a:endParaRPr lang="ru-RU" sz="1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03888" y="5101966"/>
            <a:ext cx="28259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 Дополнительные затраты на исследования и разработки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рамках научно-промышленного </a:t>
            </a:r>
            <a:r>
              <a:rPr lang="ru-RU" sz="1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мультиотраслевого</a:t>
            </a: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кластера,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 рублей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817100" y="2491085"/>
            <a:ext cx="108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этап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17100" y="3584575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17100" y="51943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04460" y="2491085"/>
            <a:ext cx="108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этап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902860" y="3630741"/>
            <a:ext cx="108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35 970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928260" y="5240466"/>
            <a:ext cx="108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3 597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2218" y="2484725"/>
            <a:ext cx="2898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Целевые показатели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0" y="1236960"/>
            <a:ext cx="12200873" cy="5621041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-19649" y="1989841"/>
            <a:ext cx="6487124" cy="4620510"/>
          </a:xfrm>
          <a:prstGeom prst="rect">
            <a:avLst/>
          </a:prstGeom>
          <a:solidFill>
            <a:srgbClr val="246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25957" y="1465004"/>
            <a:ext cx="487946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 smtClean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ЧТО ПОВЛИЯЛО НА РЕЗУЛЬТАТ:</a:t>
            </a:r>
            <a:endParaRPr lang="ru-RU" sz="2000" b="1" dirty="0"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6"/>
          <p:cNvSpPr txBox="1"/>
          <p:nvPr/>
        </p:nvSpPr>
        <p:spPr>
          <a:xfrm>
            <a:off x="504976" y="2191206"/>
            <a:ext cx="6086241" cy="314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u-RU" sz="1700" b="1" u="sng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применение </a:t>
            </a:r>
            <a:r>
              <a:rPr lang="ru-RU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запретов на приобретение иностранного программного обеспечения </a:t>
            </a: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при </a:t>
            </a:r>
            <a:r>
              <a:rPr lang="ru-RU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осуществлении закупок </a:t>
            </a: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для </a:t>
            </a:r>
            <a:r>
              <a:rPr lang="ru-RU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муниципальных </a:t>
            </a: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нужд</a:t>
            </a: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7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общесистемные </a:t>
            </a:r>
            <a:r>
              <a:rPr lang="ru-RU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государственные меры поддержки развития отечественных </a:t>
            </a: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ИТ-компаний: </a:t>
            </a:r>
          </a:p>
          <a:p>
            <a:pPr>
              <a:lnSpc>
                <a:spcPct val="80000"/>
              </a:lnSpc>
            </a:pPr>
            <a:r>
              <a:rPr lang="ru-RU" sz="1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ru-RU" sz="1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пониженные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налоговые ставки, льготы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по имущественным налогам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льготные кредиты (3-5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%)</a:t>
            </a:r>
            <a:b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b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гранты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IT-</a:t>
            </a:r>
            <a:r>
              <a:rPr lang="ru-RU" sz="1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стартапам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и разработчикам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российского</a:t>
            </a:r>
            <a:b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программного обеспечения (Фонд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содействия</a:t>
            </a:r>
            <a:b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инновациям, Российский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фонд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развития</a:t>
            </a:r>
            <a:b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     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информационных технологий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)</a:t>
            </a:r>
            <a:endParaRPr lang="ru-RU" sz="1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493" y="6208056"/>
            <a:ext cx="1040982" cy="50314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811" y="5781642"/>
            <a:ext cx="3095625" cy="725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493" y="1989689"/>
            <a:ext cx="2155407" cy="14369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791291" y="2040377"/>
            <a:ext cx="3343191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В 2024 году </a:t>
            </a:r>
            <a:br>
              <a:rPr lang="ru-RU" b="1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b="1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функционировало  </a:t>
            </a:r>
          </a:p>
          <a:p>
            <a:pPr lvl="0"/>
            <a:r>
              <a:rPr lang="ru-RU" sz="2000" b="1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10</a:t>
            </a:r>
            <a:r>
              <a:rPr lang="ru-RU" b="1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цифровых платформ</a:t>
            </a:r>
            <a:br>
              <a:rPr lang="ru-RU" b="1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b="1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для муниципального </a:t>
            </a:r>
            <a:r>
              <a:rPr lang="ru-RU" b="1" dirty="0" smtClean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управления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501845" y="3505174"/>
            <a:ext cx="557585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</a:rPr>
              <a:t>Система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</a:rPr>
              <a:t>электронного документа 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</a:rPr>
              <a:t>«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</a:rPr>
              <a:t>АЦК-Финансы» / «АЦК- Муниципальный заказ»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</a:rPr>
              <a:t>Государственная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</a:rPr>
              <a:t>информационная система «Образование»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</a:rPr>
              <a:t>Государственная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</a:rPr>
              <a:t>система обеспечения </a:t>
            </a: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</a:rPr>
              <a:t>градостроительной деятельности </a:t>
            </a:r>
            <a:endParaRPr lang="ru-RU" sz="135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</a:rPr>
              <a:t>Картографическая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</a:rPr>
              <a:t>система управления городскими </a:t>
            </a: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проектами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</a:rPr>
              <a:t>Автоматизированная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</a:rPr>
              <a:t>система управления дорожным движением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</a:rPr>
              <a:t>Единая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</a:rPr>
              <a:t>платформа по управлению транспортными средствами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Комплексная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</a:rPr>
              <a:t>автоматизированная система земельно-имущественных отношений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Комплексная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</a:rPr>
              <a:t>система «Безопасный город»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ru-RU" sz="1350" dirty="0" smtClean="0">
                <a:latin typeface="Cambria" panose="02040503050406030204" pitchFamily="18" charset="0"/>
                <a:ea typeface="Cambria" panose="02040503050406030204" pitchFamily="18" charset="0"/>
              </a:rPr>
              <a:t>Комплексная </a:t>
            </a:r>
            <a:r>
              <a:rPr lang="ru-RU" sz="1350" dirty="0">
                <a:latin typeface="Cambria" panose="02040503050406030204" pitchFamily="18" charset="0"/>
                <a:ea typeface="Cambria" panose="02040503050406030204" pitchFamily="18" charset="0"/>
              </a:rPr>
              <a:t>система управления общественным транспортом</a:t>
            </a:r>
          </a:p>
        </p:txBody>
      </p:sp>
    </p:spTree>
    <p:extLst>
      <p:ext uri="{BB962C8B-B14F-4D97-AF65-F5344CB8AC3E}">
        <p14:creationId xmlns:p14="http://schemas.microsoft.com/office/powerpoint/2010/main" val="360276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2957" t="49355" r="52527" b="1308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2957" t="49355" r="52527" b="13083"/>
          <a:stretch/>
        </p:blipFill>
        <p:spPr>
          <a:xfrm>
            <a:off x="8312" y="0"/>
            <a:ext cx="471160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9994" t="13036" r="4548" b="7107"/>
          <a:stretch/>
        </p:blipFill>
        <p:spPr>
          <a:xfrm>
            <a:off x="7977448" y="2693324"/>
            <a:ext cx="4214552" cy="4164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7151" t="43620" r="49946" b="16810"/>
          <a:stretch/>
        </p:blipFill>
        <p:spPr>
          <a:xfrm>
            <a:off x="5846881" y="692963"/>
            <a:ext cx="4256118" cy="41180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56438" t="73605" r="18360" b="15786"/>
          <a:stretch/>
        </p:blipFill>
        <p:spPr>
          <a:xfrm>
            <a:off x="2045845" y="5103178"/>
            <a:ext cx="5562541" cy="12886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50014" t="73605" r="43521" b="15786"/>
          <a:stretch/>
        </p:blipFill>
        <p:spPr>
          <a:xfrm>
            <a:off x="-7690" y="4804761"/>
            <a:ext cx="2078473" cy="187701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 rot="10800000">
            <a:off x="-8" y="692962"/>
            <a:ext cx="5846325" cy="3563153"/>
          </a:xfrm>
          <a:prstGeom prst="rect">
            <a:avLst/>
          </a:prstGeom>
          <a:solidFill>
            <a:srgbClr val="246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425958" y="1784547"/>
            <a:ext cx="5412050" cy="182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совершенствование инвестиционного </a:t>
            </a:r>
            <a:b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и 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</a:rPr>
              <a:t>предпринимательского климата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, создание условий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</a:rPr>
              <a:t>, в том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числе инфраструктурных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для формирования в городе экономики, основанной на новых знаниях, трансформация Сургута в 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</a:rPr>
              <a:t>город </a:t>
            </a: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с Диверсифицированной </a:t>
            </a:r>
            <a:b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2000" dirty="0" smtClean="0">
                <a:solidFill>
                  <a:schemeClr val="bg1">
                    <a:lumMod val="95000"/>
                  </a:schemeClr>
                </a:solidFill>
              </a:rPr>
              <a:t>и </a:t>
            </a:r>
            <a:r>
              <a:rPr lang="ru-RU" sz="2000" dirty="0">
                <a:solidFill>
                  <a:schemeClr val="bg1">
                    <a:lumMod val="95000"/>
                  </a:schemeClr>
                </a:solidFill>
              </a:rPr>
              <a:t>высокотехнологичной экономикой</a:t>
            </a:r>
            <a:endParaRPr lang="en-US" sz="2000" dirty="0" smtClean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0" y="-9074"/>
            <a:ext cx="11887200" cy="7170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31" y="-9074"/>
            <a:ext cx="717242" cy="7170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5958" y="90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Направление «Инновационная экономика»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5958" y="1239411"/>
            <a:ext cx="37695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ЦЕЛЬ </a:t>
            </a:r>
            <a:r>
              <a:rPr lang="ru-RU" sz="2000" b="1" dirty="0" smtClean="0">
                <a:solidFill>
                  <a:schemeClr val="bg1"/>
                </a:solidFill>
              </a:rPr>
              <a:t>НАПРАВЛЕНИЯ РАЗВИТИЯ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9074"/>
            <a:ext cx="11887200" cy="7170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31" y="-9074"/>
            <a:ext cx="717242" cy="71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958" y="90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Направление «Инновационная экономика»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400744"/>
            <a:ext cx="12200873" cy="5663559"/>
          </a:xfrm>
          <a:prstGeom prst="rect">
            <a:avLst/>
          </a:prstGeom>
          <a:solidFill>
            <a:srgbClr val="246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5943600" y="708025"/>
            <a:ext cx="0" cy="7356278"/>
          </a:xfrm>
          <a:prstGeom prst="line">
            <a:avLst/>
          </a:prstGeom>
          <a:ln w="28575">
            <a:solidFill>
              <a:srgbClr val="81B9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430030" y="3071892"/>
            <a:ext cx="5584170" cy="1004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по </a:t>
            </a:r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Cambria" panose="02040503050406030204" pitchFamily="18" charset="0"/>
                <a:cs typeface="Calibri" panose="020F0502020204030204" pitchFamily="34" charset="0"/>
              </a:rPr>
              <a:t>26 </a:t>
            </a:r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мероприятиям </a:t>
            </a:r>
            <a:endParaRPr lang="ru-RU" sz="2800" b="1" dirty="0" smtClean="0">
              <a:solidFill>
                <a:schemeClr val="accent4">
                  <a:lumMod val="60000"/>
                  <a:lumOff val="40000"/>
                </a:schemeClr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ожидаемые результаты </a:t>
            </a:r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достигнуты</a:t>
            </a:r>
          </a:p>
          <a:p>
            <a:pPr>
              <a:lnSpc>
                <a:spcPct val="75000"/>
              </a:lnSpc>
            </a:pPr>
            <a:endParaRPr lang="ru-RU" sz="2300" b="1" dirty="0" smtClean="0">
              <a:solidFill>
                <a:schemeClr val="bg1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429969" y="1069188"/>
            <a:ext cx="5584170" cy="79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3000" b="1" dirty="0">
                <a:solidFill>
                  <a:srgbClr val="055C9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Планом мероприятий </a:t>
            </a:r>
            <a:r>
              <a:rPr lang="ru-RU" sz="3000" b="1" dirty="0" smtClean="0">
                <a:solidFill>
                  <a:srgbClr val="055C9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предусмотрено </a:t>
            </a:r>
          </a:p>
          <a:p>
            <a:pPr>
              <a:lnSpc>
                <a:spcPct val="85000"/>
              </a:lnSpc>
            </a:pPr>
            <a:endParaRPr lang="ru-RU" sz="400" b="1" dirty="0" smtClean="0">
              <a:solidFill>
                <a:schemeClr val="accent2">
                  <a:lumMod val="75000"/>
                </a:schemeClr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969" y="2528111"/>
            <a:ext cx="2659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из </a:t>
            </a:r>
            <a:r>
              <a:rPr lang="ru-RU" sz="20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них:</a:t>
            </a:r>
            <a:endParaRPr lang="ru-RU" sz="2000" b="1" dirty="0">
              <a:solidFill>
                <a:schemeClr val="bg1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06400" y="3071892"/>
            <a:ext cx="5693999" cy="429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2300" b="1" dirty="0" smtClean="0">
                <a:solidFill>
                  <a:srgbClr val="055C9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Cambria" panose="02040503050406030204" pitchFamily="18" charset="0"/>
                <a:cs typeface="Calibri" panose="020F0502020204030204" pitchFamily="34" charset="0"/>
              </a:rPr>
              <a:t>8 </a:t>
            </a:r>
            <a:r>
              <a:rPr lang="ru-RU" sz="2800" b="1" dirty="0">
                <a:solidFill>
                  <a:schemeClr val="accent4">
                    <a:lumMod val="60000"/>
                    <a:lumOff val="40000"/>
                  </a:schemeClr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показателей </a:t>
            </a:r>
            <a:r>
              <a:rPr lang="ru-RU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достигнуты</a:t>
            </a:r>
            <a:endParaRPr lang="ru-RU" sz="2300" b="1" dirty="0" smtClean="0">
              <a:solidFill>
                <a:schemeClr val="bg1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3415" y="1056488"/>
            <a:ext cx="5261385" cy="488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3000" b="1" dirty="0">
                <a:solidFill>
                  <a:srgbClr val="055C9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Векторами установлено </a:t>
            </a:r>
            <a:endParaRPr lang="ru-RU" sz="2200" b="1" dirty="0" smtClean="0">
              <a:solidFill>
                <a:schemeClr val="accent2">
                  <a:lumMod val="75000"/>
                </a:schemeClr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83415" y="2528111"/>
            <a:ext cx="25353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из </a:t>
            </a:r>
            <a:r>
              <a:rPr lang="ru-RU" sz="20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них:</a:t>
            </a:r>
            <a:endParaRPr lang="ru-RU" sz="2000" b="1" dirty="0">
              <a:solidFill>
                <a:schemeClr val="bg1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404630" y="4139290"/>
            <a:ext cx="5584170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по </a:t>
            </a:r>
            <a:r>
              <a:rPr lang="ru-RU" sz="28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27 </a:t>
            </a:r>
            <a:r>
              <a:rPr lang="ru-RU" sz="28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мероприятиям </a:t>
            </a:r>
          </a:p>
          <a:p>
            <a:pPr>
              <a:lnSpc>
                <a:spcPct val="75000"/>
              </a:lnSpc>
            </a:pPr>
            <a:r>
              <a:rPr lang="ru-RU" sz="26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срок достижения ожидаемых </a:t>
            </a:r>
          </a:p>
          <a:p>
            <a:pPr>
              <a:lnSpc>
                <a:spcPct val="75000"/>
              </a:lnSpc>
            </a:pPr>
            <a:r>
              <a:rPr lang="ru-RU" sz="26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результатов реализации запланирован на будущий период</a:t>
            </a:r>
            <a:endParaRPr lang="ru-RU" sz="2600" b="1" dirty="0">
              <a:solidFill>
                <a:srgbClr val="055C9F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83415" y="4139290"/>
            <a:ext cx="5693999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по 6 показателям </a:t>
            </a:r>
          </a:p>
          <a:p>
            <a:pPr>
              <a:lnSpc>
                <a:spcPct val="75000"/>
              </a:lnSpc>
            </a:pPr>
            <a:r>
              <a:rPr lang="ru-RU" sz="26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сроки </a:t>
            </a:r>
            <a:r>
              <a:rPr lang="ru-RU" sz="2600" b="1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достижения установлены </a:t>
            </a:r>
            <a:endParaRPr lang="ru-RU" sz="2600" b="1" dirty="0" smtClean="0">
              <a:solidFill>
                <a:schemeClr val="bg1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6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к </a:t>
            </a:r>
            <a:r>
              <a:rPr lang="ru-RU" sz="2600" b="1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концу I этапа </a:t>
            </a:r>
            <a:r>
              <a:rPr lang="ru-RU" sz="26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(</a:t>
            </a:r>
            <a:r>
              <a:rPr lang="ru-RU" sz="2600" b="1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2026 </a:t>
            </a:r>
            <a:r>
              <a:rPr lang="ru-RU" sz="26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г.)</a:t>
            </a:r>
          </a:p>
          <a:p>
            <a:pPr>
              <a:lnSpc>
                <a:spcPct val="75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75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по 2 показателям </a:t>
            </a:r>
          </a:p>
          <a:p>
            <a:pPr>
              <a:lnSpc>
                <a:spcPct val="75000"/>
              </a:lnSpc>
            </a:pPr>
            <a:r>
              <a:rPr lang="ru-RU" sz="26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сроки </a:t>
            </a:r>
            <a:r>
              <a:rPr lang="ru-RU" sz="2600" b="1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достижения </a:t>
            </a:r>
            <a:r>
              <a:rPr lang="ru-RU" sz="26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установлены </a:t>
            </a:r>
          </a:p>
          <a:p>
            <a:pPr>
              <a:lnSpc>
                <a:spcPct val="75000"/>
              </a:lnSpc>
            </a:pPr>
            <a:r>
              <a:rPr lang="ru-RU" sz="26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к </a:t>
            </a:r>
            <a:r>
              <a:rPr lang="ru-RU" sz="2600" b="1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концу II этапа (2031 </a:t>
            </a:r>
            <a:r>
              <a:rPr lang="ru-RU" sz="26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г.)</a:t>
            </a:r>
          </a:p>
          <a:p>
            <a:pPr>
              <a:lnSpc>
                <a:spcPct val="75000"/>
              </a:lnSpc>
            </a:pPr>
            <a:endParaRPr lang="ru-RU" sz="2800" b="1" dirty="0">
              <a:solidFill>
                <a:schemeClr val="bg1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8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по </a:t>
            </a:r>
            <a:r>
              <a:rPr lang="ru-RU" sz="2800" b="1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1 </a:t>
            </a:r>
            <a:r>
              <a:rPr lang="ru-RU" sz="28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показателю</a:t>
            </a:r>
            <a:r>
              <a:rPr lang="ru-RU" sz="2800" b="1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ru-RU" sz="2800" b="1" dirty="0" smtClean="0">
              <a:solidFill>
                <a:schemeClr val="bg1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>
              <a:lnSpc>
                <a:spcPct val="75000"/>
              </a:lnSpc>
            </a:pPr>
            <a:r>
              <a:rPr lang="ru-RU" sz="26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сроки </a:t>
            </a:r>
            <a:r>
              <a:rPr lang="ru-RU" sz="2600" b="1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достижения </a:t>
            </a:r>
            <a:r>
              <a:rPr lang="ru-RU" sz="26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установлены </a:t>
            </a:r>
          </a:p>
          <a:p>
            <a:pPr>
              <a:lnSpc>
                <a:spcPct val="75000"/>
              </a:lnSpc>
            </a:pPr>
            <a:r>
              <a:rPr lang="ru-RU" sz="26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к </a:t>
            </a:r>
            <a:r>
              <a:rPr lang="ru-RU" sz="2600" b="1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концу III этапа (</a:t>
            </a:r>
            <a:r>
              <a:rPr lang="ru-RU" sz="2600" b="1" dirty="0" smtClean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2036 г.)</a:t>
            </a:r>
            <a:r>
              <a:rPr lang="ru-RU" sz="2600" b="1" dirty="0" smtClean="0">
                <a:solidFill>
                  <a:srgbClr val="055C9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endParaRPr lang="ru-RU" sz="2600" b="1" dirty="0">
              <a:solidFill>
                <a:srgbClr val="055C9F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429969" y="1814497"/>
            <a:ext cx="5584170" cy="540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  <a:cs typeface="Calibri" panose="020F0502020204030204" pitchFamily="34" charset="0"/>
              </a:rPr>
              <a:t>53 мероприятия</a:t>
            </a:r>
            <a:endParaRPr lang="ru-RU" sz="3400" b="1" dirty="0">
              <a:solidFill>
                <a:schemeClr val="accent2">
                  <a:lumMod val="75000"/>
                </a:schemeClr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7070" y="1814497"/>
            <a:ext cx="5261385" cy="540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3400" b="1" dirty="0" smtClean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  <a:cs typeface="Calibri" panose="020F0502020204030204" pitchFamily="34" charset="0"/>
              </a:rPr>
              <a:t>17</a:t>
            </a:r>
            <a:r>
              <a:rPr lang="ru-RU" sz="3400" b="1" dirty="0" smtClean="0">
                <a:solidFill>
                  <a:srgbClr val="055C9F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ru-RU" sz="3400" b="1" dirty="0">
                <a:solidFill>
                  <a:schemeClr val="accent2">
                    <a:lumMod val="75000"/>
                  </a:schemeClr>
                </a:solidFill>
                <a:ea typeface="Cambria" panose="02040503050406030204" pitchFamily="18" charset="0"/>
                <a:cs typeface="Calibri" panose="020F0502020204030204" pitchFamily="34" charset="0"/>
              </a:rPr>
              <a:t>целевых показателей</a:t>
            </a:r>
          </a:p>
        </p:txBody>
      </p:sp>
    </p:spTree>
    <p:extLst>
      <p:ext uri="{BB962C8B-B14F-4D97-AF65-F5344CB8AC3E}">
        <p14:creationId xmlns:p14="http://schemas.microsoft.com/office/powerpoint/2010/main" val="390335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-9074"/>
            <a:ext cx="11887200" cy="7170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31" y="-9074"/>
            <a:ext cx="717242" cy="71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202" y="90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Направление «Инновационная экономика»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-1" y="708025"/>
            <a:ext cx="12464041" cy="6233103"/>
            <a:chOff x="-1" y="708025"/>
            <a:chExt cx="12464041" cy="6233103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-1" y="708026"/>
              <a:ext cx="3968420" cy="6233102"/>
            </a:xfrm>
            <a:prstGeom prst="rect">
              <a:avLst/>
            </a:prstGeom>
            <a:solidFill>
              <a:srgbClr val="EE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528522" y="708025"/>
              <a:ext cx="8673049" cy="6168037"/>
            </a:xfrm>
            <a:prstGeom prst="rect">
              <a:avLst/>
            </a:prstGeom>
            <a:solidFill>
              <a:srgbClr val="2462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7709" y="1625309"/>
              <a:ext cx="32590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b="1" dirty="0" smtClean="0">
                  <a:solidFill>
                    <a:srgbClr val="055C9F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Научно-промышленный </a:t>
              </a:r>
            </a:p>
            <a:p>
              <a:pPr>
                <a:lnSpc>
                  <a:spcPct val="80000"/>
                </a:lnSpc>
              </a:pPr>
              <a:r>
                <a:rPr lang="ru-RU" sz="2000" b="1" dirty="0" err="1" smtClean="0">
                  <a:solidFill>
                    <a:srgbClr val="055C9F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мультиотраслевой</a:t>
              </a:r>
              <a:r>
                <a:rPr lang="ru-RU" sz="2000" b="1" dirty="0" smtClean="0">
                  <a:solidFill>
                    <a:srgbClr val="055C9F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 кластер</a:t>
              </a:r>
              <a:endParaRPr lang="ru-RU" sz="600" dirty="0"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20054" y="1625309"/>
              <a:ext cx="35029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ea typeface="Cambria" panose="02040503050406030204" pitchFamily="18" charset="0"/>
                </a:rPr>
                <a:t>2 показателя к 2031 году</a:t>
              </a:r>
              <a:endParaRPr lang="ru-RU" sz="2000" b="1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020054" y="900304"/>
              <a:ext cx="2983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Целевые показатели</a:t>
              </a:r>
              <a:endParaRPr lang="ru-RU" sz="2400" b="1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924935" y="900304"/>
              <a:ext cx="38110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ru-RU" sz="2400" b="1" dirty="0" smtClean="0">
                  <a:solidFill>
                    <a:schemeClr val="bg1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Мероприятия / </a:t>
              </a:r>
              <a:r>
                <a:rPr lang="ru-RU" sz="2400" b="1" dirty="0" smtClean="0">
                  <a:solidFill>
                    <a:schemeClr val="bg1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события</a:t>
              </a:r>
              <a:endParaRPr lang="ru-RU" sz="2400" b="1" dirty="0">
                <a:solidFill>
                  <a:schemeClr val="bg1"/>
                </a:solidFill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44777" y="900304"/>
              <a:ext cx="2797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75000"/>
                </a:lnSpc>
              </a:pPr>
              <a:r>
                <a:rPr lang="ru-RU" sz="2400" b="1" dirty="0" smtClean="0">
                  <a:solidFill>
                    <a:srgbClr val="055C9F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Векторы развития</a:t>
              </a:r>
              <a:endParaRPr lang="ru-RU" sz="2400" b="1" dirty="0">
                <a:solidFill>
                  <a:srgbClr val="055C9F"/>
                </a:solidFill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523000" y="1625309"/>
              <a:ext cx="4706651" cy="8802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Cambria" panose="02040503050406030204" pitchFamily="18" charset="0"/>
                </a:rPr>
                <a:t>2 мероприятия исполнено </a:t>
              </a:r>
            </a:p>
            <a:p>
              <a:pPr>
                <a:lnSpc>
                  <a:spcPct val="80000"/>
                </a:lnSpc>
              </a:pPr>
              <a:r>
                <a:rPr lang="ru-RU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Cambria" panose="02040503050406030204" pitchFamily="18" charset="0"/>
                </a:rPr>
                <a:t>(план 2024 г.) </a:t>
              </a:r>
            </a:p>
            <a:p>
              <a:pPr>
                <a:lnSpc>
                  <a:spcPct val="80000"/>
                </a:lnSpc>
              </a:pPr>
              <a:endParaRPr lang="ru-RU" sz="600" b="1" dirty="0" smtClean="0">
                <a:solidFill>
                  <a:schemeClr val="bg1"/>
                </a:solidFill>
                <a:ea typeface="Cambria" panose="02040503050406030204" pitchFamily="18" charset="0"/>
              </a:endParaRPr>
            </a:p>
            <a:p>
              <a:pPr>
                <a:lnSpc>
                  <a:spcPct val="80000"/>
                </a:lnSpc>
              </a:pPr>
              <a:r>
                <a:rPr lang="ru-RU" sz="2000" b="1" dirty="0" smtClean="0">
                  <a:solidFill>
                    <a:schemeClr val="bg1"/>
                  </a:solidFill>
                  <a:ea typeface="Cambria" panose="02040503050406030204" pitchFamily="18" charset="0"/>
                </a:rPr>
                <a:t>4 мероприятия </a:t>
              </a:r>
              <a:r>
                <a:rPr lang="ru-RU" sz="2000" b="1" dirty="0" smtClean="0">
                  <a:solidFill>
                    <a:schemeClr val="bg1"/>
                  </a:solidFill>
                  <a:ea typeface="Cambria" panose="02040503050406030204" pitchFamily="18" charset="0"/>
                </a:rPr>
                <a:t>к 2031 </a:t>
              </a:r>
              <a:r>
                <a:rPr lang="ru-RU" sz="2000" b="1" dirty="0" smtClean="0">
                  <a:solidFill>
                    <a:schemeClr val="bg1"/>
                  </a:solidFill>
                  <a:ea typeface="Cambria" panose="02040503050406030204" pitchFamily="18" charset="0"/>
                </a:rPr>
                <a:t>и 2036 году</a:t>
              </a:r>
              <a:endParaRPr lang="ru-RU" sz="2000" b="1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96499" y="2707804"/>
              <a:ext cx="367508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ea typeface="Cambria" panose="02040503050406030204" pitchFamily="18" charset="0"/>
                </a:rPr>
                <a:t>3 показателя к 2026 году</a:t>
              </a:r>
            </a:p>
            <a:p>
              <a:r>
                <a:rPr lang="ru-RU" sz="2000" b="1" dirty="0" smtClean="0">
                  <a:solidFill>
                    <a:schemeClr val="bg1"/>
                  </a:solidFill>
                  <a:ea typeface="Cambria" panose="02040503050406030204" pitchFamily="18" charset="0"/>
                </a:rPr>
                <a:t>1 показатель к 2036 году</a:t>
              </a:r>
              <a:endParaRPr lang="ru-RU" sz="2000" b="1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68811" y="3812904"/>
              <a:ext cx="3730463" cy="837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b="1" dirty="0">
                  <a:solidFill>
                    <a:schemeClr val="bg1"/>
                  </a:solidFill>
                  <a:ea typeface="Cambria" panose="02040503050406030204" pitchFamily="18" charset="0"/>
                </a:rPr>
                <a:t>5 показателей к 2026 году</a:t>
              </a:r>
            </a:p>
            <a:p>
              <a:pPr>
                <a:lnSpc>
                  <a:spcPct val="80000"/>
                </a:lnSpc>
              </a:pPr>
              <a:r>
                <a:rPr lang="ru-RU" sz="20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Cambria" panose="02040503050406030204" pitchFamily="18" charset="0"/>
                </a:rPr>
                <a:t>(из них 3 показателя исполнено)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32099" y="4898803"/>
              <a:ext cx="374850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chemeClr val="bg1"/>
                  </a:solidFill>
                  <a:ea typeface="Cambria" panose="02040503050406030204" pitchFamily="18" charset="0"/>
                </a:rPr>
                <a:t>1 показатель к 2026 году </a:t>
              </a:r>
              <a:r>
                <a:rPr lang="ru-RU" sz="20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Cambria" panose="02040503050406030204" pitchFamily="18" charset="0"/>
                </a:rPr>
                <a:t>(исполнен на 40,4%)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523000" y="2707804"/>
              <a:ext cx="4941040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Cambria" panose="02040503050406030204" pitchFamily="18" charset="0"/>
                </a:rPr>
                <a:t>5 мероприятий исполнено </a:t>
              </a:r>
            </a:p>
            <a:p>
              <a:pPr>
                <a:lnSpc>
                  <a:spcPct val="80000"/>
                </a:lnSpc>
              </a:pPr>
              <a:r>
                <a:rPr lang="ru-RU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Cambria" panose="02040503050406030204" pitchFamily="18" charset="0"/>
                </a:rPr>
                <a:t>(план 2024 г.)</a:t>
              </a:r>
            </a:p>
            <a:p>
              <a:r>
                <a:rPr lang="ru-RU" sz="2000" b="1" dirty="0" smtClean="0">
                  <a:solidFill>
                    <a:schemeClr val="bg1"/>
                  </a:solidFill>
                  <a:ea typeface="Cambria" panose="02040503050406030204" pitchFamily="18" charset="0"/>
                </a:rPr>
                <a:t>10 мероприятий </a:t>
              </a:r>
              <a:r>
                <a:rPr lang="ru-RU" sz="2000" b="1" dirty="0" smtClean="0">
                  <a:solidFill>
                    <a:schemeClr val="bg1"/>
                  </a:solidFill>
                  <a:ea typeface="Cambria" panose="02040503050406030204" pitchFamily="18" charset="0"/>
                </a:rPr>
                <a:t>к </a:t>
              </a:r>
              <a:r>
                <a:rPr lang="ru-RU" sz="2000" b="1" dirty="0" smtClean="0">
                  <a:solidFill>
                    <a:schemeClr val="bg1"/>
                  </a:solidFill>
                  <a:ea typeface="Cambria" panose="02040503050406030204" pitchFamily="18" charset="0"/>
                </a:rPr>
                <a:t>2026, 2031 и 2036 </a:t>
              </a:r>
              <a:r>
                <a:rPr lang="ru-RU" sz="2000" b="1" dirty="0" smtClean="0">
                  <a:solidFill>
                    <a:schemeClr val="bg1"/>
                  </a:solidFill>
                  <a:ea typeface="Cambria" panose="02040503050406030204" pitchFamily="18" charset="0"/>
                </a:rPr>
                <a:t>году</a:t>
              </a:r>
              <a:endParaRPr lang="ru-RU" sz="2000" b="1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23000" y="3812904"/>
              <a:ext cx="4737210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Cambria" panose="02040503050406030204" pitchFamily="18" charset="0"/>
                </a:rPr>
                <a:t>12 </a:t>
              </a:r>
              <a:r>
                <a:rPr lang="ru-RU" sz="20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Cambria" panose="02040503050406030204" pitchFamily="18" charset="0"/>
                </a:rPr>
                <a:t>мероприятий исполнено </a:t>
              </a:r>
            </a:p>
            <a:p>
              <a:pPr>
                <a:lnSpc>
                  <a:spcPct val="80000"/>
                </a:lnSpc>
              </a:pPr>
              <a:r>
                <a:rPr lang="ru-RU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Cambria" panose="02040503050406030204" pitchFamily="18" charset="0"/>
                </a:rPr>
                <a:t>(план 2024 г.)</a:t>
              </a:r>
            </a:p>
            <a:p>
              <a:r>
                <a:rPr lang="ru-RU" sz="2000" b="1" dirty="0" smtClean="0">
                  <a:solidFill>
                    <a:schemeClr val="bg1"/>
                  </a:solidFill>
                  <a:ea typeface="Cambria" panose="02040503050406030204" pitchFamily="18" charset="0"/>
                </a:rPr>
                <a:t>2 мероприятия к 2031 и 2036 году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23001" y="4809692"/>
              <a:ext cx="460101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Cambria" panose="02040503050406030204" pitchFamily="18" charset="0"/>
                </a:rPr>
                <a:t>4 мероприятия исполнено </a:t>
              </a:r>
            </a:p>
            <a:p>
              <a:pPr>
                <a:lnSpc>
                  <a:spcPct val="80000"/>
                </a:lnSpc>
              </a:pPr>
              <a:r>
                <a:rPr lang="ru-RU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Cambria" panose="02040503050406030204" pitchFamily="18" charset="0"/>
                </a:rPr>
                <a:t>(план 2024 г.)</a:t>
              </a:r>
            </a:p>
            <a:p>
              <a:r>
                <a:rPr lang="ru-RU" sz="2000" b="1" smtClean="0">
                  <a:solidFill>
                    <a:schemeClr val="bg1"/>
                  </a:solidFill>
                  <a:ea typeface="Cambria" panose="02040503050406030204" pitchFamily="18" charset="0"/>
                </a:rPr>
                <a:t>6 мероприятий </a:t>
              </a:r>
              <a:r>
                <a:rPr lang="ru-RU" sz="2000" b="1" smtClean="0">
                  <a:solidFill>
                    <a:schemeClr val="bg1"/>
                  </a:solidFill>
                  <a:ea typeface="Cambria" panose="02040503050406030204" pitchFamily="18" charset="0"/>
                </a:rPr>
                <a:t>к </a:t>
              </a:r>
              <a:r>
                <a:rPr lang="ru-RU" sz="2000" b="1" smtClean="0">
                  <a:solidFill>
                    <a:schemeClr val="bg1"/>
                  </a:solidFill>
                  <a:ea typeface="Cambria" panose="02040503050406030204" pitchFamily="18" charset="0"/>
                </a:rPr>
                <a:t>2031 и 2036 </a:t>
              </a:r>
              <a:r>
                <a:rPr lang="ru-RU" sz="2000" b="1" dirty="0" smtClean="0">
                  <a:solidFill>
                    <a:schemeClr val="bg1"/>
                  </a:solidFill>
                  <a:ea typeface="Cambria" panose="02040503050406030204" pitchFamily="18" charset="0"/>
                </a:rPr>
                <a:t>году</a:t>
              </a:r>
              <a:endParaRPr lang="ru-RU" sz="2000" b="1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27709" y="3812904"/>
              <a:ext cx="3064791" cy="588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2000" b="1" dirty="0" smtClean="0">
                  <a:solidFill>
                    <a:srgbClr val="055C9F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Предпринимательство </a:t>
              </a:r>
            </a:p>
            <a:p>
              <a:pPr>
                <a:lnSpc>
                  <a:spcPct val="80000"/>
                </a:lnSpc>
              </a:pPr>
              <a:r>
                <a:rPr lang="ru-RU" sz="2000" b="1" dirty="0" smtClean="0">
                  <a:solidFill>
                    <a:srgbClr val="055C9F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и туризм</a:t>
              </a:r>
              <a:endParaRPr lang="ru-RU" sz="600" dirty="0"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27709" y="2707804"/>
              <a:ext cx="30647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055C9F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Транспорт </a:t>
              </a:r>
              <a:r>
                <a:rPr lang="ru-RU" sz="2000" b="1" dirty="0">
                  <a:solidFill>
                    <a:srgbClr val="055C9F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и </a:t>
              </a:r>
              <a:r>
                <a:rPr lang="ru-RU" sz="2000" b="1" dirty="0" smtClean="0">
                  <a:solidFill>
                    <a:srgbClr val="055C9F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логистика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7709" y="4840315"/>
              <a:ext cx="3064791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solidFill>
                    <a:srgbClr val="055C9F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Креативная экономика</a:t>
              </a:r>
              <a:endParaRPr lang="ru-RU" sz="2000" b="1" dirty="0">
                <a:solidFill>
                  <a:srgbClr val="055C9F"/>
                </a:solidFill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sz="600" dirty="0"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cxnSp>
          <p:nvCxnSpPr>
            <p:cNvPr id="3" name="Прямая соединительная линия 2"/>
            <p:cNvCxnSpPr/>
            <p:nvPr/>
          </p:nvCxnSpPr>
          <p:spPr>
            <a:xfrm>
              <a:off x="-1" y="1388216"/>
              <a:ext cx="12192722" cy="0"/>
            </a:xfrm>
            <a:prstGeom prst="line">
              <a:avLst/>
            </a:prstGeom>
            <a:ln w="28575">
              <a:solidFill>
                <a:srgbClr val="81B9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Прямая соединительная линия 5"/>
            <p:cNvCxnSpPr/>
            <p:nvPr/>
          </p:nvCxnSpPr>
          <p:spPr>
            <a:xfrm>
              <a:off x="7458080" y="714903"/>
              <a:ext cx="1" cy="6161159"/>
            </a:xfrm>
            <a:prstGeom prst="line">
              <a:avLst/>
            </a:prstGeom>
            <a:ln w="28575">
              <a:solidFill>
                <a:srgbClr val="81B9D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3"/>
            <p:cNvSpPr txBox="1"/>
            <p:nvPr/>
          </p:nvSpPr>
          <p:spPr>
            <a:xfrm>
              <a:off x="327709" y="5867440"/>
              <a:ext cx="307294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b="1" dirty="0" err="1" smtClean="0">
                  <a:solidFill>
                    <a:srgbClr val="055C9F"/>
                  </a:solidFill>
                  <a:ea typeface="Cambria" panose="02040503050406030204" pitchFamily="18" charset="0"/>
                  <a:cs typeface="Calibri" panose="020F0502020204030204" pitchFamily="34" charset="0"/>
                </a:rPr>
                <a:t>Цифровизация</a:t>
              </a:r>
              <a:endParaRPr lang="ru-RU" sz="2000" b="1" dirty="0">
                <a:solidFill>
                  <a:srgbClr val="055C9F"/>
                </a:solidFill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ru-RU" sz="600" dirty="0"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5"/>
            <p:cNvSpPr txBox="1"/>
            <p:nvPr/>
          </p:nvSpPr>
          <p:spPr>
            <a:xfrm>
              <a:off x="3939992" y="5867440"/>
              <a:ext cx="403997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2000" b="1" dirty="0">
                  <a:solidFill>
                    <a:schemeClr val="bg1"/>
                  </a:solidFill>
                  <a:ea typeface="Cambria" panose="02040503050406030204" pitchFamily="18" charset="0"/>
                </a:rPr>
                <a:t>5 </a:t>
              </a:r>
              <a:r>
                <a:rPr lang="ru-RU" sz="2000" b="1" dirty="0" smtClean="0">
                  <a:solidFill>
                    <a:schemeClr val="bg1"/>
                  </a:solidFill>
                  <a:ea typeface="Cambria" panose="02040503050406030204" pitchFamily="18" charset="0"/>
                </a:rPr>
                <a:t>показателей</a:t>
              </a:r>
              <a:endParaRPr lang="ru-RU" sz="2000" b="1" dirty="0">
                <a:solidFill>
                  <a:schemeClr val="bg1"/>
                </a:solidFill>
                <a:ea typeface="Cambria" panose="02040503050406030204" pitchFamily="18" charset="0"/>
              </a:endParaRPr>
            </a:p>
            <a:p>
              <a:pPr>
                <a:lnSpc>
                  <a:spcPct val="80000"/>
                </a:lnSpc>
              </a:pPr>
              <a:r>
                <a:rPr lang="ru-RU" sz="20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Cambria" panose="02040503050406030204" pitchFamily="18" charset="0"/>
                </a:rPr>
                <a:t>(все исполнены)</a:t>
              </a:r>
            </a:p>
          </p:txBody>
        </p:sp>
        <p:sp>
          <p:nvSpPr>
            <p:cNvPr id="29" name="TextBox 26"/>
            <p:cNvSpPr txBox="1"/>
            <p:nvPr/>
          </p:nvSpPr>
          <p:spPr>
            <a:xfrm>
              <a:off x="7594103" y="5867440"/>
              <a:ext cx="448766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2000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Cambria" panose="02040503050406030204" pitchFamily="18" charset="0"/>
                </a:rPr>
                <a:t>3 мероприятия исполнено </a:t>
              </a:r>
            </a:p>
            <a:p>
              <a:pPr>
                <a:lnSpc>
                  <a:spcPct val="80000"/>
                </a:lnSpc>
              </a:pPr>
              <a:r>
                <a:rPr lang="ru-RU" b="1" dirty="0" smtClean="0">
                  <a:solidFill>
                    <a:schemeClr val="accent4">
                      <a:lumMod val="60000"/>
                      <a:lumOff val="40000"/>
                    </a:schemeClr>
                  </a:solidFill>
                  <a:ea typeface="Cambria" panose="02040503050406030204" pitchFamily="18" charset="0"/>
                </a:rPr>
                <a:t>(план 2024 г.)</a:t>
              </a:r>
            </a:p>
            <a:p>
              <a:r>
                <a:rPr lang="ru-RU" sz="2000" b="1" dirty="0" smtClean="0">
                  <a:solidFill>
                    <a:schemeClr val="bg1"/>
                  </a:solidFill>
                  <a:ea typeface="Cambria" panose="02040503050406030204" pitchFamily="18" charset="0"/>
                </a:rPr>
                <a:t>5 мероприятий к 2031 и 2044 году</a:t>
              </a:r>
              <a:endParaRPr lang="ru-RU" sz="2000" b="1" dirty="0">
                <a:solidFill>
                  <a:schemeClr val="bg1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95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5958" y="860647"/>
            <a:ext cx="952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Вектор «Научно-промышленный </a:t>
            </a:r>
            <a:r>
              <a:rPr lang="ru-RU" sz="2400" b="1" dirty="0" err="1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мультиотраслевой</a:t>
            </a:r>
            <a:r>
              <a:rPr lang="ru-RU" sz="2400" b="1" dirty="0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кластер»</a:t>
            </a:r>
            <a:endParaRPr lang="ru-RU" sz="2400" b="1" dirty="0">
              <a:solidFill>
                <a:srgbClr val="055C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9074"/>
            <a:ext cx="11887200" cy="7170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31" y="-9074"/>
            <a:ext cx="717242" cy="71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958" y="90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Направление «Инновационная экономика»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5958" y="1560871"/>
            <a:ext cx="1177491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u="sng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Цель</a:t>
            </a:r>
            <a:r>
              <a:rPr lang="ru-RU" sz="2000" dirty="0">
                <a:latin typeface="Arial Narrow" panose="020B0606020202030204" pitchFamily="34" charset="0"/>
                <a:cs typeface="Calibri" panose="020F0502020204030204" pitchFamily="34" charset="0"/>
              </a:rPr>
              <a:t> – </a:t>
            </a:r>
            <a:r>
              <a:rPr lang="ru-RU" sz="2000" b="1" dirty="0">
                <a:latin typeface="Arial Narrow" panose="020B0606020202030204" pitchFamily="34" charset="0"/>
                <a:cs typeface="Calibri" panose="020F0502020204030204" pitchFamily="34" charset="0"/>
              </a:rPr>
              <a:t>становление города Сургута как научно-промышленного </a:t>
            </a:r>
            <a:r>
              <a:rPr lang="ru-RU" sz="2000" b="1" dirty="0" err="1" smtClean="0">
                <a:latin typeface="Arial Narrow" panose="020B0606020202030204" pitchFamily="34" charset="0"/>
                <a:cs typeface="Calibri" panose="020F0502020204030204" pitchFamily="34" charset="0"/>
              </a:rPr>
              <a:t>мультиотраслевого</a:t>
            </a:r>
            <a:r>
              <a:rPr lang="ru-RU" sz="200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 кластера </a:t>
            </a:r>
            <a:br>
              <a:rPr lang="ru-RU" sz="200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200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             национального уровня в </a:t>
            </a:r>
            <a:r>
              <a:rPr lang="ru-RU" sz="2000" b="1" dirty="0">
                <a:latin typeface="Arial Narrow" panose="020B0606020202030204" pitchFamily="34" charset="0"/>
                <a:cs typeface="Calibri" panose="020F0502020204030204" pitchFamily="34" charset="0"/>
              </a:rPr>
              <a:t>части нефтегазовой и </a:t>
            </a:r>
            <a:r>
              <a:rPr lang="ru-RU" sz="2000" b="1" dirty="0" err="1">
                <a:latin typeface="Arial Narrow" panose="020B0606020202030204" pitchFamily="34" charset="0"/>
                <a:cs typeface="Calibri" panose="020F0502020204030204" pitchFamily="34" charset="0"/>
              </a:rPr>
              <a:t>энергозатратных</a:t>
            </a:r>
            <a:r>
              <a:rPr lang="ru-RU" sz="2000" b="1" dirty="0">
                <a:latin typeface="Arial Narrow" panose="020B0606020202030204" pitchFamily="34" charset="0"/>
                <a:cs typeface="Calibri" panose="020F0502020204030204" pitchFamily="34" charset="0"/>
              </a:rPr>
              <a:t> отраслей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67530" y="2319925"/>
            <a:ext cx="5733343" cy="4538075"/>
          </a:xfrm>
          <a:prstGeom prst="rect">
            <a:avLst/>
          </a:prstGeom>
          <a:solidFill>
            <a:srgbClr val="246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814210" y="3232150"/>
            <a:ext cx="31367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Дополнительный объем</a:t>
            </a:r>
            <a:b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отгруженных товаров собственного</a:t>
            </a:r>
            <a:b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производства, выполненных работ</a:t>
            </a:r>
            <a:b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и услуг собственными силами </a:t>
            </a:r>
            <a:b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в рамках научно-промышленного</a:t>
            </a:r>
            <a:b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ru-RU" sz="1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мультиотраслевого</a:t>
            </a: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кластера, </a:t>
            </a:r>
            <a:b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млн. рублей</a:t>
            </a:r>
            <a:endParaRPr lang="ru-RU" sz="1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803888" y="5101966"/>
            <a:ext cx="31470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8. Дополнительные затраты </a:t>
            </a:r>
            <a:b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на исследования и разработки</a:t>
            </a:r>
            <a:b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в рамках научно-промышленного</a:t>
            </a:r>
            <a:b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ru-RU" sz="12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мультиотраслевого</a:t>
            </a: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кластера, </a:t>
            </a:r>
            <a:b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млн. рублей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817100" y="2567285"/>
            <a:ext cx="108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этап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817100" y="3584575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817100" y="5194300"/>
            <a:ext cx="95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ru-RU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04460" y="2567285"/>
            <a:ext cx="108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этап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902860" y="3630741"/>
            <a:ext cx="108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35 970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928260" y="5240466"/>
            <a:ext cx="108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3 597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2218" y="2560925"/>
            <a:ext cx="2898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Целевые показатели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2617" y="2319925"/>
            <a:ext cx="6680200" cy="4581149"/>
            <a:chOff x="596900" y="4942475"/>
            <a:chExt cx="6680200" cy="4581149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596900" y="4942475"/>
              <a:ext cx="6680200" cy="4538075"/>
            </a:xfrm>
            <a:prstGeom prst="rect">
              <a:avLst/>
            </a:prstGeom>
            <a:solidFill>
              <a:srgbClr val="EE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33" name="TextBox 6"/>
            <p:cNvSpPr txBox="1"/>
            <p:nvPr/>
          </p:nvSpPr>
          <p:spPr>
            <a:xfrm>
              <a:off x="1013388" y="5134730"/>
              <a:ext cx="6051042" cy="4388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b="1" u="sng" dirty="0" smtClean="0">
                  <a:solidFill>
                    <a:srgbClr val="055C9F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Задачи:</a:t>
              </a:r>
            </a:p>
            <a:p>
              <a:endParaRPr lang="ru-RU" sz="1000" b="1" u="sng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содействие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внедрению инновационных разработок НТЦ </a:t>
              </a: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/>
              </a:r>
              <a:b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по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профильным направлениям </a:t>
              </a: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экономики</a:t>
              </a: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endParaRPr lang="ru-RU" sz="17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содействие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взаимодействию всех участников научно-промышленного кластера с образовательным центром и организациями </a:t>
              </a: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Сургута</a:t>
              </a: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endParaRPr lang="ru-RU" sz="17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создание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условий для развития инжиниринговых компаний в </a:t>
              </a: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нефтегазовой и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смежных </a:t>
              </a: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сферах </a:t>
              </a: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endParaRPr lang="ru-RU" sz="17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создание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условий для взаимодействия научных, инжиниринговых </a:t>
              </a: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/>
              </a:r>
              <a:b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</a:b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и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производственных организаций и </a:t>
              </a: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компаний</a:t>
              </a: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endParaRPr lang="ru-RU" sz="17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создание 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условий для развития сопутствующих нефтегазовой отрасли сегментов </a:t>
              </a: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промышленности (</a:t>
              </a:r>
              <a:r>
                <a:rPr lang="ru-RU" sz="17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металлообработка, машиностроение</a:t>
              </a:r>
              <a:r>
                <a:rPr lang="ru-RU" sz="17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)</a:t>
              </a:r>
              <a:endParaRPr lang="ru-RU" sz="17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endParaRPr lang="ru-RU" dirty="0">
                <a:latin typeface="Arial Narrow" panose="020B0606020202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958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-1" y="1160616"/>
            <a:ext cx="12200873" cy="5697384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5958" y="698951"/>
            <a:ext cx="952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Вектор «Научно-промышленный </a:t>
            </a:r>
            <a:r>
              <a:rPr lang="ru-RU" sz="2400" b="1" dirty="0" err="1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мультиотраслевой</a:t>
            </a:r>
            <a:r>
              <a:rPr lang="ru-RU" sz="2400" b="1" dirty="0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кластер»</a:t>
            </a:r>
            <a:endParaRPr lang="ru-RU" sz="2400" b="1" dirty="0">
              <a:solidFill>
                <a:srgbClr val="055C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9074"/>
            <a:ext cx="11887200" cy="7170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31" y="-9074"/>
            <a:ext cx="717242" cy="71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958" y="90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Направление «Инновационная экономика»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97134" y="1678918"/>
            <a:ext cx="5733343" cy="5179082"/>
          </a:xfrm>
          <a:prstGeom prst="rect">
            <a:avLst/>
          </a:prstGeom>
          <a:solidFill>
            <a:srgbClr val="246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25958" y="1206749"/>
            <a:ext cx="3701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Флагманские проекты</a:t>
            </a:r>
            <a:endParaRPr lang="ru-RU" sz="2200" b="1" dirty="0">
              <a:solidFill>
                <a:srgbClr val="055C9F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/>
          <a:srcRect l="41979" t="61778" r="4896" b="10000"/>
          <a:stretch/>
        </p:blipFill>
        <p:spPr>
          <a:xfrm>
            <a:off x="174701" y="4542768"/>
            <a:ext cx="5768900" cy="16347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0184" y="4231248"/>
            <a:ext cx="5773416" cy="303705"/>
          </a:xfrm>
          <a:prstGeom prst="rect">
            <a:avLst/>
          </a:prstGeom>
          <a:solidFill>
            <a:srgbClr val="BC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0" y="4190325"/>
            <a:ext cx="512371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50" b="1" dirty="0" smtClean="0">
                <a:solidFill>
                  <a:srgbClr val="055C9F"/>
                </a:solidFill>
                <a:cs typeface="Calibri" panose="020F0502020204030204" pitchFamily="34" charset="0"/>
              </a:rPr>
              <a:t>«Ревитализация производственных зон»</a:t>
            </a:r>
            <a:endParaRPr lang="ru-RU" sz="1650" b="1" dirty="0">
              <a:solidFill>
                <a:srgbClr val="055C9F"/>
              </a:solidFill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876925" y="3607078"/>
            <a:ext cx="6253552" cy="604495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505575" y="1710645"/>
            <a:ext cx="568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Главное мероприятие - создание НТЦ «ЮНИТИ ПАРК»:</a:t>
            </a:r>
            <a:endParaRPr lang="ru-RU" b="1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1775" y="2106235"/>
            <a:ext cx="5476875" cy="70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Администрацией </a:t>
            </a:r>
            <a:r>
              <a:rPr lang="ru-RU" sz="1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города продолжена реализация  мероприятий по развитию инженерной и транспортной инфраструктур </a:t>
            </a:r>
            <a: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- 11 объектов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81775" y="3016132"/>
            <a:ext cx="54768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ООО «Швабе-Москва</a:t>
            </a:r>
            <a:r>
              <a:rPr lang="ru-RU" sz="1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» </a:t>
            </a:r>
            <a: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ведутся строительно-монтажные работы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7821" y="6196401"/>
            <a:ext cx="6267206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u="sng" dirty="0" smtClean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Цель</a:t>
            </a:r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ru-RU" sz="13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–</a:t>
            </a:r>
            <a:r>
              <a:rPr lang="ru-RU" sz="135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ru-RU" sz="13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системное </a:t>
            </a:r>
            <a:r>
              <a:rPr lang="ru-RU" sz="1350" b="1" dirty="0">
                <a:latin typeface="Arial Narrow" panose="020B0606020202030204" pitchFamily="34" charset="0"/>
                <a:cs typeface="Calibri" panose="020F0502020204030204" pitchFamily="34" charset="0"/>
              </a:rPr>
              <a:t>обновление экономики города в целях </a:t>
            </a:r>
            <a:r>
              <a:rPr lang="ru-RU" sz="13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эффективного</a:t>
            </a:r>
            <a:br>
              <a:rPr lang="ru-RU" sz="13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3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             </a:t>
            </a:r>
            <a:r>
              <a:rPr lang="ru-RU" sz="1350" b="1" dirty="0">
                <a:latin typeface="Arial Narrow" panose="020B0606020202030204" pitchFamily="34" charset="0"/>
                <a:cs typeface="Calibri" panose="020F0502020204030204" pitchFamily="34" charset="0"/>
              </a:rPr>
              <a:t>использования сложившихся производственных зон в </a:t>
            </a:r>
            <a:r>
              <a:rPr lang="ru-RU" sz="13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условиях</a:t>
            </a:r>
            <a:br>
              <a:rPr lang="ru-RU" sz="13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3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             </a:t>
            </a:r>
            <a:r>
              <a:rPr lang="ru-RU" sz="1350" b="1" dirty="0">
                <a:latin typeface="Arial Narrow" panose="020B0606020202030204" pitchFamily="34" charset="0"/>
                <a:cs typeface="Calibri" panose="020F0502020204030204" pitchFamily="34" charset="0"/>
              </a:rPr>
              <a:t>ограниченных территориальных ресурсов</a:t>
            </a:r>
            <a:endParaRPr lang="ru-RU" sz="1350" b="1" dirty="0" smtClean="0"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30989" y="4534953"/>
            <a:ext cx="5476875" cy="680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Решением Думы города от 03.12.2024 № 703-VII ДГ утверждён </a:t>
            </a:r>
            <a:r>
              <a:rPr lang="ru-RU" sz="1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Единый документ территориального планирования и градостроительного зонирования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5763" y="5367159"/>
            <a:ext cx="5476875" cy="1073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Планируется выявление </a:t>
            </a:r>
            <a:r>
              <a:rPr lang="ru-RU" sz="1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территориальных резервов  </a:t>
            </a:r>
            <a: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1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потенциала производственных зон, инвентаризация Восточной </a:t>
            </a:r>
            <a: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 </a:t>
            </a:r>
            <a:r>
              <a:rPr lang="ru-RU" sz="1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Северной производственных зон города </a:t>
            </a:r>
            <a: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ru-RU" sz="15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</a:t>
            </a:r>
            <a:r>
              <a:rPr lang="ru-RU" sz="15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целях определения неэффективно и малоэффективно используемых земельных участков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89013" y="1686934"/>
            <a:ext cx="5754587" cy="388289"/>
          </a:xfrm>
          <a:prstGeom prst="rect">
            <a:avLst/>
          </a:prstGeom>
          <a:solidFill>
            <a:srgbClr val="BC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/>
          <a:srcRect l="41979" t="56296" r="4999" b="16852"/>
          <a:stretch/>
        </p:blipFill>
        <p:spPr>
          <a:xfrm>
            <a:off x="189014" y="2010111"/>
            <a:ext cx="5754586" cy="16184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80141" y="1678918"/>
            <a:ext cx="5830134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50" b="1" dirty="0" smtClean="0">
                <a:solidFill>
                  <a:srgbClr val="055C9F"/>
                </a:solidFill>
                <a:cs typeface="Calibri" panose="020F0502020204030204" pitchFamily="34" charset="0"/>
              </a:rPr>
              <a:t>«Научно-технологический </a:t>
            </a:r>
            <a:r>
              <a:rPr lang="ru-RU" sz="1650" b="1" dirty="0">
                <a:solidFill>
                  <a:srgbClr val="055C9F"/>
                </a:solidFill>
                <a:cs typeface="Calibri" panose="020F0502020204030204" pitchFamily="34" charset="0"/>
              </a:rPr>
              <a:t>кластер национального </a:t>
            </a:r>
            <a:r>
              <a:rPr lang="ru-RU" sz="1650" b="1" dirty="0" smtClean="0">
                <a:solidFill>
                  <a:srgbClr val="055C9F"/>
                </a:solidFill>
                <a:cs typeface="Calibri" panose="020F0502020204030204" pitchFamily="34" charset="0"/>
              </a:rPr>
              <a:t>значения»</a:t>
            </a:r>
            <a:endParaRPr lang="ru-RU" sz="1650" b="1" dirty="0">
              <a:solidFill>
                <a:srgbClr val="055C9F"/>
              </a:solidFill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5500" y="3626414"/>
            <a:ext cx="6390075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u="sng" dirty="0" smtClean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Цель</a:t>
            </a:r>
            <a:r>
              <a:rPr lang="ru-RU" sz="14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ru-RU" sz="13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–</a:t>
            </a:r>
            <a:r>
              <a:rPr lang="ru-RU" sz="135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ru-RU" sz="1350" b="1" dirty="0">
                <a:latin typeface="Arial Narrow" panose="020B0606020202030204" pitchFamily="34" charset="0"/>
                <a:cs typeface="Calibri" panose="020F0502020204030204" pitchFamily="34" charset="0"/>
              </a:rPr>
              <a:t>трансформация города Сургута в конкурентоспособный </a:t>
            </a:r>
            <a:r>
              <a:rPr lang="ru-RU" sz="13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научно-</a:t>
            </a:r>
            <a:br>
              <a:rPr lang="ru-RU" sz="13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3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             технологический </a:t>
            </a:r>
            <a:r>
              <a:rPr lang="ru-RU" sz="1350" b="1" dirty="0">
                <a:latin typeface="Arial Narrow" panose="020B0606020202030204" pitchFamily="34" charset="0"/>
                <a:cs typeface="Calibri" panose="020F0502020204030204" pitchFamily="34" charset="0"/>
              </a:rPr>
              <a:t>мульти-отраслевой кластер национального значения  </a:t>
            </a:r>
            <a:r>
              <a:rPr lang="ru-RU" sz="13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ru-RU" sz="13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35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             за </a:t>
            </a:r>
            <a:r>
              <a:rPr lang="ru-RU" sz="1350" b="1" dirty="0">
                <a:latin typeface="Arial Narrow" panose="020B0606020202030204" pitchFamily="34" charset="0"/>
                <a:cs typeface="Calibri" panose="020F0502020204030204" pitchFamily="34" charset="0"/>
              </a:rPr>
              <a:t>счет развития высокотехнологичного сектора экономики</a:t>
            </a:r>
            <a:endParaRPr lang="ru-RU" sz="1350" b="1" dirty="0" smtClean="0"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38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5958" y="738485"/>
            <a:ext cx="952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Вектор «Транспорт и логистика»</a:t>
            </a:r>
            <a:endParaRPr lang="ru-RU" sz="2400" b="1" dirty="0">
              <a:solidFill>
                <a:srgbClr val="055C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488" y="2026074"/>
            <a:ext cx="58433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9074"/>
            <a:ext cx="11887200" cy="7170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31" y="-9074"/>
            <a:ext cx="717242" cy="71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958" y="90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Направление «Инновационная экономика»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5958" y="1304830"/>
            <a:ext cx="1166384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u="sng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Цель</a:t>
            </a:r>
            <a:r>
              <a:rPr lang="ru-RU" sz="2000" b="1" dirty="0">
                <a:latin typeface="Arial Narrow" panose="020B0606020202030204" pitchFamily="34" charset="0"/>
                <a:cs typeface="Calibri" panose="020F0502020204030204" pitchFamily="34" charset="0"/>
              </a:rPr>
              <a:t> – </a:t>
            </a:r>
            <a:r>
              <a:rPr lang="ru-RU" sz="200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модернизация транспортной системы и создание крупных логистических комплексов</a:t>
            </a:r>
          </a:p>
          <a:p>
            <a:pPr>
              <a:lnSpc>
                <a:spcPct val="85000"/>
              </a:lnSpc>
            </a:pPr>
            <a:r>
              <a:rPr lang="ru-RU" sz="2000" b="1" dirty="0"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ru-RU" sz="2000" b="1" dirty="0" smtClean="0">
                <a:latin typeface="Arial Narrow" panose="020B0606020202030204" pitchFamily="34" charset="0"/>
                <a:cs typeface="Calibri" panose="020F0502020204030204" pitchFamily="34" charset="0"/>
              </a:rPr>
              <a:t>            межрегионального значения</a:t>
            </a:r>
            <a:endParaRPr lang="ru-RU" sz="2000" b="1" dirty="0"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928260" y="5108575"/>
            <a:ext cx="108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59798" y="1924475"/>
            <a:ext cx="5941075" cy="4933526"/>
          </a:xfrm>
          <a:prstGeom prst="rect">
            <a:avLst/>
          </a:prstGeom>
          <a:solidFill>
            <a:srgbClr val="246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256540" y="1924476"/>
            <a:ext cx="935460" cy="4933526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522153" y="2697970"/>
            <a:ext cx="26218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9. Объем отгруженных товаров собственного производства, выполненных работ и услуг собственными силами в ценах соответствующих лет по крупным и средним производителям по виду экономической деятельности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«Транспорт  и хранение», </a:t>
            </a:r>
          </a:p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млн. рублей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70757" y="4922474"/>
            <a:ext cx="2573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10. Наличие транспортно-пересадочных узлов (аэропорт, автовокзал, ж/д вокзал), ед.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86291" y="2053817"/>
            <a:ext cx="108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этап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200975" y="3076209"/>
            <a:ext cx="952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1800" dirty="0">
                <a:solidFill>
                  <a:schemeClr val="bg1"/>
                </a:solidFill>
              </a:rPr>
              <a:t>206 843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244223" y="2109217"/>
            <a:ext cx="964692" cy="34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г.</a:t>
            </a:r>
            <a:endParaRPr lang="ru-RU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45856" y="3068510"/>
            <a:ext cx="1305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138 951 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70757" y="5887830"/>
            <a:ext cx="2704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11. Создание крупных транспортно-логистических комплексов, ед.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217610" y="2058754"/>
            <a:ext cx="964692" cy="39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%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213599" y="3060811"/>
            <a:ext cx="97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</a:t>
            </a:r>
            <a:r>
              <a:rPr lang="ru-RU" b="1" dirty="0" smtClean="0">
                <a:solidFill>
                  <a:srgbClr val="006FA9"/>
                </a:solidFill>
              </a:rPr>
              <a:t> </a:t>
            </a:r>
            <a:endParaRPr lang="ru-RU" b="1" dirty="0">
              <a:solidFill>
                <a:srgbClr val="006FA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252711" y="5024753"/>
            <a:ext cx="952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</a:rPr>
              <a:t>1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252711" y="5954181"/>
            <a:ext cx="952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000"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sz="1800" dirty="0" smtClean="0">
                <a:solidFill>
                  <a:schemeClr val="bg1"/>
                </a:solidFill>
              </a:rPr>
              <a:t>1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244223" y="5024753"/>
            <a:ext cx="97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-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43858" y="5934779"/>
            <a:ext cx="97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-</a:t>
            </a:r>
            <a:endParaRPr lang="ru-RU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1213599" y="5024753"/>
            <a:ext cx="97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ru-RU" b="1" dirty="0" smtClean="0">
                <a:solidFill>
                  <a:srgbClr val="006FA9"/>
                </a:solidFill>
              </a:rPr>
              <a:t> </a:t>
            </a:r>
            <a:endParaRPr lang="ru-RU" b="1" dirty="0">
              <a:solidFill>
                <a:srgbClr val="006FA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213599" y="5954181"/>
            <a:ext cx="972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endParaRPr lang="ru-RU" b="1" dirty="0">
              <a:solidFill>
                <a:srgbClr val="006FA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93699" y="2053817"/>
            <a:ext cx="25732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Целевые показатели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76464" y="1932435"/>
            <a:ext cx="6261755" cy="4933526"/>
            <a:chOff x="1687970" y="4582092"/>
            <a:chExt cx="6680200" cy="4286250"/>
          </a:xfrm>
        </p:grpSpPr>
        <p:sp>
          <p:nvSpPr>
            <p:cNvPr id="40" name="Прямоугольник 39"/>
            <p:cNvSpPr/>
            <p:nvPr/>
          </p:nvSpPr>
          <p:spPr>
            <a:xfrm>
              <a:off x="1687970" y="4582092"/>
              <a:ext cx="6680200" cy="4286250"/>
            </a:xfrm>
            <a:prstGeom prst="rect">
              <a:avLst/>
            </a:prstGeom>
            <a:solidFill>
              <a:srgbClr val="EEF6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sp>
          <p:nvSpPr>
            <p:cNvPr id="41" name="TextBox 6"/>
            <p:cNvSpPr txBox="1"/>
            <p:nvPr/>
          </p:nvSpPr>
          <p:spPr>
            <a:xfrm>
              <a:off x="2117491" y="4626227"/>
              <a:ext cx="6226229" cy="4198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2000" b="1" u="sng" dirty="0" smtClean="0">
                  <a:solidFill>
                    <a:srgbClr val="055C9F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Задачи:</a:t>
              </a:r>
            </a:p>
            <a:p>
              <a:pPr>
                <a:lnSpc>
                  <a:spcPct val="80000"/>
                </a:lnSpc>
              </a:pPr>
              <a:endParaRPr lang="ru-RU" sz="1000" b="1" u="sng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6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развитие </a:t>
              </a:r>
              <a:r>
                <a:rPr lang="ru-RU" sz="1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транспортных коридоров (синхронизация объектов транспортной инфраструктуры местного значения с объектами федерального </a:t>
              </a:r>
              <a:r>
                <a:rPr lang="ru-RU" sz="16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и </a:t>
              </a:r>
              <a:r>
                <a:rPr lang="ru-RU" sz="1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регионального значения</a:t>
              </a:r>
              <a:r>
                <a:rPr lang="ru-RU" sz="16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)</a:t>
              </a: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endParaRPr lang="ru-RU" sz="1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6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создание </a:t>
              </a:r>
              <a:r>
                <a:rPr lang="ru-RU" sz="1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условий для строительства транспортно-логистических центров (складской и </a:t>
              </a:r>
              <a:r>
                <a:rPr lang="ru-RU" sz="16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административной </a:t>
              </a:r>
              <a:r>
                <a:rPr lang="ru-RU" sz="1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инфраструктуры, сортировочные пункты) и интеграция в транспортную систему </a:t>
              </a:r>
              <a:r>
                <a:rPr lang="ru-RU" sz="16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города</a:t>
              </a: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endParaRPr lang="ru-RU" sz="1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6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интеграция </a:t>
              </a:r>
              <a:r>
                <a:rPr lang="ru-RU" sz="1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городского пассажирского транспорта с внешним пассажирским транспортом посредством развития инфраструктуры транспортно-пересадочных узлов на базе аэропорта, железнодорожного, автомобильного вокзалов (развитие пригородных маршрутов пассажирских перевозок, строительство инфраструктуры, расширение функционала интеллектуальной транспортной системы</a:t>
              </a:r>
              <a:r>
                <a:rPr lang="ru-RU" sz="16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)</a:t>
              </a: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endParaRPr lang="ru-RU" sz="1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285750" indent="-285750">
                <a:lnSpc>
                  <a:spcPct val="80000"/>
                </a:lnSpc>
                <a:buFont typeface="Arial" panose="020B0604020202020204" pitchFamily="34" charset="0"/>
                <a:buChar char="•"/>
              </a:pPr>
              <a:r>
                <a:rPr lang="ru-RU" sz="16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развитие </a:t>
              </a:r>
              <a:r>
                <a:rPr lang="ru-RU" sz="16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инфраструктуры речного пассажирского сообщения (строительство здания вокзала и привокзальной инфраструктуры, реконструкция причалов</a:t>
              </a:r>
              <a:r>
                <a:rPr lang="ru-RU" sz="1600" dirty="0" smtClean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)</a:t>
              </a:r>
              <a:endParaRPr lang="ru-RU" dirty="0">
                <a:latin typeface="Arial Narrow" panose="020B0606020202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41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-1" y="1409700"/>
            <a:ext cx="12200873" cy="5448300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5958" y="795635"/>
            <a:ext cx="952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Вектор «Транспорт и логистика»</a:t>
            </a:r>
            <a:endParaRPr lang="ru-RU" sz="2400" b="1" dirty="0">
              <a:solidFill>
                <a:srgbClr val="055C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488" y="2026074"/>
            <a:ext cx="58433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9074"/>
            <a:ext cx="11887200" cy="7170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31" y="-9074"/>
            <a:ext cx="717242" cy="71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958" y="90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Направление «Инновационная экономика»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14550"/>
            <a:ext cx="6924675" cy="4666456"/>
          </a:xfrm>
          <a:prstGeom prst="rect">
            <a:avLst/>
          </a:prstGeom>
          <a:solidFill>
            <a:srgbClr val="246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6"/>
          <p:cNvSpPr txBox="1"/>
          <p:nvPr/>
        </p:nvSpPr>
        <p:spPr>
          <a:xfrm>
            <a:off x="384428" y="2448150"/>
            <a:ext cx="6155817" cy="281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endParaRPr lang="ru-RU" sz="1700" b="1" u="sng" dirty="0">
              <a:solidFill>
                <a:schemeClr val="bg1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утверждение Единого документа территориального </a:t>
            </a:r>
            <a:r>
              <a:rPr lang="ru-RU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планирования и градостроительного зонирования муниципального образования городской округ Сургут Ханты-Мансийского автономного округа – </a:t>
            </a: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Югры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7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формирование плана </a:t>
            </a:r>
            <a:r>
              <a:rPr lang="ru-RU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 развитию автомобильных </a:t>
            </a: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дорог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7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корректировка муниципальной программы </a:t>
            </a:r>
            <a:b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«</a:t>
            </a:r>
            <a:r>
              <a:rPr lang="ru-RU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Развитие транспортной системы города Сургута</a:t>
            </a: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»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17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формирование инвестиционных предложений </a:t>
            </a:r>
            <a:r>
              <a:rPr lang="ru-RU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города </a:t>
            </a: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/>
            </a:r>
            <a:b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</a:b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по </a:t>
            </a:r>
            <a:r>
              <a:rPr lang="ru-RU" sz="17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созданию транспортно-логистических </a:t>
            </a:r>
            <a:r>
              <a:rPr lang="ru-RU" sz="17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комплексов</a:t>
            </a:r>
            <a:endParaRPr lang="ru-RU" sz="17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25958" y="1655832"/>
            <a:ext cx="487946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2000" b="1" dirty="0" smtClean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ЧТО ПОВЛИЯЛО НА РЕЗУЛЬТАТ:</a:t>
            </a:r>
            <a:endParaRPr lang="ru-RU" sz="2000" b="1" dirty="0"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778" t="4814" r="7778" b="8836"/>
          <a:stretch/>
        </p:blipFill>
        <p:spPr>
          <a:xfrm>
            <a:off x="6956733" y="2114550"/>
            <a:ext cx="5155618" cy="29654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12592" t="17196" r="13360" b="19846"/>
          <a:stretch/>
        </p:blipFill>
        <p:spPr>
          <a:xfrm>
            <a:off x="6956733" y="5156993"/>
            <a:ext cx="3395663" cy="16240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0000">
            <a:off x="10681005" y="5440680"/>
            <a:ext cx="1370710" cy="137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1312421"/>
            <a:ext cx="12192000" cy="5545579"/>
          </a:xfrm>
          <a:prstGeom prst="rect">
            <a:avLst/>
          </a:prstGeom>
          <a:solidFill>
            <a:srgbClr val="EEF6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5958" y="817860"/>
            <a:ext cx="952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55C9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Вектор «Транспорт и логистика»</a:t>
            </a:r>
            <a:endParaRPr lang="ru-RU" sz="2400" b="1" dirty="0">
              <a:solidFill>
                <a:srgbClr val="055C9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-9074"/>
            <a:ext cx="11887200" cy="717099"/>
          </a:xfrm>
          <a:prstGeom prst="rect">
            <a:avLst/>
          </a:prstGeom>
          <a:solidFill>
            <a:srgbClr val="81B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631" y="-9074"/>
            <a:ext cx="717242" cy="717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5958" y="90067"/>
            <a:ext cx="952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Направление «Инновационная экономика»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056" y="4918946"/>
            <a:ext cx="6071869" cy="779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sz="1750" b="1" u="sng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Цель</a:t>
            </a:r>
            <a:r>
              <a:rPr lang="ru-RU" sz="1750" b="1" dirty="0"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ru-RU" sz="1700" b="1" dirty="0">
                <a:latin typeface="Arial Narrow" panose="020B0606020202030204" pitchFamily="34" charset="0"/>
                <a:cs typeface="Calibri" panose="020F0502020204030204" pitchFamily="34" charset="0"/>
              </a:rPr>
              <a:t>– </a:t>
            </a:r>
            <a:r>
              <a:rPr lang="ru-RU" sz="1750" b="1" dirty="0">
                <a:latin typeface="Arial Narrow" panose="020B0606020202030204" pitchFamily="34" charset="0"/>
                <a:cs typeface="Calibri" panose="020F0502020204030204" pitchFamily="34" charset="0"/>
              </a:rPr>
              <a:t>модернизация транспортной системы </a:t>
            </a:r>
            <a:r>
              <a:rPr lang="ru-RU" sz="1750" b="1">
                <a:latin typeface="Arial Narrow" panose="020B0606020202030204" pitchFamily="34" charset="0"/>
                <a:cs typeface="Calibri" panose="020F0502020204030204" pitchFamily="34" charset="0"/>
              </a:rPr>
              <a:t>и </a:t>
            </a:r>
            <a:r>
              <a:rPr lang="ru-RU" sz="1750" b="1" smtClean="0">
                <a:latin typeface="Arial Narrow" panose="020B0606020202030204" pitchFamily="34" charset="0"/>
                <a:cs typeface="Calibri" panose="020F0502020204030204" pitchFamily="34" charset="0"/>
              </a:rPr>
              <a:t>создание</a:t>
            </a:r>
            <a:br>
              <a:rPr lang="ru-RU" sz="1750" b="1" smtClean="0"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750" b="1" smtClean="0">
                <a:latin typeface="Arial Narrow" panose="020B0606020202030204" pitchFamily="34" charset="0"/>
                <a:cs typeface="Calibri" panose="020F0502020204030204" pitchFamily="34" charset="0"/>
              </a:rPr>
              <a:t>             </a:t>
            </a:r>
            <a:r>
              <a:rPr lang="ru-RU" sz="1750" b="1" dirty="0">
                <a:latin typeface="Arial Narrow" panose="020B0606020202030204" pitchFamily="34" charset="0"/>
                <a:cs typeface="Calibri" panose="020F0502020204030204" pitchFamily="34" charset="0"/>
              </a:rPr>
              <a:t>крупных логистических </a:t>
            </a:r>
            <a:r>
              <a:rPr lang="ru-RU" sz="1750" b="1">
                <a:latin typeface="Arial Narrow" panose="020B0606020202030204" pitchFamily="34" charset="0"/>
                <a:cs typeface="Calibri" panose="020F0502020204030204" pitchFamily="34" charset="0"/>
              </a:rPr>
              <a:t>комплексов </a:t>
            </a:r>
            <a:r>
              <a:rPr lang="ru-RU" sz="1750" b="1" smtClean="0">
                <a:latin typeface="Arial Narrow" panose="020B0606020202030204" pitchFamily="34" charset="0"/>
                <a:cs typeface="Calibri" panose="020F0502020204030204" pitchFamily="34" charset="0"/>
              </a:rPr>
              <a:t>межрегионального</a:t>
            </a:r>
            <a:br>
              <a:rPr lang="ru-RU" sz="1750" b="1" smtClean="0"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750" b="1" smtClean="0">
                <a:latin typeface="Arial Narrow" panose="020B0606020202030204" pitchFamily="34" charset="0"/>
                <a:cs typeface="Calibri" panose="020F0502020204030204" pitchFamily="34" charset="0"/>
              </a:rPr>
              <a:t>             </a:t>
            </a:r>
            <a:r>
              <a:rPr lang="ru-RU" sz="1750" b="1" dirty="0">
                <a:latin typeface="Arial Narrow" panose="020B0606020202030204" pitchFamily="34" charset="0"/>
                <a:cs typeface="Calibri" panose="020F0502020204030204" pitchFamily="34" charset="0"/>
              </a:rPr>
              <a:t>значения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928260" y="5108575"/>
            <a:ext cx="1085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259798" y="1983718"/>
            <a:ext cx="5941075" cy="4874282"/>
          </a:xfrm>
          <a:prstGeom prst="rect">
            <a:avLst/>
          </a:prstGeom>
          <a:solidFill>
            <a:srgbClr val="2462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416488" y="1425438"/>
            <a:ext cx="28981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rgbClr val="055C9F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Флагманский проект</a:t>
            </a: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/>
          <a:srcRect l="48125" t="59661" r="4583" b="16666"/>
          <a:stretch/>
        </p:blipFill>
        <p:spPr>
          <a:xfrm>
            <a:off x="179056" y="2477332"/>
            <a:ext cx="6080742" cy="198819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70183" y="1972684"/>
            <a:ext cx="6089615" cy="504648"/>
          </a:xfrm>
          <a:prstGeom prst="rect">
            <a:avLst/>
          </a:prstGeom>
          <a:solidFill>
            <a:srgbClr val="BCD9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805388" y="2061589"/>
            <a:ext cx="5655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55C9F"/>
                </a:solidFill>
                <a:cs typeface="Calibri" panose="020F0502020204030204" pitchFamily="34" charset="0"/>
              </a:rPr>
              <a:t>«Сургут – транспортно-логистический </a:t>
            </a:r>
            <a:r>
              <a:rPr lang="ru-RU" b="1" dirty="0" err="1" smtClean="0">
                <a:solidFill>
                  <a:srgbClr val="055C9F"/>
                </a:solidFill>
                <a:cs typeface="Calibri" panose="020F0502020204030204" pitchFamily="34" charset="0"/>
              </a:rPr>
              <a:t>хаб</a:t>
            </a:r>
            <a:r>
              <a:rPr lang="ru-RU" b="1" dirty="0" smtClean="0">
                <a:solidFill>
                  <a:srgbClr val="055C9F"/>
                </a:solidFill>
                <a:cs typeface="Calibri" panose="020F0502020204030204" pitchFamily="34" charset="0"/>
              </a:rPr>
              <a:t>»</a:t>
            </a:r>
            <a:endParaRPr lang="ru-RU" b="1" dirty="0">
              <a:solidFill>
                <a:srgbClr val="055C9F"/>
              </a:solidFill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4459" y="2542322"/>
            <a:ext cx="5321792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Главное мероприятие – </a:t>
            </a:r>
          </a:p>
          <a:p>
            <a:pPr>
              <a:lnSpc>
                <a:spcPct val="85000"/>
              </a:lnSpc>
            </a:pPr>
            <a:r>
              <a:rPr lang="ru-RU" sz="6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/>
            </a:r>
            <a:br>
              <a:rPr lang="ru-RU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</a:br>
            <a:r>
              <a:rPr lang="ru-RU" sz="165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создание </a:t>
            </a:r>
            <a:r>
              <a:rPr lang="ru-RU" sz="165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крупных транспортно-логистических комплексов межрегионального </a:t>
            </a:r>
            <a:r>
              <a:rPr lang="ru-RU" sz="1650" b="1" dirty="0" smtClean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значения, развитие </a:t>
            </a:r>
            <a:r>
              <a:rPr lang="ru-RU" sz="1650" b="1" dirty="0">
                <a:solidFill>
                  <a:schemeClr val="bg1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внутреннего речного сообщения, организация модели транспортно-пересадочных узлов и интеграция магистрального пассажирского транспорта в внутригородскую маршрутную сеть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84458" y="4702733"/>
            <a:ext cx="5321793" cy="72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850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Предполагается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создать 5 крупных транспортно-логистических комплексов в границах города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Сургута (ориентировочная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общая площадь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ru-RU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 </a:t>
            </a:r>
            <a:r>
              <a:rPr lang="ru-RU" sz="1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га) </a:t>
            </a:r>
          </a:p>
        </p:txBody>
      </p:sp>
    </p:spTree>
    <p:extLst>
      <p:ext uri="{BB962C8B-B14F-4D97-AF65-F5344CB8AC3E}">
        <p14:creationId xmlns:p14="http://schemas.microsoft.com/office/powerpoint/2010/main" val="423228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</TotalTime>
  <Words>2560</Words>
  <Application>Microsoft Office PowerPoint</Application>
  <PresentationFormat>Широкоэкранный</PresentationFormat>
  <Paragraphs>404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Cambria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Храмцова Мария Евгеньевна</dc:creator>
  <cp:lastModifiedBy>Бедарева Елена Юрьевна</cp:lastModifiedBy>
  <cp:revision>177</cp:revision>
  <dcterms:created xsi:type="dcterms:W3CDTF">2024-07-16T09:23:37Z</dcterms:created>
  <dcterms:modified xsi:type="dcterms:W3CDTF">2025-01-27T07:27:29Z</dcterms:modified>
</cp:coreProperties>
</file>