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  <p:sldMasterId id="2147483708" r:id="rId2"/>
    <p:sldMasterId id="2147483709" r:id="rId3"/>
    <p:sldMasterId id="2147483776" r:id="rId4"/>
    <p:sldMasterId id="2147483791" r:id="rId5"/>
    <p:sldMasterId id="2147483793" r:id="rId6"/>
  </p:sldMasterIdLst>
  <p:notesMasterIdLst>
    <p:notesMasterId r:id="rId31"/>
  </p:notesMasterIdLst>
  <p:handoutMasterIdLst>
    <p:handoutMasterId r:id="rId32"/>
  </p:handoutMasterIdLst>
  <p:sldIdLst>
    <p:sldId id="974" r:id="rId7"/>
    <p:sldId id="928" r:id="rId8"/>
    <p:sldId id="966" r:id="rId9"/>
    <p:sldId id="961" r:id="rId10"/>
    <p:sldId id="925" r:id="rId11"/>
    <p:sldId id="939" r:id="rId12"/>
    <p:sldId id="930" r:id="rId13"/>
    <p:sldId id="950" r:id="rId14"/>
    <p:sldId id="946" r:id="rId15"/>
    <p:sldId id="951" r:id="rId16"/>
    <p:sldId id="963" r:id="rId17"/>
    <p:sldId id="953" r:id="rId18"/>
    <p:sldId id="967" r:id="rId19"/>
    <p:sldId id="952" r:id="rId20"/>
    <p:sldId id="968" r:id="rId21"/>
    <p:sldId id="954" r:id="rId22"/>
    <p:sldId id="955" r:id="rId23"/>
    <p:sldId id="956" r:id="rId24"/>
    <p:sldId id="969" r:id="rId25"/>
    <p:sldId id="971" r:id="rId26"/>
    <p:sldId id="975" r:id="rId27"/>
    <p:sldId id="959" r:id="rId28"/>
    <p:sldId id="960" r:id="rId29"/>
    <p:sldId id="973" r:id="rId30"/>
  </p:sldIdLst>
  <p:sldSz cx="12192000" cy="6858000"/>
  <p:notesSz cx="7077075" cy="90281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58FBFAB-E522-436A-BAD9-1AC39CC4E329}">
          <p14:sldIdLst/>
        </p14:section>
        <p14:section name="Business 1" id="{E5520065-6588-4A68-8412-BE535389F0D2}">
          <p14:sldIdLst/>
        </p14:section>
        <p14:section name="Business 2" id="{CFF18060-C768-4FDA-86B4-BA7CF6A668BC}">
          <p14:sldIdLst>
            <p14:sldId id="974"/>
            <p14:sldId id="928"/>
            <p14:sldId id="966"/>
            <p14:sldId id="961"/>
            <p14:sldId id="925"/>
            <p14:sldId id="939"/>
            <p14:sldId id="930"/>
            <p14:sldId id="950"/>
            <p14:sldId id="946"/>
            <p14:sldId id="951"/>
            <p14:sldId id="963"/>
            <p14:sldId id="953"/>
            <p14:sldId id="967"/>
            <p14:sldId id="952"/>
            <p14:sldId id="968"/>
            <p14:sldId id="954"/>
            <p14:sldId id="955"/>
            <p14:sldId id="956"/>
            <p14:sldId id="969"/>
            <p14:sldId id="971"/>
            <p14:sldId id="975"/>
            <p14:sldId id="959"/>
            <p14:sldId id="960"/>
            <p14:sldId id="973"/>
          </p14:sldIdLst>
        </p14:section>
        <p14:section name="Business 3" id="{A0716986-596E-42C7-9302-23BBB0B97A0C}">
          <p14:sldIdLst/>
        </p14:section>
        <p14:section name="Section Divider" id="{FB67D435-214B-40ED-AEFF-25789B7E4027}">
          <p14:sldIdLst/>
        </p14:section>
        <p14:section name="Thank you!" id="{6CE86702-B8C4-4F31-B4DC-534B753A78E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3" orient="horz" pos="3158" userDrawn="1">
          <p15:clr>
            <a:srgbClr val="A4A3A4"/>
          </p15:clr>
        </p15:guide>
        <p15:guide id="5" orient="horz" pos="981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7" pos="575" userDrawn="1">
          <p15:clr>
            <a:srgbClr val="A4A3A4"/>
          </p15:clr>
        </p15:guide>
        <p15:guide id="8" pos="7105" userDrawn="1">
          <p15:clr>
            <a:srgbClr val="A4A3A4"/>
          </p15:clr>
        </p15:guide>
        <p15:guide id="9" pos="7408" userDrawn="1">
          <p15:clr>
            <a:srgbClr val="A4A3A4"/>
          </p15:clr>
        </p15:guide>
        <p15:guide id="10" pos="302" userDrawn="1">
          <p15:clr>
            <a:srgbClr val="A4A3A4"/>
          </p15:clr>
        </p15:guide>
        <p15:guide id="11" pos="1965" userDrawn="1">
          <p15:clr>
            <a:srgbClr val="A4A3A4"/>
          </p15:clr>
        </p15:guide>
        <p15:guide id="12" pos="5700" userDrawn="1">
          <p15:clr>
            <a:srgbClr val="A4A3A4"/>
          </p15:clr>
        </p15:guide>
        <p15:guide id="13" pos="4384" userDrawn="1">
          <p15:clr>
            <a:srgbClr val="A4A3A4"/>
          </p15:clr>
        </p15:guide>
        <p15:guide id="14" orient="horz" pos="3294" userDrawn="1">
          <p15:clr>
            <a:srgbClr val="A4A3A4"/>
          </p15:clr>
        </p15:guide>
        <p15:guide id="15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44" userDrawn="1">
          <p15:clr>
            <a:srgbClr val="A4A3A4"/>
          </p15:clr>
        </p15:guide>
        <p15:guide id="2" pos="222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5659"/>
    <a:srgbClr val="17181A"/>
    <a:srgbClr val="315485"/>
    <a:srgbClr val="607B80"/>
    <a:srgbClr val="207300"/>
    <a:srgbClr val="E9E9E9"/>
    <a:srgbClr val="476984"/>
    <a:srgbClr val="C3822C"/>
    <a:srgbClr val="587B95"/>
    <a:srgbClr val="8FAD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Style foncé 1 - Accentuation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Style foncé 1 - Accentuation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Style foncé 1 - Accentuation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Style foncé 1 - Accentuation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33" autoAdjust="0"/>
    <p:restoredTop sz="92405" autoAdjust="0"/>
  </p:normalViewPr>
  <p:slideViewPr>
    <p:cSldViewPr>
      <p:cViewPr varScale="1">
        <p:scale>
          <a:sx n="103" d="100"/>
          <a:sy n="103" d="100"/>
        </p:scale>
        <p:origin x="1044" y="102"/>
      </p:cViewPr>
      <p:guideLst>
        <p:guide orient="horz" pos="2251"/>
        <p:guide orient="horz" pos="3158"/>
        <p:guide orient="horz" pos="981"/>
        <p:guide pos="3840"/>
        <p:guide pos="575"/>
        <p:guide pos="7105"/>
        <p:guide pos="7408"/>
        <p:guide pos="302"/>
        <p:guide pos="1965"/>
        <p:guide pos="5700"/>
        <p:guide pos="4384"/>
        <p:guide orient="horz" pos="3294"/>
        <p:guide orient="horz" pos="2160"/>
      </p:guideLst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2928" y="78"/>
      </p:cViewPr>
      <p:guideLst>
        <p:guide orient="horz" pos="2844"/>
        <p:guide pos="222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Достижение целевых показателей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61E-4F5D-B823-38E2049DC71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61E-4F5D-B823-38E2049DC71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61E-4F5D-B823-38E2049DC71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61E-4F5D-B823-38E2049DC71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достигли значение (10)</c:v>
                </c:pt>
                <c:pt idx="1">
                  <c:v>90% и более (7)</c:v>
                </c:pt>
                <c:pt idx="2">
                  <c:v>значение не установлено (2)</c:v>
                </c:pt>
                <c:pt idx="3">
                  <c:v>достигнуты частично (1)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</c:v>
                </c:pt>
                <c:pt idx="1">
                  <c:v>7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61E-4F5D-B823-38E2049DC71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Исполнение мероприятий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70B-4903-A3B6-0E3C0E23CA2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70B-4903-A3B6-0E3C0E23CA2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70B-4903-A3B6-0E3C0E23CA25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70B-4903-A3B6-0E3C0E23CA2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исполнено (37)</c:v>
                </c:pt>
                <c:pt idx="1">
                  <c:v>исполнено частично (11)</c:v>
                </c:pt>
                <c:pt idx="2">
                  <c:v>исполнение не запланировано (5)</c:v>
                </c:pt>
                <c:pt idx="3">
                  <c:v>не исполнено (2)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37</c:v>
                </c:pt>
                <c:pt idx="1">
                  <c:v>11</c:v>
                </c:pt>
                <c:pt idx="2">
                  <c:v>5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70B-4903-A3B6-0E3C0E23CA25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5140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5140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33B4B9-AFB0-43EB-82AF-ED70AC262E4F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575140"/>
            <a:ext cx="3066733" cy="451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08705" y="8575140"/>
            <a:ext cx="3066733" cy="451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72C8F-9949-4688-BFEB-F813D79CFC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92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5140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5140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1E77A-DD07-4A76-801D-B4BF4990C412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530225" y="677863"/>
            <a:ext cx="6016625" cy="3384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7708" y="4288354"/>
            <a:ext cx="5661660" cy="40626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575140"/>
            <a:ext cx="3066733" cy="451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08705" y="8575140"/>
            <a:ext cx="3066733" cy="451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3AB2B-189A-4C92-A457-C6A3833631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983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75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224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26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586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11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6445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27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853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237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631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875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51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714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617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6467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436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42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877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29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65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571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231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142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16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1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0" b="721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6466" y="1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70000"/>
                </a:schemeClr>
              </a:gs>
              <a:gs pos="77000">
                <a:schemeClr val="accent1">
                  <a:lumMod val="50000"/>
                  <a:alpha val="4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 userDrawn="1"/>
        </p:nvSpPr>
        <p:spPr>
          <a:xfrm rot="18972307">
            <a:off x="2955600" y="-297908"/>
            <a:ext cx="956457" cy="8466240"/>
          </a:xfrm>
          <a:custGeom>
            <a:avLst/>
            <a:gdLst>
              <a:gd name="connsiteX0" fmla="*/ 956457 w 956457"/>
              <a:gd name="connsiteY0" fmla="*/ 738197 h 9401242"/>
              <a:gd name="connsiteX1" fmla="*/ 956457 w 956457"/>
              <a:gd name="connsiteY1" fmla="*/ 9401242 h 9401242"/>
              <a:gd name="connsiteX2" fmla="*/ 0 w 956457"/>
              <a:gd name="connsiteY2" fmla="*/ 8663045 h 9401242"/>
              <a:gd name="connsiteX3" fmla="*/ 0 w 956457"/>
              <a:gd name="connsiteY3" fmla="*/ 0 h 94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457" h="9401242">
                <a:moveTo>
                  <a:pt x="956457" y="738197"/>
                </a:moveTo>
                <a:lnTo>
                  <a:pt x="956457" y="9401242"/>
                </a:lnTo>
                <a:lnTo>
                  <a:pt x="0" y="866304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0F2539"/>
              </a:gs>
              <a:gs pos="0">
                <a:srgbClr val="758697">
                  <a:alpha val="0"/>
                </a:srgbClr>
              </a:gs>
              <a:gs pos="100000">
                <a:srgbClr val="0F2539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 userDrawn="1"/>
        </p:nvSpPr>
        <p:spPr>
          <a:xfrm>
            <a:off x="-6466" y="2276872"/>
            <a:ext cx="5598410" cy="4581127"/>
          </a:xfrm>
          <a:custGeom>
            <a:avLst/>
            <a:gdLst>
              <a:gd name="connsiteX0" fmla="*/ 0 w 6737350"/>
              <a:gd name="connsiteY0" fmla="*/ 0 h 6857999"/>
              <a:gd name="connsiteX1" fmla="*/ 1416050 w 6737350"/>
              <a:gd name="connsiteY1" fmla="*/ 0 h 6857999"/>
              <a:gd name="connsiteX2" fmla="*/ 6737350 w 6737350"/>
              <a:gd name="connsiteY2" fmla="*/ 6857999 h 6857999"/>
              <a:gd name="connsiteX3" fmla="*/ 1416050 w 6737350"/>
              <a:gd name="connsiteY3" fmla="*/ 6857999 h 6857999"/>
              <a:gd name="connsiteX4" fmla="*/ 0 w 67373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7350" h="6857999">
                <a:moveTo>
                  <a:pt x="0" y="0"/>
                </a:moveTo>
                <a:lnTo>
                  <a:pt x="1416050" y="0"/>
                </a:lnTo>
                <a:lnTo>
                  <a:pt x="6737350" y="6857999"/>
                </a:lnTo>
                <a:lnTo>
                  <a:pt x="14160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336" y="2915445"/>
            <a:ext cx="4320480" cy="23876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>
                <a:solidFill>
                  <a:srgbClr val="1B3145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336" y="5330033"/>
            <a:ext cx="4320480" cy="906567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None/>
              <a:defRPr lang="en-US" sz="2000">
                <a:solidFill>
                  <a:srgbClr val="8D98A8"/>
                </a:solidFill>
              </a:defRPr>
            </a:lvl1pPr>
          </a:lstStyle>
          <a:p>
            <a:pPr marL="0" lvl="0" indent="0"/>
            <a:r>
              <a:rPr lang="en-US"/>
              <a:t>Click to edit Master subtitle style</a:t>
            </a:r>
          </a:p>
        </p:txBody>
      </p:sp>
      <p:sp>
        <p:nvSpPr>
          <p:cNvPr id="6" name="Равнобедренный треугольник 5"/>
          <p:cNvSpPr/>
          <p:nvPr userDrawn="1"/>
        </p:nvSpPr>
        <p:spPr>
          <a:xfrm>
            <a:off x="-12932" y="980727"/>
            <a:ext cx="1184632" cy="1296144"/>
          </a:xfrm>
          <a:prstGeom prst="triangl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647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- Divid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1" r="21621"/>
          <a:stretch/>
        </p:blipFill>
        <p:spPr>
          <a:xfrm>
            <a:off x="2409129" y="1"/>
            <a:ext cx="9782871" cy="6858000"/>
          </a:xfrm>
          <a:prstGeom prst="rect">
            <a:avLst/>
          </a:prstGeom>
        </p:spPr>
      </p:pic>
      <p:sp>
        <p:nvSpPr>
          <p:cNvPr id="31" name="Freeform 30"/>
          <p:cNvSpPr/>
          <p:nvPr userDrawn="1"/>
        </p:nvSpPr>
        <p:spPr>
          <a:xfrm rot="19340334">
            <a:off x="7110021" y="-1271621"/>
            <a:ext cx="956457" cy="9401242"/>
          </a:xfrm>
          <a:custGeom>
            <a:avLst/>
            <a:gdLst>
              <a:gd name="connsiteX0" fmla="*/ 956457 w 956457"/>
              <a:gd name="connsiteY0" fmla="*/ 738197 h 9401242"/>
              <a:gd name="connsiteX1" fmla="*/ 956457 w 956457"/>
              <a:gd name="connsiteY1" fmla="*/ 9401242 h 9401242"/>
              <a:gd name="connsiteX2" fmla="*/ 0 w 956457"/>
              <a:gd name="connsiteY2" fmla="*/ 8663045 h 9401242"/>
              <a:gd name="connsiteX3" fmla="*/ 0 w 956457"/>
              <a:gd name="connsiteY3" fmla="*/ 0 h 94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457" h="9401242">
                <a:moveTo>
                  <a:pt x="956457" y="738197"/>
                </a:moveTo>
                <a:lnTo>
                  <a:pt x="956457" y="9401242"/>
                </a:lnTo>
                <a:lnTo>
                  <a:pt x="0" y="866304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676464"/>
              </a:gs>
              <a:gs pos="0">
                <a:srgbClr val="5A3F3C">
                  <a:alpha val="0"/>
                </a:srgbClr>
              </a:gs>
              <a:gs pos="100000">
                <a:srgbClr val="5A3F3C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 userDrawn="1"/>
        </p:nvSpPr>
        <p:spPr>
          <a:xfrm>
            <a:off x="0" y="1"/>
            <a:ext cx="10318750" cy="6857999"/>
          </a:xfrm>
          <a:custGeom>
            <a:avLst/>
            <a:gdLst>
              <a:gd name="connsiteX0" fmla="*/ 0 w 10318750"/>
              <a:gd name="connsiteY0" fmla="*/ 0 h 6857999"/>
              <a:gd name="connsiteX1" fmla="*/ 4997450 w 10318750"/>
              <a:gd name="connsiteY1" fmla="*/ 0 h 6857999"/>
              <a:gd name="connsiteX2" fmla="*/ 10318750 w 10318750"/>
              <a:gd name="connsiteY2" fmla="*/ 6857999 h 6857999"/>
              <a:gd name="connsiteX3" fmla="*/ 4997450 w 10318750"/>
              <a:gd name="connsiteY3" fmla="*/ 6857999 h 6857999"/>
              <a:gd name="connsiteX4" fmla="*/ 0 w 103187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8750" h="6857999">
                <a:moveTo>
                  <a:pt x="0" y="0"/>
                </a:moveTo>
                <a:lnTo>
                  <a:pt x="4997450" y="0"/>
                </a:lnTo>
                <a:lnTo>
                  <a:pt x="10318750" y="6857999"/>
                </a:lnTo>
                <a:lnTo>
                  <a:pt x="49974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12018" y="61497"/>
            <a:ext cx="2304430" cy="2327295"/>
            <a:chOff x="2436378" y="1445405"/>
            <a:chExt cx="2304430" cy="2327295"/>
          </a:xfrm>
        </p:grpSpPr>
        <p:sp>
          <p:nvSpPr>
            <p:cNvPr id="21" name="Donut 20"/>
            <p:cNvSpPr/>
            <p:nvPr/>
          </p:nvSpPr>
          <p:spPr>
            <a:xfrm>
              <a:off x="2506614" y="1544956"/>
              <a:ext cx="2168207" cy="2168207"/>
            </a:xfrm>
            <a:prstGeom prst="donut">
              <a:avLst>
                <a:gd name="adj" fmla="val 10769"/>
              </a:avLst>
            </a:prstGeom>
            <a:solidFill>
              <a:srgbClr val="5A3F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3492292" y="1910069"/>
              <a:ext cx="196850" cy="948654"/>
            </a:xfrm>
            <a:prstGeom prst="roundRect">
              <a:avLst>
                <a:gd name="adj" fmla="val 50000"/>
              </a:avLst>
            </a:prstGeom>
            <a:solidFill>
              <a:srgbClr val="5A3F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 rot="7200000">
              <a:off x="3875644" y="2678618"/>
              <a:ext cx="196850" cy="544359"/>
            </a:xfrm>
            <a:prstGeom prst="roundRect">
              <a:avLst>
                <a:gd name="adj" fmla="val 50000"/>
              </a:avLst>
            </a:prstGeom>
            <a:solidFill>
              <a:srgbClr val="5A3F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3492292" y="1445405"/>
              <a:ext cx="196850" cy="391170"/>
            </a:xfrm>
            <a:prstGeom prst="roundRect">
              <a:avLst>
                <a:gd name="adj" fmla="val 50000"/>
              </a:avLst>
            </a:prstGeom>
            <a:solidFill>
              <a:srgbClr val="5A3F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3492292" y="3381530"/>
              <a:ext cx="196850" cy="391170"/>
            </a:xfrm>
            <a:prstGeom prst="roundRect">
              <a:avLst>
                <a:gd name="adj" fmla="val 50000"/>
              </a:avLst>
            </a:prstGeom>
            <a:solidFill>
              <a:srgbClr val="5A3F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 rot="5400000">
              <a:off x="2533538" y="2490465"/>
              <a:ext cx="196850" cy="391170"/>
            </a:xfrm>
            <a:prstGeom prst="roundRect">
              <a:avLst>
                <a:gd name="adj" fmla="val 50000"/>
              </a:avLst>
            </a:prstGeom>
            <a:solidFill>
              <a:srgbClr val="5A3F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 rot="5400000">
              <a:off x="4446798" y="2490465"/>
              <a:ext cx="196850" cy="391170"/>
            </a:xfrm>
            <a:prstGeom prst="roundRect">
              <a:avLst>
                <a:gd name="adj" fmla="val 50000"/>
              </a:avLst>
            </a:prstGeom>
            <a:solidFill>
              <a:srgbClr val="5A3F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336" y="2915445"/>
            <a:ext cx="6984776" cy="2387600"/>
          </a:xfrm>
        </p:spPr>
        <p:txBody>
          <a:bodyPr vert="horz" lIns="91440" tIns="45720" rIns="91440" bIns="45720" rtlCol="0" anchor="b">
            <a:normAutofit/>
          </a:bodyPr>
          <a:lstStyle>
            <a:lvl1pPr algn="ctr">
              <a:defRPr lang="en-US" sz="6000">
                <a:solidFill>
                  <a:srgbClr val="2E2828"/>
                </a:solidFill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336" y="5330033"/>
            <a:ext cx="6984776" cy="906567"/>
          </a:xfrm>
        </p:spPr>
        <p:txBody>
          <a:bodyPr vert="horz" lIns="91440" tIns="45720" rIns="91440" bIns="45720" rtlCol="0">
            <a:normAutofit/>
          </a:bodyPr>
          <a:lstStyle>
            <a:lvl1pPr algn="ctr">
              <a:defRPr lang="en-US" sz="2400" dirty="0">
                <a:solidFill>
                  <a:srgbClr val="E49D52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84602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siness - Divid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1" r="21621"/>
          <a:stretch/>
        </p:blipFill>
        <p:spPr>
          <a:xfrm>
            <a:off x="2409129" y="1"/>
            <a:ext cx="9782871" cy="6858000"/>
          </a:xfrm>
          <a:prstGeom prst="rect">
            <a:avLst/>
          </a:prstGeom>
        </p:spPr>
      </p:pic>
      <p:sp>
        <p:nvSpPr>
          <p:cNvPr id="31" name="Freeform 30"/>
          <p:cNvSpPr/>
          <p:nvPr userDrawn="1"/>
        </p:nvSpPr>
        <p:spPr>
          <a:xfrm rot="19340334">
            <a:off x="7110021" y="-1271621"/>
            <a:ext cx="956457" cy="9401242"/>
          </a:xfrm>
          <a:custGeom>
            <a:avLst/>
            <a:gdLst>
              <a:gd name="connsiteX0" fmla="*/ 956457 w 956457"/>
              <a:gd name="connsiteY0" fmla="*/ 738197 h 9401242"/>
              <a:gd name="connsiteX1" fmla="*/ 956457 w 956457"/>
              <a:gd name="connsiteY1" fmla="*/ 9401242 h 9401242"/>
              <a:gd name="connsiteX2" fmla="*/ 0 w 956457"/>
              <a:gd name="connsiteY2" fmla="*/ 8663045 h 9401242"/>
              <a:gd name="connsiteX3" fmla="*/ 0 w 956457"/>
              <a:gd name="connsiteY3" fmla="*/ 0 h 94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457" h="9401242">
                <a:moveTo>
                  <a:pt x="956457" y="738197"/>
                </a:moveTo>
                <a:lnTo>
                  <a:pt x="956457" y="9401242"/>
                </a:lnTo>
                <a:lnTo>
                  <a:pt x="0" y="866304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676464"/>
              </a:gs>
              <a:gs pos="0">
                <a:srgbClr val="5A3F3C">
                  <a:alpha val="0"/>
                </a:srgbClr>
              </a:gs>
              <a:gs pos="100000">
                <a:srgbClr val="5A3F3C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 userDrawn="1"/>
        </p:nvSpPr>
        <p:spPr>
          <a:xfrm>
            <a:off x="0" y="1"/>
            <a:ext cx="10318750" cy="6857999"/>
          </a:xfrm>
          <a:custGeom>
            <a:avLst/>
            <a:gdLst>
              <a:gd name="connsiteX0" fmla="*/ 0 w 10318750"/>
              <a:gd name="connsiteY0" fmla="*/ 0 h 6857999"/>
              <a:gd name="connsiteX1" fmla="*/ 4997450 w 10318750"/>
              <a:gd name="connsiteY1" fmla="*/ 0 h 6857999"/>
              <a:gd name="connsiteX2" fmla="*/ 10318750 w 10318750"/>
              <a:gd name="connsiteY2" fmla="*/ 6857999 h 6857999"/>
              <a:gd name="connsiteX3" fmla="*/ 4997450 w 10318750"/>
              <a:gd name="connsiteY3" fmla="*/ 6857999 h 6857999"/>
              <a:gd name="connsiteX4" fmla="*/ 0 w 103187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8750" h="6857999">
                <a:moveTo>
                  <a:pt x="0" y="0"/>
                </a:moveTo>
                <a:lnTo>
                  <a:pt x="4997450" y="0"/>
                </a:lnTo>
                <a:lnTo>
                  <a:pt x="10318750" y="6857999"/>
                </a:lnTo>
                <a:lnTo>
                  <a:pt x="49974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336" y="2915445"/>
            <a:ext cx="6984776" cy="2387600"/>
          </a:xfrm>
        </p:spPr>
        <p:txBody>
          <a:bodyPr vert="horz" lIns="91440" tIns="45720" rIns="91440" bIns="45720" rtlCol="0" anchor="b">
            <a:normAutofit/>
          </a:bodyPr>
          <a:lstStyle>
            <a:lvl1pPr algn="ctr">
              <a:defRPr lang="en-US" sz="6000">
                <a:solidFill>
                  <a:srgbClr val="2E2828"/>
                </a:solidFill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336" y="5330033"/>
            <a:ext cx="6984776" cy="906567"/>
          </a:xfrm>
        </p:spPr>
        <p:txBody>
          <a:bodyPr vert="horz" lIns="91440" tIns="45720" rIns="91440" bIns="45720" rtlCol="0">
            <a:normAutofit/>
          </a:bodyPr>
          <a:lstStyle>
            <a:lvl1pPr algn="ctr">
              <a:defRPr lang="en-US" sz="2400" dirty="0">
                <a:solidFill>
                  <a:srgbClr val="E49D52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79291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- Divid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55"/>
          <a:stretch/>
        </p:blipFill>
        <p:spPr>
          <a:xfrm>
            <a:off x="4893915" y="0"/>
            <a:ext cx="7298085" cy="6858000"/>
          </a:xfrm>
          <a:prstGeom prst="rect">
            <a:avLst/>
          </a:prstGeom>
        </p:spPr>
      </p:pic>
      <p:sp>
        <p:nvSpPr>
          <p:cNvPr id="31" name="Freeform 30"/>
          <p:cNvSpPr/>
          <p:nvPr userDrawn="1"/>
        </p:nvSpPr>
        <p:spPr>
          <a:xfrm rot="19340334">
            <a:off x="7110021" y="-1271621"/>
            <a:ext cx="956457" cy="9401242"/>
          </a:xfrm>
          <a:custGeom>
            <a:avLst/>
            <a:gdLst>
              <a:gd name="connsiteX0" fmla="*/ 956457 w 956457"/>
              <a:gd name="connsiteY0" fmla="*/ 738197 h 9401242"/>
              <a:gd name="connsiteX1" fmla="*/ 956457 w 956457"/>
              <a:gd name="connsiteY1" fmla="*/ 9401242 h 9401242"/>
              <a:gd name="connsiteX2" fmla="*/ 0 w 956457"/>
              <a:gd name="connsiteY2" fmla="*/ 8663045 h 9401242"/>
              <a:gd name="connsiteX3" fmla="*/ 0 w 956457"/>
              <a:gd name="connsiteY3" fmla="*/ 0 h 94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457" h="9401242">
                <a:moveTo>
                  <a:pt x="956457" y="738197"/>
                </a:moveTo>
                <a:lnTo>
                  <a:pt x="956457" y="9401242"/>
                </a:lnTo>
                <a:lnTo>
                  <a:pt x="0" y="866304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676464"/>
              </a:gs>
              <a:gs pos="0">
                <a:srgbClr val="5A3F3C">
                  <a:alpha val="0"/>
                </a:srgbClr>
              </a:gs>
              <a:gs pos="100000">
                <a:srgbClr val="5A3F3C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 userDrawn="1"/>
        </p:nvSpPr>
        <p:spPr>
          <a:xfrm>
            <a:off x="0" y="1"/>
            <a:ext cx="10318750" cy="6857999"/>
          </a:xfrm>
          <a:custGeom>
            <a:avLst/>
            <a:gdLst>
              <a:gd name="connsiteX0" fmla="*/ 0 w 10318750"/>
              <a:gd name="connsiteY0" fmla="*/ 0 h 6857999"/>
              <a:gd name="connsiteX1" fmla="*/ 4997450 w 10318750"/>
              <a:gd name="connsiteY1" fmla="*/ 0 h 6857999"/>
              <a:gd name="connsiteX2" fmla="*/ 10318750 w 10318750"/>
              <a:gd name="connsiteY2" fmla="*/ 6857999 h 6857999"/>
              <a:gd name="connsiteX3" fmla="*/ 4997450 w 10318750"/>
              <a:gd name="connsiteY3" fmla="*/ 6857999 h 6857999"/>
              <a:gd name="connsiteX4" fmla="*/ 0 w 103187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8750" h="6857999">
                <a:moveTo>
                  <a:pt x="0" y="0"/>
                </a:moveTo>
                <a:lnTo>
                  <a:pt x="4997450" y="0"/>
                </a:lnTo>
                <a:lnTo>
                  <a:pt x="10318750" y="6857999"/>
                </a:lnTo>
                <a:lnTo>
                  <a:pt x="49974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336" y="2915445"/>
            <a:ext cx="6984776" cy="2387600"/>
          </a:xfrm>
        </p:spPr>
        <p:txBody>
          <a:bodyPr vert="horz" lIns="91440" tIns="45720" rIns="91440" bIns="45720" rtlCol="0" anchor="b">
            <a:normAutofit/>
          </a:bodyPr>
          <a:lstStyle>
            <a:lvl1pPr algn="ctr">
              <a:defRPr lang="en-US" sz="6000">
                <a:solidFill>
                  <a:srgbClr val="2E2828"/>
                </a:solidFill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336" y="5330033"/>
            <a:ext cx="6984776" cy="906567"/>
          </a:xfrm>
        </p:spPr>
        <p:txBody>
          <a:bodyPr vert="horz" lIns="91440" tIns="45720" rIns="91440" bIns="45720" rtlCol="0">
            <a:normAutofit/>
          </a:bodyPr>
          <a:lstStyle>
            <a:lvl1pPr algn="ctr">
              <a:defRPr lang="en-US" sz="2400" dirty="0">
                <a:solidFill>
                  <a:srgbClr val="8FADC7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20757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- Divide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31" name="Freeform 30"/>
          <p:cNvSpPr/>
          <p:nvPr userDrawn="1"/>
        </p:nvSpPr>
        <p:spPr>
          <a:xfrm rot="19340334">
            <a:off x="7110021" y="-1271621"/>
            <a:ext cx="956457" cy="9401242"/>
          </a:xfrm>
          <a:custGeom>
            <a:avLst/>
            <a:gdLst>
              <a:gd name="connsiteX0" fmla="*/ 956457 w 956457"/>
              <a:gd name="connsiteY0" fmla="*/ 738197 h 9401242"/>
              <a:gd name="connsiteX1" fmla="*/ 956457 w 956457"/>
              <a:gd name="connsiteY1" fmla="*/ 9401242 h 9401242"/>
              <a:gd name="connsiteX2" fmla="*/ 0 w 956457"/>
              <a:gd name="connsiteY2" fmla="*/ 8663045 h 9401242"/>
              <a:gd name="connsiteX3" fmla="*/ 0 w 956457"/>
              <a:gd name="connsiteY3" fmla="*/ 0 h 94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457" h="9401242">
                <a:moveTo>
                  <a:pt x="956457" y="738197"/>
                </a:moveTo>
                <a:lnTo>
                  <a:pt x="956457" y="9401242"/>
                </a:lnTo>
                <a:lnTo>
                  <a:pt x="0" y="866304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476984"/>
              </a:gs>
              <a:gs pos="0">
                <a:srgbClr val="17181A">
                  <a:alpha val="0"/>
                </a:srgbClr>
              </a:gs>
              <a:gs pos="100000">
                <a:srgbClr val="17181A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 userDrawn="1"/>
        </p:nvSpPr>
        <p:spPr>
          <a:xfrm>
            <a:off x="0" y="1"/>
            <a:ext cx="10318750" cy="6857999"/>
          </a:xfrm>
          <a:custGeom>
            <a:avLst/>
            <a:gdLst>
              <a:gd name="connsiteX0" fmla="*/ 0 w 10318750"/>
              <a:gd name="connsiteY0" fmla="*/ 0 h 6857999"/>
              <a:gd name="connsiteX1" fmla="*/ 4997450 w 10318750"/>
              <a:gd name="connsiteY1" fmla="*/ 0 h 6857999"/>
              <a:gd name="connsiteX2" fmla="*/ 10318750 w 10318750"/>
              <a:gd name="connsiteY2" fmla="*/ 6857999 h 6857999"/>
              <a:gd name="connsiteX3" fmla="*/ 4997450 w 10318750"/>
              <a:gd name="connsiteY3" fmla="*/ 6857999 h 6857999"/>
              <a:gd name="connsiteX4" fmla="*/ 0 w 103187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8750" h="6857999">
                <a:moveTo>
                  <a:pt x="0" y="0"/>
                </a:moveTo>
                <a:lnTo>
                  <a:pt x="4997450" y="0"/>
                </a:lnTo>
                <a:lnTo>
                  <a:pt x="10318750" y="6857999"/>
                </a:lnTo>
                <a:lnTo>
                  <a:pt x="49974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336" y="2915445"/>
            <a:ext cx="6984776" cy="2387600"/>
          </a:xfrm>
        </p:spPr>
        <p:txBody>
          <a:bodyPr vert="horz" lIns="91440" tIns="45720" rIns="91440" bIns="45720" rtlCol="0" anchor="b">
            <a:normAutofit/>
          </a:bodyPr>
          <a:lstStyle>
            <a:lvl1pPr algn="ctr">
              <a:defRPr lang="en-US" sz="6000">
                <a:solidFill>
                  <a:srgbClr val="2E2828"/>
                </a:solidFill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336" y="5330033"/>
            <a:ext cx="6984776" cy="906567"/>
          </a:xfrm>
        </p:spPr>
        <p:txBody>
          <a:bodyPr vert="horz" lIns="91440" tIns="45720" rIns="91440" bIns="45720" rtlCol="0">
            <a:normAutofit/>
          </a:bodyPr>
          <a:lstStyle>
            <a:lvl1pPr algn="ctr">
              <a:defRPr lang="en-US" sz="2400" dirty="0">
                <a:solidFill>
                  <a:srgbClr val="587B95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91394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- Divide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14" r="23319" b="2503"/>
          <a:stretch/>
        </p:blipFill>
        <p:spPr>
          <a:xfrm>
            <a:off x="4631392" y="1"/>
            <a:ext cx="7560608" cy="6858000"/>
          </a:xfrm>
          <a:prstGeom prst="rect">
            <a:avLst/>
          </a:prstGeom>
        </p:spPr>
      </p:pic>
      <p:sp>
        <p:nvSpPr>
          <p:cNvPr id="31" name="Freeform 30"/>
          <p:cNvSpPr/>
          <p:nvPr userDrawn="1"/>
        </p:nvSpPr>
        <p:spPr>
          <a:xfrm rot="19340334">
            <a:off x="7110021" y="-1271621"/>
            <a:ext cx="956457" cy="9401242"/>
          </a:xfrm>
          <a:custGeom>
            <a:avLst/>
            <a:gdLst>
              <a:gd name="connsiteX0" fmla="*/ 956457 w 956457"/>
              <a:gd name="connsiteY0" fmla="*/ 738197 h 9401242"/>
              <a:gd name="connsiteX1" fmla="*/ 956457 w 956457"/>
              <a:gd name="connsiteY1" fmla="*/ 9401242 h 9401242"/>
              <a:gd name="connsiteX2" fmla="*/ 0 w 956457"/>
              <a:gd name="connsiteY2" fmla="*/ 8663045 h 9401242"/>
              <a:gd name="connsiteX3" fmla="*/ 0 w 956457"/>
              <a:gd name="connsiteY3" fmla="*/ 0 h 94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457" h="9401242">
                <a:moveTo>
                  <a:pt x="956457" y="738197"/>
                </a:moveTo>
                <a:lnTo>
                  <a:pt x="956457" y="9401242"/>
                </a:lnTo>
                <a:lnTo>
                  <a:pt x="0" y="866304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676464"/>
              </a:gs>
              <a:gs pos="0">
                <a:srgbClr val="5A3F3C">
                  <a:alpha val="0"/>
                </a:srgbClr>
              </a:gs>
              <a:gs pos="100000">
                <a:srgbClr val="5A3F3C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 userDrawn="1"/>
        </p:nvSpPr>
        <p:spPr>
          <a:xfrm>
            <a:off x="0" y="1"/>
            <a:ext cx="10318750" cy="6857999"/>
          </a:xfrm>
          <a:custGeom>
            <a:avLst/>
            <a:gdLst>
              <a:gd name="connsiteX0" fmla="*/ 0 w 10318750"/>
              <a:gd name="connsiteY0" fmla="*/ 0 h 6857999"/>
              <a:gd name="connsiteX1" fmla="*/ 4997450 w 10318750"/>
              <a:gd name="connsiteY1" fmla="*/ 0 h 6857999"/>
              <a:gd name="connsiteX2" fmla="*/ 10318750 w 10318750"/>
              <a:gd name="connsiteY2" fmla="*/ 6857999 h 6857999"/>
              <a:gd name="connsiteX3" fmla="*/ 4997450 w 10318750"/>
              <a:gd name="connsiteY3" fmla="*/ 6857999 h 6857999"/>
              <a:gd name="connsiteX4" fmla="*/ 0 w 103187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8750" h="6857999">
                <a:moveTo>
                  <a:pt x="0" y="0"/>
                </a:moveTo>
                <a:lnTo>
                  <a:pt x="4997450" y="0"/>
                </a:lnTo>
                <a:lnTo>
                  <a:pt x="10318750" y="6857999"/>
                </a:lnTo>
                <a:lnTo>
                  <a:pt x="49974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336" y="2915445"/>
            <a:ext cx="6984776" cy="2387600"/>
          </a:xfrm>
        </p:spPr>
        <p:txBody>
          <a:bodyPr vert="horz" lIns="91440" tIns="45720" rIns="91440" bIns="45720" rtlCol="0" anchor="b">
            <a:normAutofit/>
          </a:bodyPr>
          <a:lstStyle>
            <a:lvl1pPr algn="ctr">
              <a:defRPr lang="en-US" sz="6000">
                <a:solidFill>
                  <a:srgbClr val="2E2828"/>
                </a:solidFill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336" y="5330033"/>
            <a:ext cx="6984776" cy="906567"/>
          </a:xfrm>
        </p:spPr>
        <p:txBody>
          <a:bodyPr vert="horz" lIns="91440" tIns="45720" rIns="91440" bIns="45720" rtlCol="0">
            <a:normAutofit/>
          </a:bodyPr>
          <a:lstStyle>
            <a:lvl1pPr algn="ctr">
              <a:defRPr lang="en-US" sz="2400" dirty="0">
                <a:solidFill>
                  <a:srgbClr val="C3822C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6923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1096512" y="5774480"/>
            <a:ext cx="1095488" cy="108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16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22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021288"/>
            <a:ext cx="1219200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817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8296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siness1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0" b="721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466" y="1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70000"/>
                </a:schemeClr>
              </a:gs>
              <a:gs pos="77000">
                <a:schemeClr val="accent1">
                  <a:lumMod val="50000"/>
                  <a:alpha val="4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 rot="18972307">
            <a:off x="2955600" y="-297908"/>
            <a:ext cx="956457" cy="8466240"/>
          </a:xfrm>
          <a:custGeom>
            <a:avLst/>
            <a:gdLst>
              <a:gd name="connsiteX0" fmla="*/ 956457 w 956457"/>
              <a:gd name="connsiteY0" fmla="*/ 738197 h 9401242"/>
              <a:gd name="connsiteX1" fmla="*/ 956457 w 956457"/>
              <a:gd name="connsiteY1" fmla="*/ 9401242 h 9401242"/>
              <a:gd name="connsiteX2" fmla="*/ 0 w 956457"/>
              <a:gd name="connsiteY2" fmla="*/ 8663045 h 9401242"/>
              <a:gd name="connsiteX3" fmla="*/ 0 w 956457"/>
              <a:gd name="connsiteY3" fmla="*/ 0 h 94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457" h="9401242">
                <a:moveTo>
                  <a:pt x="956457" y="738197"/>
                </a:moveTo>
                <a:lnTo>
                  <a:pt x="956457" y="9401242"/>
                </a:lnTo>
                <a:lnTo>
                  <a:pt x="0" y="866304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0F2539"/>
              </a:gs>
              <a:gs pos="0">
                <a:srgbClr val="758697">
                  <a:alpha val="0"/>
                </a:srgbClr>
              </a:gs>
              <a:gs pos="100000">
                <a:srgbClr val="0F2539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-6466" y="2276872"/>
            <a:ext cx="5598410" cy="4581127"/>
          </a:xfrm>
          <a:custGeom>
            <a:avLst/>
            <a:gdLst>
              <a:gd name="connsiteX0" fmla="*/ 0 w 6737350"/>
              <a:gd name="connsiteY0" fmla="*/ 0 h 6857999"/>
              <a:gd name="connsiteX1" fmla="*/ 1416050 w 6737350"/>
              <a:gd name="connsiteY1" fmla="*/ 0 h 6857999"/>
              <a:gd name="connsiteX2" fmla="*/ 6737350 w 6737350"/>
              <a:gd name="connsiteY2" fmla="*/ 6857999 h 6857999"/>
              <a:gd name="connsiteX3" fmla="*/ 1416050 w 6737350"/>
              <a:gd name="connsiteY3" fmla="*/ 6857999 h 6857999"/>
              <a:gd name="connsiteX4" fmla="*/ 0 w 67373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7350" h="6857999">
                <a:moveTo>
                  <a:pt x="0" y="0"/>
                </a:moveTo>
                <a:lnTo>
                  <a:pt x="1416050" y="0"/>
                </a:lnTo>
                <a:lnTo>
                  <a:pt x="6737350" y="6857999"/>
                </a:lnTo>
                <a:lnTo>
                  <a:pt x="14160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336" y="2915445"/>
            <a:ext cx="4320480" cy="23876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>
                <a:solidFill>
                  <a:srgbClr val="1B3145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336" y="5330033"/>
            <a:ext cx="4320480" cy="906567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None/>
              <a:defRPr lang="en-US" sz="2000">
                <a:solidFill>
                  <a:srgbClr val="8D98A8"/>
                </a:solidFill>
              </a:defRPr>
            </a:lvl1pPr>
          </a:lstStyle>
          <a:p>
            <a:pPr marL="0" lvl="0" indent="0"/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-12932" y="980727"/>
            <a:ext cx="1184632" cy="1296144"/>
          </a:xfrm>
          <a:prstGeom prst="triangl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0" b="721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0" name="Rectangle 15"/>
          <p:cNvSpPr/>
          <p:nvPr userDrawn="1"/>
        </p:nvSpPr>
        <p:spPr>
          <a:xfrm>
            <a:off x="6466" y="1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70000"/>
                </a:schemeClr>
              </a:gs>
              <a:gs pos="77000">
                <a:schemeClr val="accent1">
                  <a:lumMod val="50000"/>
                  <a:alpha val="4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7"/>
          <p:cNvSpPr/>
          <p:nvPr userDrawn="1"/>
        </p:nvSpPr>
        <p:spPr>
          <a:xfrm rot="18972307">
            <a:off x="2955600" y="-297908"/>
            <a:ext cx="956457" cy="8466240"/>
          </a:xfrm>
          <a:custGeom>
            <a:avLst/>
            <a:gdLst>
              <a:gd name="connsiteX0" fmla="*/ 956457 w 956457"/>
              <a:gd name="connsiteY0" fmla="*/ 738197 h 9401242"/>
              <a:gd name="connsiteX1" fmla="*/ 956457 w 956457"/>
              <a:gd name="connsiteY1" fmla="*/ 9401242 h 9401242"/>
              <a:gd name="connsiteX2" fmla="*/ 0 w 956457"/>
              <a:gd name="connsiteY2" fmla="*/ 8663045 h 9401242"/>
              <a:gd name="connsiteX3" fmla="*/ 0 w 956457"/>
              <a:gd name="connsiteY3" fmla="*/ 0 h 94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457" h="9401242">
                <a:moveTo>
                  <a:pt x="956457" y="738197"/>
                </a:moveTo>
                <a:lnTo>
                  <a:pt x="956457" y="9401242"/>
                </a:lnTo>
                <a:lnTo>
                  <a:pt x="0" y="866304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0F2539"/>
              </a:gs>
              <a:gs pos="0">
                <a:srgbClr val="758697">
                  <a:alpha val="0"/>
                </a:srgbClr>
              </a:gs>
              <a:gs pos="100000">
                <a:srgbClr val="0F2539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 13"/>
          <p:cNvSpPr/>
          <p:nvPr userDrawn="1"/>
        </p:nvSpPr>
        <p:spPr>
          <a:xfrm>
            <a:off x="-6466" y="2276872"/>
            <a:ext cx="5598410" cy="4581127"/>
          </a:xfrm>
          <a:custGeom>
            <a:avLst/>
            <a:gdLst>
              <a:gd name="connsiteX0" fmla="*/ 0 w 6737350"/>
              <a:gd name="connsiteY0" fmla="*/ 0 h 6857999"/>
              <a:gd name="connsiteX1" fmla="*/ 1416050 w 6737350"/>
              <a:gd name="connsiteY1" fmla="*/ 0 h 6857999"/>
              <a:gd name="connsiteX2" fmla="*/ 6737350 w 6737350"/>
              <a:gd name="connsiteY2" fmla="*/ 6857999 h 6857999"/>
              <a:gd name="connsiteX3" fmla="*/ 1416050 w 6737350"/>
              <a:gd name="connsiteY3" fmla="*/ 6857999 h 6857999"/>
              <a:gd name="connsiteX4" fmla="*/ 0 w 67373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7350" h="6857999">
                <a:moveTo>
                  <a:pt x="0" y="0"/>
                </a:moveTo>
                <a:lnTo>
                  <a:pt x="1416050" y="0"/>
                </a:lnTo>
                <a:lnTo>
                  <a:pt x="6737350" y="6857999"/>
                </a:lnTo>
                <a:lnTo>
                  <a:pt x="14160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Равнобедренный треугольник 12"/>
          <p:cNvSpPr/>
          <p:nvPr userDrawn="1"/>
        </p:nvSpPr>
        <p:spPr>
          <a:xfrm>
            <a:off x="-12932" y="980727"/>
            <a:ext cx="1184632" cy="1296144"/>
          </a:xfrm>
          <a:prstGeom prst="triangl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924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siness1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65125"/>
            <a:ext cx="101600" cy="1325563"/>
          </a:xfrm>
          <a:prstGeom prst="rect">
            <a:avLst/>
          </a:prstGeom>
          <a:solidFill>
            <a:srgbClr val="1B3145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0" y="6413500"/>
            <a:ext cx="12192000" cy="444500"/>
          </a:xfrm>
          <a:custGeom>
            <a:avLst/>
            <a:gdLst>
              <a:gd name="connsiteX0" fmla="*/ 11544300 w 12192000"/>
              <a:gd name="connsiteY0" fmla="*/ 0 h 444500"/>
              <a:gd name="connsiteX1" fmla="*/ 12192000 w 12192000"/>
              <a:gd name="connsiteY1" fmla="*/ 0 h 444500"/>
              <a:gd name="connsiteX2" fmla="*/ 12192000 w 12192000"/>
              <a:gd name="connsiteY2" fmla="*/ 444500 h 444500"/>
              <a:gd name="connsiteX3" fmla="*/ 11286490 w 12192000"/>
              <a:gd name="connsiteY3" fmla="*/ 444500 h 444500"/>
              <a:gd name="connsiteX4" fmla="*/ 0 w 12192000"/>
              <a:gd name="connsiteY4" fmla="*/ 0 h 444500"/>
              <a:gd name="connsiteX5" fmla="*/ 10718800 w 12192000"/>
              <a:gd name="connsiteY5" fmla="*/ 0 h 444500"/>
              <a:gd name="connsiteX6" fmla="*/ 10976610 w 12192000"/>
              <a:gd name="connsiteY6" fmla="*/ 444500 h 444500"/>
              <a:gd name="connsiteX7" fmla="*/ 0 w 12192000"/>
              <a:gd name="connsiteY7" fmla="*/ 44450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44500">
                <a:moveTo>
                  <a:pt x="11544300" y="0"/>
                </a:moveTo>
                <a:lnTo>
                  <a:pt x="12192000" y="0"/>
                </a:lnTo>
                <a:lnTo>
                  <a:pt x="12192000" y="444500"/>
                </a:lnTo>
                <a:lnTo>
                  <a:pt x="11286490" y="444500"/>
                </a:lnTo>
                <a:close/>
                <a:moveTo>
                  <a:pt x="0" y="0"/>
                </a:moveTo>
                <a:lnTo>
                  <a:pt x="10718800" y="0"/>
                </a:lnTo>
                <a:lnTo>
                  <a:pt x="10976610" y="444500"/>
                </a:lnTo>
                <a:lnTo>
                  <a:pt x="0" y="444500"/>
                </a:lnTo>
                <a:close/>
              </a:path>
            </a:pathLst>
          </a:custGeom>
          <a:solidFill>
            <a:srgbClr val="1B3145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6" name="Rectangle 6"/>
          <p:cNvSpPr/>
          <p:nvPr userDrawn="1"/>
        </p:nvSpPr>
        <p:spPr>
          <a:xfrm>
            <a:off x="0" y="365125"/>
            <a:ext cx="101600" cy="1325563"/>
          </a:xfrm>
          <a:prstGeom prst="rect">
            <a:avLst/>
          </a:prstGeom>
          <a:solidFill>
            <a:srgbClr val="1B3145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8" name="Freeform 9"/>
          <p:cNvSpPr/>
          <p:nvPr userDrawn="1"/>
        </p:nvSpPr>
        <p:spPr>
          <a:xfrm>
            <a:off x="0" y="6413500"/>
            <a:ext cx="12192000" cy="444500"/>
          </a:xfrm>
          <a:custGeom>
            <a:avLst/>
            <a:gdLst>
              <a:gd name="connsiteX0" fmla="*/ 11544300 w 12192000"/>
              <a:gd name="connsiteY0" fmla="*/ 0 h 444500"/>
              <a:gd name="connsiteX1" fmla="*/ 12192000 w 12192000"/>
              <a:gd name="connsiteY1" fmla="*/ 0 h 444500"/>
              <a:gd name="connsiteX2" fmla="*/ 12192000 w 12192000"/>
              <a:gd name="connsiteY2" fmla="*/ 444500 h 444500"/>
              <a:gd name="connsiteX3" fmla="*/ 11286490 w 12192000"/>
              <a:gd name="connsiteY3" fmla="*/ 444500 h 444500"/>
              <a:gd name="connsiteX4" fmla="*/ 0 w 12192000"/>
              <a:gd name="connsiteY4" fmla="*/ 0 h 444500"/>
              <a:gd name="connsiteX5" fmla="*/ 10718800 w 12192000"/>
              <a:gd name="connsiteY5" fmla="*/ 0 h 444500"/>
              <a:gd name="connsiteX6" fmla="*/ 10976610 w 12192000"/>
              <a:gd name="connsiteY6" fmla="*/ 444500 h 444500"/>
              <a:gd name="connsiteX7" fmla="*/ 0 w 12192000"/>
              <a:gd name="connsiteY7" fmla="*/ 44450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44500">
                <a:moveTo>
                  <a:pt x="11544300" y="0"/>
                </a:moveTo>
                <a:lnTo>
                  <a:pt x="12192000" y="0"/>
                </a:lnTo>
                <a:lnTo>
                  <a:pt x="12192000" y="444500"/>
                </a:lnTo>
                <a:lnTo>
                  <a:pt x="11286490" y="444500"/>
                </a:lnTo>
                <a:close/>
                <a:moveTo>
                  <a:pt x="0" y="0"/>
                </a:moveTo>
                <a:lnTo>
                  <a:pt x="10718800" y="0"/>
                </a:lnTo>
                <a:lnTo>
                  <a:pt x="10976610" y="444500"/>
                </a:lnTo>
                <a:lnTo>
                  <a:pt x="0" y="444500"/>
                </a:lnTo>
                <a:close/>
              </a:path>
            </a:pathLst>
          </a:custGeom>
          <a:solidFill>
            <a:srgbClr val="1B3145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5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869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siness1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365125"/>
            <a:ext cx="101600" cy="1325563"/>
          </a:xfrm>
          <a:prstGeom prst="rect">
            <a:avLst/>
          </a:prstGeom>
          <a:solidFill>
            <a:srgbClr val="1B3145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10" name="Freeform 9"/>
          <p:cNvSpPr/>
          <p:nvPr userDrawn="1"/>
        </p:nvSpPr>
        <p:spPr>
          <a:xfrm>
            <a:off x="0" y="6413500"/>
            <a:ext cx="12192000" cy="444500"/>
          </a:xfrm>
          <a:custGeom>
            <a:avLst/>
            <a:gdLst>
              <a:gd name="connsiteX0" fmla="*/ 11544300 w 12192000"/>
              <a:gd name="connsiteY0" fmla="*/ 0 h 444500"/>
              <a:gd name="connsiteX1" fmla="*/ 12192000 w 12192000"/>
              <a:gd name="connsiteY1" fmla="*/ 0 h 444500"/>
              <a:gd name="connsiteX2" fmla="*/ 12192000 w 12192000"/>
              <a:gd name="connsiteY2" fmla="*/ 444500 h 444500"/>
              <a:gd name="connsiteX3" fmla="*/ 11286490 w 12192000"/>
              <a:gd name="connsiteY3" fmla="*/ 444500 h 444500"/>
              <a:gd name="connsiteX4" fmla="*/ 0 w 12192000"/>
              <a:gd name="connsiteY4" fmla="*/ 0 h 444500"/>
              <a:gd name="connsiteX5" fmla="*/ 10718800 w 12192000"/>
              <a:gd name="connsiteY5" fmla="*/ 0 h 444500"/>
              <a:gd name="connsiteX6" fmla="*/ 10976610 w 12192000"/>
              <a:gd name="connsiteY6" fmla="*/ 444500 h 444500"/>
              <a:gd name="connsiteX7" fmla="*/ 0 w 12192000"/>
              <a:gd name="connsiteY7" fmla="*/ 44450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44500">
                <a:moveTo>
                  <a:pt x="11544300" y="0"/>
                </a:moveTo>
                <a:lnTo>
                  <a:pt x="12192000" y="0"/>
                </a:lnTo>
                <a:lnTo>
                  <a:pt x="12192000" y="444500"/>
                </a:lnTo>
                <a:lnTo>
                  <a:pt x="11286490" y="444500"/>
                </a:lnTo>
                <a:close/>
                <a:moveTo>
                  <a:pt x="0" y="0"/>
                </a:moveTo>
                <a:lnTo>
                  <a:pt x="10718800" y="0"/>
                </a:lnTo>
                <a:lnTo>
                  <a:pt x="10976610" y="444500"/>
                </a:lnTo>
                <a:lnTo>
                  <a:pt x="0" y="444500"/>
                </a:lnTo>
                <a:close/>
              </a:path>
            </a:pathLst>
          </a:custGeom>
          <a:solidFill>
            <a:srgbClr val="1B3145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5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6234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siness1 - Title and Content (dark)">
    <p:bg>
      <p:bgPr>
        <a:solidFill>
          <a:srgbClr val="1B31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65125"/>
            <a:ext cx="101600" cy="1325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0" y="6413500"/>
            <a:ext cx="12192000" cy="444500"/>
          </a:xfrm>
          <a:custGeom>
            <a:avLst/>
            <a:gdLst>
              <a:gd name="connsiteX0" fmla="*/ 11544300 w 12192000"/>
              <a:gd name="connsiteY0" fmla="*/ 0 h 444500"/>
              <a:gd name="connsiteX1" fmla="*/ 12192000 w 12192000"/>
              <a:gd name="connsiteY1" fmla="*/ 0 h 444500"/>
              <a:gd name="connsiteX2" fmla="*/ 12192000 w 12192000"/>
              <a:gd name="connsiteY2" fmla="*/ 444500 h 444500"/>
              <a:gd name="connsiteX3" fmla="*/ 11286490 w 12192000"/>
              <a:gd name="connsiteY3" fmla="*/ 444500 h 444500"/>
              <a:gd name="connsiteX4" fmla="*/ 0 w 12192000"/>
              <a:gd name="connsiteY4" fmla="*/ 0 h 444500"/>
              <a:gd name="connsiteX5" fmla="*/ 10718800 w 12192000"/>
              <a:gd name="connsiteY5" fmla="*/ 0 h 444500"/>
              <a:gd name="connsiteX6" fmla="*/ 10976610 w 12192000"/>
              <a:gd name="connsiteY6" fmla="*/ 444500 h 444500"/>
              <a:gd name="connsiteX7" fmla="*/ 0 w 12192000"/>
              <a:gd name="connsiteY7" fmla="*/ 44450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44500">
                <a:moveTo>
                  <a:pt x="11544300" y="0"/>
                </a:moveTo>
                <a:lnTo>
                  <a:pt x="12192000" y="0"/>
                </a:lnTo>
                <a:lnTo>
                  <a:pt x="12192000" y="444500"/>
                </a:lnTo>
                <a:lnTo>
                  <a:pt x="11286490" y="444500"/>
                </a:lnTo>
                <a:close/>
                <a:moveTo>
                  <a:pt x="0" y="0"/>
                </a:moveTo>
                <a:lnTo>
                  <a:pt x="10718800" y="0"/>
                </a:lnTo>
                <a:lnTo>
                  <a:pt x="10976610" y="444500"/>
                </a:lnTo>
                <a:lnTo>
                  <a:pt x="0" y="444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6" name="Rectangle 6"/>
          <p:cNvSpPr/>
          <p:nvPr userDrawn="1"/>
        </p:nvSpPr>
        <p:spPr>
          <a:xfrm>
            <a:off x="0" y="365125"/>
            <a:ext cx="101600" cy="1325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8" name="Freeform 9"/>
          <p:cNvSpPr/>
          <p:nvPr userDrawn="1"/>
        </p:nvSpPr>
        <p:spPr>
          <a:xfrm>
            <a:off x="0" y="6413500"/>
            <a:ext cx="12192000" cy="444500"/>
          </a:xfrm>
          <a:custGeom>
            <a:avLst/>
            <a:gdLst>
              <a:gd name="connsiteX0" fmla="*/ 11544300 w 12192000"/>
              <a:gd name="connsiteY0" fmla="*/ 0 h 444500"/>
              <a:gd name="connsiteX1" fmla="*/ 12192000 w 12192000"/>
              <a:gd name="connsiteY1" fmla="*/ 0 h 444500"/>
              <a:gd name="connsiteX2" fmla="*/ 12192000 w 12192000"/>
              <a:gd name="connsiteY2" fmla="*/ 444500 h 444500"/>
              <a:gd name="connsiteX3" fmla="*/ 11286490 w 12192000"/>
              <a:gd name="connsiteY3" fmla="*/ 444500 h 444500"/>
              <a:gd name="connsiteX4" fmla="*/ 0 w 12192000"/>
              <a:gd name="connsiteY4" fmla="*/ 0 h 444500"/>
              <a:gd name="connsiteX5" fmla="*/ 10718800 w 12192000"/>
              <a:gd name="connsiteY5" fmla="*/ 0 h 444500"/>
              <a:gd name="connsiteX6" fmla="*/ 10976610 w 12192000"/>
              <a:gd name="connsiteY6" fmla="*/ 444500 h 444500"/>
              <a:gd name="connsiteX7" fmla="*/ 0 w 12192000"/>
              <a:gd name="connsiteY7" fmla="*/ 44450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44500">
                <a:moveTo>
                  <a:pt x="11544300" y="0"/>
                </a:moveTo>
                <a:lnTo>
                  <a:pt x="12192000" y="0"/>
                </a:lnTo>
                <a:lnTo>
                  <a:pt x="12192000" y="444500"/>
                </a:lnTo>
                <a:lnTo>
                  <a:pt x="11286490" y="444500"/>
                </a:lnTo>
                <a:close/>
                <a:moveTo>
                  <a:pt x="0" y="0"/>
                </a:moveTo>
                <a:lnTo>
                  <a:pt x="10718800" y="0"/>
                </a:lnTo>
                <a:lnTo>
                  <a:pt x="10976610" y="444500"/>
                </a:lnTo>
                <a:lnTo>
                  <a:pt x="0" y="444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5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0871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siness2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0"/>
          <a:stretch/>
        </p:blipFill>
        <p:spPr>
          <a:xfrm>
            <a:off x="39624" y="0"/>
            <a:ext cx="12152376" cy="6858000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 rot="19340334">
            <a:off x="3528621" y="-1271621"/>
            <a:ext cx="956457" cy="9401242"/>
          </a:xfrm>
          <a:custGeom>
            <a:avLst/>
            <a:gdLst>
              <a:gd name="connsiteX0" fmla="*/ 956457 w 956457"/>
              <a:gd name="connsiteY0" fmla="*/ 738197 h 9401242"/>
              <a:gd name="connsiteX1" fmla="*/ 956457 w 956457"/>
              <a:gd name="connsiteY1" fmla="*/ 9401242 h 9401242"/>
              <a:gd name="connsiteX2" fmla="*/ 0 w 956457"/>
              <a:gd name="connsiteY2" fmla="*/ 8663045 h 9401242"/>
              <a:gd name="connsiteX3" fmla="*/ 0 w 956457"/>
              <a:gd name="connsiteY3" fmla="*/ 0 h 94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457" h="9401242">
                <a:moveTo>
                  <a:pt x="956457" y="738197"/>
                </a:moveTo>
                <a:lnTo>
                  <a:pt x="956457" y="9401242"/>
                </a:lnTo>
                <a:lnTo>
                  <a:pt x="0" y="866304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676464"/>
              </a:gs>
              <a:gs pos="0">
                <a:schemeClr val="bg2">
                  <a:lumMod val="50000"/>
                  <a:alpha val="0"/>
                </a:schemeClr>
              </a:gs>
              <a:gs pos="100000">
                <a:schemeClr val="tx1">
                  <a:lumMod val="68000"/>
                  <a:lumOff val="32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0" y="1"/>
            <a:ext cx="6737350" cy="6857999"/>
          </a:xfrm>
          <a:custGeom>
            <a:avLst/>
            <a:gdLst>
              <a:gd name="connsiteX0" fmla="*/ 0 w 6737350"/>
              <a:gd name="connsiteY0" fmla="*/ 0 h 6857999"/>
              <a:gd name="connsiteX1" fmla="*/ 1416050 w 6737350"/>
              <a:gd name="connsiteY1" fmla="*/ 0 h 6857999"/>
              <a:gd name="connsiteX2" fmla="*/ 6737350 w 6737350"/>
              <a:gd name="connsiteY2" fmla="*/ 6857999 h 6857999"/>
              <a:gd name="connsiteX3" fmla="*/ 1416050 w 6737350"/>
              <a:gd name="connsiteY3" fmla="*/ 6857999 h 6857999"/>
              <a:gd name="connsiteX4" fmla="*/ 0 w 67373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7350" h="6857999">
                <a:moveTo>
                  <a:pt x="0" y="0"/>
                </a:moveTo>
                <a:lnTo>
                  <a:pt x="1416050" y="0"/>
                </a:lnTo>
                <a:lnTo>
                  <a:pt x="6737350" y="6857999"/>
                </a:lnTo>
                <a:lnTo>
                  <a:pt x="14160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336" y="2915445"/>
            <a:ext cx="4320480" cy="23876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>
                <a:solidFill>
                  <a:srgbClr val="2E2828"/>
                </a:solidFill>
              </a:defRPr>
            </a:lvl1pPr>
          </a:lstStyle>
          <a:p>
            <a:pPr marL="0"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336" y="5330033"/>
            <a:ext cx="4320480" cy="90656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000">
                <a:solidFill>
                  <a:srgbClr val="B38B68"/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подзаголовка</a:t>
            </a:r>
            <a:endParaRPr lang="en-US" dirty="0"/>
          </a:p>
        </p:txBody>
      </p:sp>
      <p:pic>
        <p:nvPicPr>
          <p:cNvPr id="7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0"/>
          <a:stretch/>
        </p:blipFill>
        <p:spPr>
          <a:xfrm>
            <a:off x="39624" y="0"/>
            <a:ext cx="12152376" cy="6858000"/>
          </a:xfrm>
          <a:prstGeom prst="rect">
            <a:avLst/>
          </a:prstGeom>
        </p:spPr>
      </p:pic>
      <p:sp>
        <p:nvSpPr>
          <p:cNvPr id="8" name="Freeform 17"/>
          <p:cNvSpPr/>
          <p:nvPr userDrawn="1"/>
        </p:nvSpPr>
        <p:spPr>
          <a:xfrm rot="19340334">
            <a:off x="3528621" y="-1271621"/>
            <a:ext cx="956457" cy="9401242"/>
          </a:xfrm>
          <a:custGeom>
            <a:avLst/>
            <a:gdLst>
              <a:gd name="connsiteX0" fmla="*/ 956457 w 956457"/>
              <a:gd name="connsiteY0" fmla="*/ 738197 h 9401242"/>
              <a:gd name="connsiteX1" fmla="*/ 956457 w 956457"/>
              <a:gd name="connsiteY1" fmla="*/ 9401242 h 9401242"/>
              <a:gd name="connsiteX2" fmla="*/ 0 w 956457"/>
              <a:gd name="connsiteY2" fmla="*/ 8663045 h 9401242"/>
              <a:gd name="connsiteX3" fmla="*/ 0 w 956457"/>
              <a:gd name="connsiteY3" fmla="*/ 0 h 94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457" h="9401242">
                <a:moveTo>
                  <a:pt x="956457" y="738197"/>
                </a:moveTo>
                <a:lnTo>
                  <a:pt x="956457" y="9401242"/>
                </a:lnTo>
                <a:lnTo>
                  <a:pt x="0" y="866304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676464"/>
              </a:gs>
              <a:gs pos="0">
                <a:schemeClr val="bg2">
                  <a:lumMod val="50000"/>
                  <a:alpha val="0"/>
                </a:schemeClr>
              </a:gs>
              <a:gs pos="100000">
                <a:schemeClr val="tx1">
                  <a:lumMod val="68000"/>
                  <a:lumOff val="32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Freeform 13"/>
          <p:cNvSpPr/>
          <p:nvPr userDrawn="1"/>
        </p:nvSpPr>
        <p:spPr>
          <a:xfrm>
            <a:off x="0" y="1"/>
            <a:ext cx="6737350" cy="6857999"/>
          </a:xfrm>
          <a:custGeom>
            <a:avLst/>
            <a:gdLst>
              <a:gd name="connsiteX0" fmla="*/ 0 w 6737350"/>
              <a:gd name="connsiteY0" fmla="*/ 0 h 6857999"/>
              <a:gd name="connsiteX1" fmla="*/ 1416050 w 6737350"/>
              <a:gd name="connsiteY1" fmla="*/ 0 h 6857999"/>
              <a:gd name="connsiteX2" fmla="*/ 6737350 w 6737350"/>
              <a:gd name="connsiteY2" fmla="*/ 6857999 h 6857999"/>
              <a:gd name="connsiteX3" fmla="*/ 1416050 w 6737350"/>
              <a:gd name="connsiteY3" fmla="*/ 6857999 h 6857999"/>
              <a:gd name="connsiteX4" fmla="*/ 0 w 67373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7350" h="6857999">
                <a:moveTo>
                  <a:pt x="0" y="0"/>
                </a:moveTo>
                <a:lnTo>
                  <a:pt x="1416050" y="0"/>
                </a:lnTo>
                <a:lnTo>
                  <a:pt x="6737350" y="6857999"/>
                </a:lnTo>
                <a:lnTo>
                  <a:pt x="14160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40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siness2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65125"/>
            <a:ext cx="101600" cy="1325563"/>
          </a:xfrm>
          <a:prstGeom prst="rect">
            <a:avLst/>
          </a:prstGeom>
          <a:solidFill>
            <a:srgbClr val="B38B68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0" y="6413500"/>
            <a:ext cx="12192000" cy="444500"/>
          </a:xfrm>
          <a:custGeom>
            <a:avLst/>
            <a:gdLst>
              <a:gd name="connsiteX0" fmla="*/ 11544300 w 12192000"/>
              <a:gd name="connsiteY0" fmla="*/ 0 h 444500"/>
              <a:gd name="connsiteX1" fmla="*/ 12192000 w 12192000"/>
              <a:gd name="connsiteY1" fmla="*/ 0 h 444500"/>
              <a:gd name="connsiteX2" fmla="*/ 12192000 w 12192000"/>
              <a:gd name="connsiteY2" fmla="*/ 444500 h 444500"/>
              <a:gd name="connsiteX3" fmla="*/ 11286490 w 12192000"/>
              <a:gd name="connsiteY3" fmla="*/ 444500 h 444500"/>
              <a:gd name="connsiteX4" fmla="*/ 0 w 12192000"/>
              <a:gd name="connsiteY4" fmla="*/ 0 h 444500"/>
              <a:gd name="connsiteX5" fmla="*/ 10718800 w 12192000"/>
              <a:gd name="connsiteY5" fmla="*/ 0 h 444500"/>
              <a:gd name="connsiteX6" fmla="*/ 10976610 w 12192000"/>
              <a:gd name="connsiteY6" fmla="*/ 444500 h 444500"/>
              <a:gd name="connsiteX7" fmla="*/ 0 w 12192000"/>
              <a:gd name="connsiteY7" fmla="*/ 44450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44500">
                <a:moveTo>
                  <a:pt x="11544300" y="0"/>
                </a:moveTo>
                <a:lnTo>
                  <a:pt x="12192000" y="0"/>
                </a:lnTo>
                <a:lnTo>
                  <a:pt x="12192000" y="444500"/>
                </a:lnTo>
                <a:lnTo>
                  <a:pt x="11286490" y="444500"/>
                </a:lnTo>
                <a:close/>
                <a:moveTo>
                  <a:pt x="0" y="0"/>
                </a:moveTo>
                <a:lnTo>
                  <a:pt x="10718800" y="0"/>
                </a:lnTo>
                <a:lnTo>
                  <a:pt x="10976610" y="444500"/>
                </a:lnTo>
                <a:lnTo>
                  <a:pt x="0" y="444500"/>
                </a:lnTo>
                <a:close/>
              </a:path>
            </a:pathLst>
          </a:custGeom>
          <a:solidFill>
            <a:srgbClr val="B38B68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6" name="Rectangle 6"/>
          <p:cNvSpPr/>
          <p:nvPr userDrawn="1"/>
        </p:nvSpPr>
        <p:spPr>
          <a:xfrm>
            <a:off x="0" y="365125"/>
            <a:ext cx="101600" cy="1325563"/>
          </a:xfrm>
          <a:prstGeom prst="rect">
            <a:avLst/>
          </a:prstGeom>
          <a:solidFill>
            <a:srgbClr val="B38B68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8" name="Freeform 9"/>
          <p:cNvSpPr/>
          <p:nvPr userDrawn="1"/>
        </p:nvSpPr>
        <p:spPr>
          <a:xfrm>
            <a:off x="0" y="6413500"/>
            <a:ext cx="12192000" cy="444500"/>
          </a:xfrm>
          <a:custGeom>
            <a:avLst/>
            <a:gdLst>
              <a:gd name="connsiteX0" fmla="*/ 11544300 w 12192000"/>
              <a:gd name="connsiteY0" fmla="*/ 0 h 444500"/>
              <a:gd name="connsiteX1" fmla="*/ 12192000 w 12192000"/>
              <a:gd name="connsiteY1" fmla="*/ 0 h 444500"/>
              <a:gd name="connsiteX2" fmla="*/ 12192000 w 12192000"/>
              <a:gd name="connsiteY2" fmla="*/ 444500 h 444500"/>
              <a:gd name="connsiteX3" fmla="*/ 11286490 w 12192000"/>
              <a:gd name="connsiteY3" fmla="*/ 444500 h 444500"/>
              <a:gd name="connsiteX4" fmla="*/ 0 w 12192000"/>
              <a:gd name="connsiteY4" fmla="*/ 0 h 444500"/>
              <a:gd name="connsiteX5" fmla="*/ 10718800 w 12192000"/>
              <a:gd name="connsiteY5" fmla="*/ 0 h 444500"/>
              <a:gd name="connsiteX6" fmla="*/ 10976610 w 12192000"/>
              <a:gd name="connsiteY6" fmla="*/ 444500 h 444500"/>
              <a:gd name="connsiteX7" fmla="*/ 0 w 12192000"/>
              <a:gd name="connsiteY7" fmla="*/ 44450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44500">
                <a:moveTo>
                  <a:pt x="11544300" y="0"/>
                </a:moveTo>
                <a:lnTo>
                  <a:pt x="12192000" y="0"/>
                </a:lnTo>
                <a:lnTo>
                  <a:pt x="12192000" y="444500"/>
                </a:lnTo>
                <a:lnTo>
                  <a:pt x="11286490" y="444500"/>
                </a:lnTo>
                <a:close/>
                <a:moveTo>
                  <a:pt x="0" y="0"/>
                </a:moveTo>
                <a:lnTo>
                  <a:pt x="10718800" y="0"/>
                </a:lnTo>
                <a:lnTo>
                  <a:pt x="10976610" y="444500"/>
                </a:lnTo>
                <a:lnTo>
                  <a:pt x="0" y="444500"/>
                </a:lnTo>
                <a:close/>
              </a:path>
            </a:pathLst>
          </a:custGeom>
          <a:solidFill>
            <a:srgbClr val="B38B68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5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1507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siness2 - Title and Content (dark)">
    <p:bg>
      <p:bgPr>
        <a:solidFill>
          <a:srgbClr val="B38B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65125"/>
            <a:ext cx="101600" cy="1325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0" y="6413500"/>
            <a:ext cx="12192000" cy="444500"/>
          </a:xfrm>
          <a:custGeom>
            <a:avLst/>
            <a:gdLst>
              <a:gd name="connsiteX0" fmla="*/ 11544300 w 12192000"/>
              <a:gd name="connsiteY0" fmla="*/ 0 h 444500"/>
              <a:gd name="connsiteX1" fmla="*/ 12192000 w 12192000"/>
              <a:gd name="connsiteY1" fmla="*/ 0 h 444500"/>
              <a:gd name="connsiteX2" fmla="*/ 12192000 w 12192000"/>
              <a:gd name="connsiteY2" fmla="*/ 444500 h 444500"/>
              <a:gd name="connsiteX3" fmla="*/ 11286490 w 12192000"/>
              <a:gd name="connsiteY3" fmla="*/ 444500 h 444500"/>
              <a:gd name="connsiteX4" fmla="*/ 0 w 12192000"/>
              <a:gd name="connsiteY4" fmla="*/ 0 h 444500"/>
              <a:gd name="connsiteX5" fmla="*/ 10718800 w 12192000"/>
              <a:gd name="connsiteY5" fmla="*/ 0 h 444500"/>
              <a:gd name="connsiteX6" fmla="*/ 10976610 w 12192000"/>
              <a:gd name="connsiteY6" fmla="*/ 444500 h 444500"/>
              <a:gd name="connsiteX7" fmla="*/ 0 w 12192000"/>
              <a:gd name="connsiteY7" fmla="*/ 44450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44500">
                <a:moveTo>
                  <a:pt x="11544300" y="0"/>
                </a:moveTo>
                <a:lnTo>
                  <a:pt x="12192000" y="0"/>
                </a:lnTo>
                <a:lnTo>
                  <a:pt x="12192000" y="444500"/>
                </a:lnTo>
                <a:lnTo>
                  <a:pt x="11286490" y="444500"/>
                </a:lnTo>
                <a:close/>
                <a:moveTo>
                  <a:pt x="0" y="0"/>
                </a:moveTo>
                <a:lnTo>
                  <a:pt x="10718800" y="0"/>
                </a:lnTo>
                <a:lnTo>
                  <a:pt x="10976610" y="444500"/>
                </a:lnTo>
                <a:lnTo>
                  <a:pt x="0" y="444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6" name="Rectangle 6"/>
          <p:cNvSpPr/>
          <p:nvPr userDrawn="1"/>
        </p:nvSpPr>
        <p:spPr>
          <a:xfrm>
            <a:off x="0" y="365125"/>
            <a:ext cx="101600" cy="1325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8" name="Freeform 9"/>
          <p:cNvSpPr/>
          <p:nvPr userDrawn="1"/>
        </p:nvSpPr>
        <p:spPr>
          <a:xfrm>
            <a:off x="0" y="6413500"/>
            <a:ext cx="12192000" cy="444500"/>
          </a:xfrm>
          <a:custGeom>
            <a:avLst/>
            <a:gdLst>
              <a:gd name="connsiteX0" fmla="*/ 11544300 w 12192000"/>
              <a:gd name="connsiteY0" fmla="*/ 0 h 444500"/>
              <a:gd name="connsiteX1" fmla="*/ 12192000 w 12192000"/>
              <a:gd name="connsiteY1" fmla="*/ 0 h 444500"/>
              <a:gd name="connsiteX2" fmla="*/ 12192000 w 12192000"/>
              <a:gd name="connsiteY2" fmla="*/ 444500 h 444500"/>
              <a:gd name="connsiteX3" fmla="*/ 11286490 w 12192000"/>
              <a:gd name="connsiteY3" fmla="*/ 444500 h 444500"/>
              <a:gd name="connsiteX4" fmla="*/ 0 w 12192000"/>
              <a:gd name="connsiteY4" fmla="*/ 0 h 444500"/>
              <a:gd name="connsiteX5" fmla="*/ 10718800 w 12192000"/>
              <a:gd name="connsiteY5" fmla="*/ 0 h 444500"/>
              <a:gd name="connsiteX6" fmla="*/ 10976610 w 12192000"/>
              <a:gd name="connsiteY6" fmla="*/ 444500 h 444500"/>
              <a:gd name="connsiteX7" fmla="*/ 0 w 12192000"/>
              <a:gd name="connsiteY7" fmla="*/ 44450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44500">
                <a:moveTo>
                  <a:pt x="11544300" y="0"/>
                </a:moveTo>
                <a:lnTo>
                  <a:pt x="12192000" y="0"/>
                </a:lnTo>
                <a:lnTo>
                  <a:pt x="12192000" y="444500"/>
                </a:lnTo>
                <a:lnTo>
                  <a:pt x="11286490" y="444500"/>
                </a:lnTo>
                <a:close/>
                <a:moveTo>
                  <a:pt x="0" y="0"/>
                </a:moveTo>
                <a:lnTo>
                  <a:pt x="10718800" y="0"/>
                </a:lnTo>
                <a:lnTo>
                  <a:pt x="10976610" y="444500"/>
                </a:lnTo>
                <a:lnTo>
                  <a:pt x="0" y="444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5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1640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siness3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r="5572" b="2920"/>
          <a:stretch/>
        </p:blipFill>
        <p:spPr>
          <a:xfrm>
            <a:off x="1400295" y="1"/>
            <a:ext cx="10791705" cy="6858000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 rot="19340334">
            <a:off x="3528621" y="-1271621"/>
            <a:ext cx="956457" cy="9401242"/>
          </a:xfrm>
          <a:custGeom>
            <a:avLst/>
            <a:gdLst>
              <a:gd name="connsiteX0" fmla="*/ 956457 w 956457"/>
              <a:gd name="connsiteY0" fmla="*/ 738197 h 9401242"/>
              <a:gd name="connsiteX1" fmla="*/ 956457 w 956457"/>
              <a:gd name="connsiteY1" fmla="*/ 9401242 h 9401242"/>
              <a:gd name="connsiteX2" fmla="*/ 0 w 956457"/>
              <a:gd name="connsiteY2" fmla="*/ 8663045 h 9401242"/>
              <a:gd name="connsiteX3" fmla="*/ 0 w 956457"/>
              <a:gd name="connsiteY3" fmla="*/ 0 h 94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457" h="9401242">
                <a:moveTo>
                  <a:pt x="956457" y="738197"/>
                </a:moveTo>
                <a:lnTo>
                  <a:pt x="956457" y="9401242"/>
                </a:lnTo>
                <a:lnTo>
                  <a:pt x="0" y="866304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676464"/>
              </a:gs>
              <a:gs pos="0">
                <a:schemeClr val="bg2">
                  <a:lumMod val="50000"/>
                  <a:alpha val="0"/>
                </a:schemeClr>
              </a:gs>
              <a:gs pos="100000">
                <a:schemeClr val="tx1">
                  <a:lumMod val="68000"/>
                  <a:lumOff val="32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0" y="1"/>
            <a:ext cx="6737350" cy="6857999"/>
          </a:xfrm>
          <a:custGeom>
            <a:avLst/>
            <a:gdLst>
              <a:gd name="connsiteX0" fmla="*/ 0 w 6737350"/>
              <a:gd name="connsiteY0" fmla="*/ 0 h 6857999"/>
              <a:gd name="connsiteX1" fmla="*/ 1416050 w 6737350"/>
              <a:gd name="connsiteY1" fmla="*/ 0 h 6857999"/>
              <a:gd name="connsiteX2" fmla="*/ 6737350 w 6737350"/>
              <a:gd name="connsiteY2" fmla="*/ 6857999 h 6857999"/>
              <a:gd name="connsiteX3" fmla="*/ 1416050 w 6737350"/>
              <a:gd name="connsiteY3" fmla="*/ 6857999 h 6857999"/>
              <a:gd name="connsiteX4" fmla="*/ 0 w 67373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7350" h="6857999">
                <a:moveTo>
                  <a:pt x="0" y="0"/>
                </a:moveTo>
                <a:lnTo>
                  <a:pt x="1416050" y="0"/>
                </a:lnTo>
                <a:lnTo>
                  <a:pt x="6737350" y="6857999"/>
                </a:lnTo>
                <a:lnTo>
                  <a:pt x="14160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336" y="2915445"/>
            <a:ext cx="4320480" cy="23876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>
                <a:solidFill>
                  <a:srgbClr val="2E2828"/>
                </a:solidFill>
              </a:defRPr>
            </a:lvl1pPr>
          </a:lstStyle>
          <a:p>
            <a:pPr marL="0"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336" y="5330033"/>
            <a:ext cx="4320480" cy="90656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000" dirty="0">
                <a:solidFill>
                  <a:srgbClr val="D35659"/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подзаголовка</a:t>
            </a:r>
            <a:endParaRPr lang="en-US" dirty="0"/>
          </a:p>
        </p:txBody>
      </p:sp>
      <p:pic>
        <p:nvPicPr>
          <p:cNvPr id="7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r="5572" b="2920"/>
          <a:stretch/>
        </p:blipFill>
        <p:spPr>
          <a:xfrm>
            <a:off x="1400295" y="1"/>
            <a:ext cx="10791705" cy="6858000"/>
          </a:xfrm>
          <a:prstGeom prst="rect">
            <a:avLst/>
          </a:prstGeom>
        </p:spPr>
      </p:pic>
      <p:sp>
        <p:nvSpPr>
          <p:cNvPr id="8" name="Freeform 17"/>
          <p:cNvSpPr/>
          <p:nvPr userDrawn="1"/>
        </p:nvSpPr>
        <p:spPr>
          <a:xfrm rot="19340334">
            <a:off x="3528621" y="-1271621"/>
            <a:ext cx="956457" cy="9401242"/>
          </a:xfrm>
          <a:custGeom>
            <a:avLst/>
            <a:gdLst>
              <a:gd name="connsiteX0" fmla="*/ 956457 w 956457"/>
              <a:gd name="connsiteY0" fmla="*/ 738197 h 9401242"/>
              <a:gd name="connsiteX1" fmla="*/ 956457 w 956457"/>
              <a:gd name="connsiteY1" fmla="*/ 9401242 h 9401242"/>
              <a:gd name="connsiteX2" fmla="*/ 0 w 956457"/>
              <a:gd name="connsiteY2" fmla="*/ 8663045 h 9401242"/>
              <a:gd name="connsiteX3" fmla="*/ 0 w 956457"/>
              <a:gd name="connsiteY3" fmla="*/ 0 h 94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457" h="9401242">
                <a:moveTo>
                  <a:pt x="956457" y="738197"/>
                </a:moveTo>
                <a:lnTo>
                  <a:pt x="956457" y="9401242"/>
                </a:lnTo>
                <a:lnTo>
                  <a:pt x="0" y="866304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676464"/>
              </a:gs>
              <a:gs pos="0">
                <a:schemeClr val="bg2">
                  <a:lumMod val="50000"/>
                  <a:alpha val="0"/>
                </a:schemeClr>
              </a:gs>
              <a:gs pos="100000">
                <a:schemeClr val="tx1">
                  <a:lumMod val="68000"/>
                  <a:lumOff val="32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Freeform 13"/>
          <p:cNvSpPr/>
          <p:nvPr userDrawn="1"/>
        </p:nvSpPr>
        <p:spPr>
          <a:xfrm>
            <a:off x="0" y="1"/>
            <a:ext cx="6737350" cy="6857999"/>
          </a:xfrm>
          <a:custGeom>
            <a:avLst/>
            <a:gdLst>
              <a:gd name="connsiteX0" fmla="*/ 0 w 6737350"/>
              <a:gd name="connsiteY0" fmla="*/ 0 h 6857999"/>
              <a:gd name="connsiteX1" fmla="*/ 1416050 w 6737350"/>
              <a:gd name="connsiteY1" fmla="*/ 0 h 6857999"/>
              <a:gd name="connsiteX2" fmla="*/ 6737350 w 6737350"/>
              <a:gd name="connsiteY2" fmla="*/ 6857999 h 6857999"/>
              <a:gd name="connsiteX3" fmla="*/ 1416050 w 6737350"/>
              <a:gd name="connsiteY3" fmla="*/ 6857999 h 6857999"/>
              <a:gd name="connsiteX4" fmla="*/ 0 w 67373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7350" h="6857999">
                <a:moveTo>
                  <a:pt x="0" y="0"/>
                </a:moveTo>
                <a:lnTo>
                  <a:pt x="1416050" y="0"/>
                </a:lnTo>
                <a:lnTo>
                  <a:pt x="6737350" y="6857999"/>
                </a:lnTo>
                <a:lnTo>
                  <a:pt x="14160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5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siness3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65125"/>
            <a:ext cx="101600" cy="1325563"/>
          </a:xfrm>
          <a:prstGeom prst="rect">
            <a:avLst/>
          </a:prstGeom>
          <a:solidFill>
            <a:srgbClr val="607B8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0" y="6413500"/>
            <a:ext cx="12192000" cy="444500"/>
          </a:xfrm>
          <a:custGeom>
            <a:avLst/>
            <a:gdLst>
              <a:gd name="connsiteX0" fmla="*/ 11544300 w 12192000"/>
              <a:gd name="connsiteY0" fmla="*/ 0 h 444500"/>
              <a:gd name="connsiteX1" fmla="*/ 12192000 w 12192000"/>
              <a:gd name="connsiteY1" fmla="*/ 0 h 444500"/>
              <a:gd name="connsiteX2" fmla="*/ 12192000 w 12192000"/>
              <a:gd name="connsiteY2" fmla="*/ 444500 h 444500"/>
              <a:gd name="connsiteX3" fmla="*/ 11286490 w 12192000"/>
              <a:gd name="connsiteY3" fmla="*/ 444500 h 444500"/>
              <a:gd name="connsiteX4" fmla="*/ 0 w 12192000"/>
              <a:gd name="connsiteY4" fmla="*/ 0 h 444500"/>
              <a:gd name="connsiteX5" fmla="*/ 10718800 w 12192000"/>
              <a:gd name="connsiteY5" fmla="*/ 0 h 444500"/>
              <a:gd name="connsiteX6" fmla="*/ 10976610 w 12192000"/>
              <a:gd name="connsiteY6" fmla="*/ 444500 h 444500"/>
              <a:gd name="connsiteX7" fmla="*/ 0 w 12192000"/>
              <a:gd name="connsiteY7" fmla="*/ 44450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44500">
                <a:moveTo>
                  <a:pt x="11544300" y="0"/>
                </a:moveTo>
                <a:lnTo>
                  <a:pt x="12192000" y="0"/>
                </a:lnTo>
                <a:lnTo>
                  <a:pt x="12192000" y="444500"/>
                </a:lnTo>
                <a:lnTo>
                  <a:pt x="11286490" y="444500"/>
                </a:lnTo>
                <a:close/>
                <a:moveTo>
                  <a:pt x="0" y="0"/>
                </a:moveTo>
                <a:lnTo>
                  <a:pt x="10718800" y="0"/>
                </a:lnTo>
                <a:lnTo>
                  <a:pt x="10976610" y="444500"/>
                </a:lnTo>
                <a:lnTo>
                  <a:pt x="0" y="444500"/>
                </a:lnTo>
                <a:close/>
              </a:path>
            </a:pathLst>
          </a:custGeom>
          <a:solidFill>
            <a:srgbClr val="607B8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6" name="Rectangle 6"/>
          <p:cNvSpPr/>
          <p:nvPr userDrawn="1"/>
        </p:nvSpPr>
        <p:spPr>
          <a:xfrm>
            <a:off x="0" y="365125"/>
            <a:ext cx="101600" cy="1325563"/>
          </a:xfrm>
          <a:prstGeom prst="rect">
            <a:avLst/>
          </a:prstGeom>
          <a:solidFill>
            <a:srgbClr val="607B8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8" name="Freeform 9"/>
          <p:cNvSpPr/>
          <p:nvPr userDrawn="1"/>
        </p:nvSpPr>
        <p:spPr>
          <a:xfrm>
            <a:off x="0" y="6413500"/>
            <a:ext cx="12192000" cy="444500"/>
          </a:xfrm>
          <a:custGeom>
            <a:avLst/>
            <a:gdLst>
              <a:gd name="connsiteX0" fmla="*/ 11544300 w 12192000"/>
              <a:gd name="connsiteY0" fmla="*/ 0 h 444500"/>
              <a:gd name="connsiteX1" fmla="*/ 12192000 w 12192000"/>
              <a:gd name="connsiteY1" fmla="*/ 0 h 444500"/>
              <a:gd name="connsiteX2" fmla="*/ 12192000 w 12192000"/>
              <a:gd name="connsiteY2" fmla="*/ 444500 h 444500"/>
              <a:gd name="connsiteX3" fmla="*/ 11286490 w 12192000"/>
              <a:gd name="connsiteY3" fmla="*/ 444500 h 444500"/>
              <a:gd name="connsiteX4" fmla="*/ 0 w 12192000"/>
              <a:gd name="connsiteY4" fmla="*/ 0 h 444500"/>
              <a:gd name="connsiteX5" fmla="*/ 10718800 w 12192000"/>
              <a:gd name="connsiteY5" fmla="*/ 0 h 444500"/>
              <a:gd name="connsiteX6" fmla="*/ 10976610 w 12192000"/>
              <a:gd name="connsiteY6" fmla="*/ 444500 h 444500"/>
              <a:gd name="connsiteX7" fmla="*/ 0 w 12192000"/>
              <a:gd name="connsiteY7" fmla="*/ 44450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44500">
                <a:moveTo>
                  <a:pt x="11544300" y="0"/>
                </a:moveTo>
                <a:lnTo>
                  <a:pt x="12192000" y="0"/>
                </a:lnTo>
                <a:lnTo>
                  <a:pt x="12192000" y="444500"/>
                </a:lnTo>
                <a:lnTo>
                  <a:pt x="11286490" y="444500"/>
                </a:lnTo>
                <a:close/>
                <a:moveTo>
                  <a:pt x="0" y="0"/>
                </a:moveTo>
                <a:lnTo>
                  <a:pt x="10718800" y="0"/>
                </a:lnTo>
                <a:lnTo>
                  <a:pt x="10976610" y="444500"/>
                </a:lnTo>
                <a:lnTo>
                  <a:pt x="0" y="444500"/>
                </a:lnTo>
                <a:close/>
              </a:path>
            </a:pathLst>
          </a:custGeom>
          <a:solidFill>
            <a:srgbClr val="607B8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5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0479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siness3 - Title and Content (dark)">
    <p:bg>
      <p:bgPr>
        <a:solidFill>
          <a:srgbClr val="607B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65125"/>
            <a:ext cx="101600" cy="1325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0" y="6413500"/>
            <a:ext cx="12192000" cy="444500"/>
          </a:xfrm>
          <a:custGeom>
            <a:avLst/>
            <a:gdLst>
              <a:gd name="connsiteX0" fmla="*/ 11544300 w 12192000"/>
              <a:gd name="connsiteY0" fmla="*/ 0 h 444500"/>
              <a:gd name="connsiteX1" fmla="*/ 12192000 w 12192000"/>
              <a:gd name="connsiteY1" fmla="*/ 0 h 444500"/>
              <a:gd name="connsiteX2" fmla="*/ 12192000 w 12192000"/>
              <a:gd name="connsiteY2" fmla="*/ 444500 h 444500"/>
              <a:gd name="connsiteX3" fmla="*/ 11286490 w 12192000"/>
              <a:gd name="connsiteY3" fmla="*/ 444500 h 444500"/>
              <a:gd name="connsiteX4" fmla="*/ 0 w 12192000"/>
              <a:gd name="connsiteY4" fmla="*/ 0 h 444500"/>
              <a:gd name="connsiteX5" fmla="*/ 10718800 w 12192000"/>
              <a:gd name="connsiteY5" fmla="*/ 0 h 444500"/>
              <a:gd name="connsiteX6" fmla="*/ 10976610 w 12192000"/>
              <a:gd name="connsiteY6" fmla="*/ 444500 h 444500"/>
              <a:gd name="connsiteX7" fmla="*/ 0 w 12192000"/>
              <a:gd name="connsiteY7" fmla="*/ 44450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44500">
                <a:moveTo>
                  <a:pt x="11544300" y="0"/>
                </a:moveTo>
                <a:lnTo>
                  <a:pt x="12192000" y="0"/>
                </a:lnTo>
                <a:lnTo>
                  <a:pt x="12192000" y="444500"/>
                </a:lnTo>
                <a:lnTo>
                  <a:pt x="11286490" y="444500"/>
                </a:lnTo>
                <a:close/>
                <a:moveTo>
                  <a:pt x="0" y="0"/>
                </a:moveTo>
                <a:lnTo>
                  <a:pt x="10718800" y="0"/>
                </a:lnTo>
                <a:lnTo>
                  <a:pt x="10976610" y="444500"/>
                </a:lnTo>
                <a:lnTo>
                  <a:pt x="0" y="444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6" name="Rectangle 6"/>
          <p:cNvSpPr/>
          <p:nvPr userDrawn="1"/>
        </p:nvSpPr>
        <p:spPr>
          <a:xfrm>
            <a:off x="0" y="365125"/>
            <a:ext cx="101600" cy="1325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8" name="Freeform 9"/>
          <p:cNvSpPr/>
          <p:nvPr userDrawn="1"/>
        </p:nvSpPr>
        <p:spPr>
          <a:xfrm>
            <a:off x="0" y="6413500"/>
            <a:ext cx="12192000" cy="444500"/>
          </a:xfrm>
          <a:custGeom>
            <a:avLst/>
            <a:gdLst>
              <a:gd name="connsiteX0" fmla="*/ 11544300 w 12192000"/>
              <a:gd name="connsiteY0" fmla="*/ 0 h 444500"/>
              <a:gd name="connsiteX1" fmla="*/ 12192000 w 12192000"/>
              <a:gd name="connsiteY1" fmla="*/ 0 h 444500"/>
              <a:gd name="connsiteX2" fmla="*/ 12192000 w 12192000"/>
              <a:gd name="connsiteY2" fmla="*/ 444500 h 444500"/>
              <a:gd name="connsiteX3" fmla="*/ 11286490 w 12192000"/>
              <a:gd name="connsiteY3" fmla="*/ 444500 h 444500"/>
              <a:gd name="connsiteX4" fmla="*/ 0 w 12192000"/>
              <a:gd name="connsiteY4" fmla="*/ 0 h 444500"/>
              <a:gd name="connsiteX5" fmla="*/ 10718800 w 12192000"/>
              <a:gd name="connsiteY5" fmla="*/ 0 h 444500"/>
              <a:gd name="connsiteX6" fmla="*/ 10976610 w 12192000"/>
              <a:gd name="connsiteY6" fmla="*/ 444500 h 444500"/>
              <a:gd name="connsiteX7" fmla="*/ 0 w 12192000"/>
              <a:gd name="connsiteY7" fmla="*/ 44450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44500">
                <a:moveTo>
                  <a:pt x="11544300" y="0"/>
                </a:moveTo>
                <a:lnTo>
                  <a:pt x="12192000" y="0"/>
                </a:lnTo>
                <a:lnTo>
                  <a:pt x="12192000" y="444500"/>
                </a:lnTo>
                <a:lnTo>
                  <a:pt x="11286490" y="444500"/>
                </a:lnTo>
                <a:close/>
                <a:moveTo>
                  <a:pt x="0" y="0"/>
                </a:moveTo>
                <a:lnTo>
                  <a:pt x="10718800" y="0"/>
                </a:lnTo>
                <a:lnTo>
                  <a:pt x="10976610" y="444500"/>
                </a:lnTo>
                <a:lnTo>
                  <a:pt x="0" y="444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5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951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siness - Divid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1" r="21621"/>
          <a:stretch/>
        </p:blipFill>
        <p:spPr>
          <a:xfrm>
            <a:off x="2409129" y="1"/>
            <a:ext cx="9782871" cy="6858000"/>
          </a:xfrm>
          <a:prstGeom prst="rect">
            <a:avLst/>
          </a:prstGeom>
        </p:spPr>
      </p:pic>
      <p:sp>
        <p:nvSpPr>
          <p:cNvPr id="31" name="Freeform 30"/>
          <p:cNvSpPr/>
          <p:nvPr/>
        </p:nvSpPr>
        <p:spPr>
          <a:xfrm rot="19340334">
            <a:off x="7110021" y="-1271621"/>
            <a:ext cx="956457" cy="9401242"/>
          </a:xfrm>
          <a:custGeom>
            <a:avLst/>
            <a:gdLst>
              <a:gd name="connsiteX0" fmla="*/ 956457 w 956457"/>
              <a:gd name="connsiteY0" fmla="*/ 738197 h 9401242"/>
              <a:gd name="connsiteX1" fmla="*/ 956457 w 956457"/>
              <a:gd name="connsiteY1" fmla="*/ 9401242 h 9401242"/>
              <a:gd name="connsiteX2" fmla="*/ 0 w 956457"/>
              <a:gd name="connsiteY2" fmla="*/ 8663045 h 9401242"/>
              <a:gd name="connsiteX3" fmla="*/ 0 w 956457"/>
              <a:gd name="connsiteY3" fmla="*/ 0 h 94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457" h="9401242">
                <a:moveTo>
                  <a:pt x="956457" y="738197"/>
                </a:moveTo>
                <a:lnTo>
                  <a:pt x="956457" y="9401242"/>
                </a:lnTo>
                <a:lnTo>
                  <a:pt x="0" y="866304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676464"/>
              </a:gs>
              <a:gs pos="0">
                <a:srgbClr val="5A3F3C">
                  <a:alpha val="0"/>
                </a:srgbClr>
              </a:gs>
              <a:gs pos="100000">
                <a:srgbClr val="5A3F3C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0" y="1"/>
            <a:ext cx="10318750" cy="6857999"/>
          </a:xfrm>
          <a:custGeom>
            <a:avLst/>
            <a:gdLst>
              <a:gd name="connsiteX0" fmla="*/ 0 w 10318750"/>
              <a:gd name="connsiteY0" fmla="*/ 0 h 6857999"/>
              <a:gd name="connsiteX1" fmla="*/ 4997450 w 10318750"/>
              <a:gd name="connsiteY1" fmla="*/ 0 h 6857999"/>
              <a:gd name="connsiteX2" fmla="*/ 10318750 w 10318750"/>
              <a:gd name="connsiteY2" fmla="*/ 6857999 h 6857999"/>
              <a:gd name="connsiteX3" fmla="*/ 4997450 w 10318750"/>
              <a:gd name="connsiteY3" fmla="*/ 6857999 h 6857999"/>
              <a:gd name="connsiteX4" fmla="*/ 0 w 103187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8750" h="6857999">
                <a:moveTo>
                  <a:pt x="0" y="0"/>
                </a:moveTo>
                <a:lnTo>
                  <a:pt x="4997450" y="0"/>
                </a:lnTo>
                <a:lnTo>
                  <a:pt x="10318750" y="6857999"/>
                </a:lnTo>
                <a:lnTo>
                  <a:pt x="49974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12018" y="61497"/>
            <a:ext cx="2304430" cy="2327295"/>
            <a:chOff x="2436378" y="1445405"/>
            <a:chExt cx="2304430" cy="2327295"/>
          </a:xfrm>
        </p:grpSpPr>
        <p:sp>
          <p:nvSpPr>
            <p:cNvPr id="21" name="Donut 20"/>
            <p:cNvSpPr/>
            <p:nvPr/>
          </p:nvSpPr>
          <p:spPr>
            <a:xfrm>
              <a:off x="2506614" y="1544956"/>
              <a:ext cx="2168207" cy="2168207"/>
            </a:xfrm>
            <a:prstGeom prst="donut">
              <a:avLst>
                <a:gd name="adj" fmla="val 10769"/>
              </a:avLst>
            </a:prstGeom>
            <a:solidFill>
              <a:srgbClr val="5A3F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3492292" y="1910069"/>
              <a:ext cx="196850" cy="948654"/>
            </a:xfrm>
            <a:prstGeom prst="roundRect">
              <a:avLst>
                <a:gd name="adj" fmla="val 50000"/>
              </a:avLst>
            </a:prstGeom>
            <a:solidFill>
              <a:srgbClr val="5A3F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 rot="7200000">
              <a:off x="3875644" y="2678618"/>
              <a:ext cx="196850" cy="544359"/>
            </a:xfrm>
            <a:prstGeom prst="roundRect">
              <a:avLst>
                <a:gd name="adj" fmla="val 50000"/>
              </a:avLst>
            </a:prstGeom>
            <a:solidFill>
              <a:srgbClr val="5A3F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3492292" y="1445405"/>
              <a:ext cx="196850" cy="391170"/>
            </a:xfrm>
            <a:prstGeom prst="roundRect">
              <a:avLst>
                <a:gd name="adj" fmla="val 50000"/>
              </a:avLst>
            </a:prstGeom>
            <a:solidFill>
              <a:srgbClr val="5A3F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3492292" y="3381530"/>
              <a:ext cx="196850" cy="391170"/>
            </a:xfrm>
            <a:prstGeom prst="roundRect">
              <a:avLst>
                <a:gd name="adj" fmla="val 50000"/>
              </a:avLst>
            </a:prstGeom>
            <a:solidFill>
              <a:srgbClr val="5A3F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 rot="5400000">
              <a:off x="2533538" y="2490465"/>
              <a:ext cx="196850" cy="391170"/>
            </a:xfrm>
            <a:prstGeom prst="roundRect">
              <a:avLst>
                <a:gd name="adj" fmla="val 50000"/>
              </a:avLst>
            </a:prstGeom>
            <a:solidFill>
              <a:srgbClr val="5A3F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 rot="5400000">
              <a:off x="4446798" y="2490465"/>
              <a:ext cx="196850" cy="391170"/>
            </a:xfrm>
            <a:prstGeom prst="roundRect">
              <a:avLst>
                <a:gd name="adj" fmla="val 50000"/>
              </a:avLst>
            </a:prstGeom>
            <a:solidFill>
              <a:srgbClr val="5A3F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336" y="2915445"/>
            <a:ext cx="6984776" cy="2387600"/>
          </a:xfrm>
        </p:spPr>
        <p:txBody>
          <a:bodyPr vert="horz" lIns="91440" tIns="45720" rIns="91440" bIns="45720" rtlCol="0" anchor="b">
            <a:normAutofit/>
          </a:bodyPr>
          <a:lstStyle>
            <a:lvl1pPr algn="ctr">
              <a:defRPr lang="en-US" sz="6000">
                <a:solidFill>
                  <a:srgbClr val="2E2828"/>
                </a:solidFill>
              </a:defRPr>
            </a:lvl1pPr>
          </a:lstStyle>
          <a:p>
            <a:pPr marL="0"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336" y="5330033"/>
            <a:ext cx="6984776" cy="906567"/>
          </a:xfrm>
        </p:spPr>
        <p:txBody>
          <a:bodyPr vert="horz" lIns="91440" tIns="45720" rIns="91440" bIns="45720" rtlCol="0">
            <a:normAutofit/>
          </a:bodyPr>
          <a:lstStyle>
            <a:lvl1pPr algn="ctr">
              <a:defRPr lang="en-US" sz="2400" dirty="0">
                <a:solidFill>
                  <a:srgbClr val="E49D52"/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подзаголовка</a:t>
            </a:r>
            <a:endParaRPr lang="en-US" dirty="0"/>
          </a:p>
        </p:txBody>
      </p:sp>
      <p:pic>
        <p:nvPicPr>
          <p:cNvPr id="15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1" r="21621"/>
          <a:stretch/>
        </p:blipFill>
        <p:spPr>
          <a:xfrm>
            <a:off x="2409129" y="1"/>
            <a:ext cx="9782871" cy="6858000"/>
          </a:xfrm>
          <a:prstGeom prst="rect">
            <a:avLst/>
          </a:prstGeom>
        </p:spPr>
      </p:pic>
      <p:sp>
        <p:nvSpPr>
          <p:cNvPr id="16" name="Freeform 30"/>
          <p:cNvSpPr/>
          <p:nvPr userDrawn="1"/>
        </p:nvSpPr>
        <p:spPr>
          <a:xfrm rot="19340334">
            <a:off x="7110021" y="-1271621"/>
            <a:ext cx="956457" cy="9401242"/>
          </a:xfrm>
          <a:custGeom>
            <a:avLst/>
            <a:gdLst>
              <a:gd name="connsiteX0" fmla="*/ 956457 w 956457"/>
              <a:gd name="connsiteY0" fmla="*/ 738197 h 9401242"/>
              <a:gd name="connsiteX1" fmla="*/ 956457 w 956457"/>
              <a:gd name="connsiteY1" fmla="*/ 9401242 h 9401242"/>
              <a:gd name="connsiteX2" fmla="*/ 0 w 956457"/>
              <a:gd name="connsiteY2" fmla="*/ 8663045 h 9401242"/>
              <a:gd name="connsiteX3" fmla="*/ 0 w 956457"/>
              <a:gd name="connsiteY3" fmla="*/ 0 h 94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457" h="9401242">
                <a:moveTo>
                  <a:pt x="956457" y="738197"/>
                </a:moveTo>
                <a:lnTo>
                  <a:pt x="956457" y="9401242"/>
                </a:lnTo>
                <a:lnTo>
                  <a:pt x="0" y="866304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676464"/>
              </a:gs>
              <a:gs pos="0">
                <a:srgbClr val="5A3F3C">
                  <a:alpha val="0"/>
                </a:srgbClr>
              </a:gs>
              <a:gs pos="100000">
                <a:srgbClr val="5A3F3C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 27"/>
          <p:cNvSpPr/>
          <p:nvPr userDrawn="1"/>
        </p:nvSpPr>
        <p:spPr>
          <a:xfrm>
            <a:off x="0" y="1"/>
            <a:ext cx="10318750" cy="6857999"/>
          </a:xfrm>
          <a:custGeom>
            <a:avLst/>
            <a:gdLst>
              <a:gd name="connsiteX0" fmla="*/ 0 w 10318750"/>
              <a:gd name="connsiteY0" fmla="*/ 0 h 6857999"/>
              <a:gd name="connsiteX1" fmla="*/ 4997450 w 10318750"/>
              <a:gd name="connsiteY1" fmla="*/ 0 h 6857999"/>
              <a:gd name="connsiteX2" fmla="*/ 10318750 w 10318750"/>
              <a:gd name="connsiteY2" fmla="*/ 6857999 h 6857999"/>
              <a:gd name="connsiteX3" fmla="*/ 4997450 w 10318750"/>
              <a:gd name="connsiteY3" fmla="*/ 6857999 h 6857999"/>
              <a:gd name="connsiteX4" fmla="*/ 0 w 103187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8750" h="6857999">
                <a:moveTo>
                  <a:pt x="0" y="0"/>
                </a:moveTo>
                <a:lnTo>
                  <a:pt x="4997450" y="0"/>
                </a:lnTo>
                <a:lnTo>
                  <a:pt x="10318750" y="6857999"/>
                </a:lnTo>
                <a:lnTo>
                  <a:pt x="49974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oup 19"/>
          <p:cNvGrpSpPr/>
          <p:nvPr userDrawn="1"/>
        </p:nvGrpSpPr>
        <p:grpSpPr>
          <a:xfrm>
            <a:off x="112018" y="61497"/>
            <a:ext cx="2304430" cy="2327295"/>
            <a:chOff x="2436378" y="1445405"/>
            <a:chExt cx="2304430" cy="2327295"/>
          </a:xfrm>
        </p:grpSpPr>
        <p:sp>
          <p:nvSpPr>
            <p:cNvPr id="19" name="Donut 20"/>
            <p:cNvSpPr/>
            <p:nvPr/>
          </p:nvSpPr>
          <p:spPr>
            <a:xfrm>
              <a:off x="2506614" y="1544956"/>
              <a:ext cx="2168207" cy="2168207"/>
            </a:xfrm>
            <a:prstGeom prst="donut">
              <a:avLst>
                <a:gd name="adj" fmla="val 10769"/>
              </a:avLst>
            </a:prstGeom>
            <a:solidFill>
              <a:srgbClr val="5A3F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Rounded Rectangle 21"/>
            <p:cNvSpPr/>
            <p:nvPr/>
          </p:nvSpPr>
          <p:spPr>
            <a:xfrm>
              <a:off x="3492292" y="1910069"/>
              <a:ext cx="196850" cy="948654"/>
            </a:xfrm>
            <a:prstGeom prst="roundRect">
              <a:avLst>
                <a:gd name="adj" fmla="val 50000"/>
              </a:avLst>
            </a:prstGeom>
            <a:solidFill>
              <a:srgbClr val="5A3F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Rounded Rectangle 22"/>
            <p:cNvSpPr/>
            <p:nvPr/>
          </p:nvSpPr>
          <p:spPr>
            <a:xfrm rot="7200000">
              <a:off x="3875644" y="2678618"/>
              <a:ext cx="196850" cy="544359"/>
            </a:xfrm>
            <a:prstGeom prst="roundRect">
              <a:avLst>
                <a:gd name="adj" fmla="val 50000"/>
              </a:avLst>
            </a:prstGeom>
            <a:solidFill>
              <a:srgbClr val="5A3F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Rounded Rectangle 23"/>
            <p:cNvSpPr/>
            <p:nvPr/>
          </p:nvSpPr>
          <p:spPr>
            <a:xfrm>
              <a:off x="3492292" y="1445405"/>
              <a:ext cx="196850" cy="391170"/>
            </a:xfrm>
            <a:prstGeom prst="roundRect">
              <a:avLst>
                <a:gd name="adj" fmla="val 50000"/>
              </a:avLst>
            </a:prstGeom>
            <a:solidFill>
              <a:srgbClr val="5A3F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Rounded Rectangle 24"/>
            <p:cNvSpPr/>
            <p:nvPr/>
          </p:nvSpPr>
          <p:spPr>
            <a:xfrm>
              <a:off x="3492292" y="3381530"/>
              <a:ext cx="196850" cy="391170"/>
            </a:xfrm>
            <a:prstGeom prst="roundRect">
              <a:avLst>
                <a:gd name="adj" fmla="val 50000"/>
              </a:avLst>
            </a:prstGeom>
            <a:solidFill>
              <a:srgbClr val="5A3F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Rounded Rectangle 25"/>
            <p:cNvSpPr/>
            <p:nvPr/>
          </p:nvSpPr>
          <p:spPr>
            <a:xfrm rot="5400000">
              <a:off x="2533538" y="2490465"/>
              <a:ext cx="196850" cy="391170"/>
            </a:xfrm>
            <a:prstGeom prst="roundRect">
              <a:avLst>
                <a:gd name="adj" fmla="val 50000"/>
              </a:avLst>
            </a:prstGeom>
            <a:solidFill>
              <a:srgbClr val="5A3F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Rounded Rectangle 26"/>
            <p:cNvSpPr/>
            <p:nvPr/>
          </p:nvSpPr>
          <p:spPr>
            <a:xfrm rot="5400000">
              <a:off x="4446798" y="2490465"/>
              <a:ext cx="196850" cy="391170"/>
            </a:xfrm>
            <a:prstGeom prst="roundRect">
              <a:avLst>
                <a:gd name="adj" fmla="val 50000"/>
              </a:avLst>
            </a:prstGeom>
            <a:solidFill>
              <a:srgbClr val="5A3F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4409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usiness - Divid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1" r="21621"/>
          <a:stretch/>
        </p:blipFill>
        <p:spPr>
          <a:xfrm>
            <a:off x="2409129" y="1"/>
            <a:ext cx="9782871" cy="6858000"/>
          </a:xfrm>
          <a:prstGeom prst="rect">
            <a:avLst/>
          </a:prstGeom>
        </p:spPr>
      </p:pic>
      <p:sp>
        <p:nvSpPr>
          <p:cNvPr id="31" name="Freeform 30"/>
          <p:cNvSpPr/>
          <p:nvPr/>
        </p:nvSpPr>
        <p:spPr>
          <a:xfrm rot="19340334">
            <a:off x="7110021" y="-1271621"/>
            <a:ext cx="956457" cy="9401242"/>
          </a:xfrm>
          <a:custGeom>
            <a:avLst/>
            <a:gdLst>
              <a:gd name="connsiteX0" fmla="*/ 956457 w 956457"/>
              <a:gd name="connsiteY0" fmla="*/ 738197 h 9401242"/>
              <a:gd name="connsiteX1" fmla="*/ 956457 w 956457"/>
              <a:gd name="connsiteY1" fmla="*/ 9401242 h 9401242"/>
              <a:gd name="connsiteX2" fmla="*/ 0 w 956457"/>
              <a:gd name="connsiteY2" fmla="*/ 8663045 h 9401242"/>
              <a:gd name="connsiteX3" fmla="*/ 0 w 956457"/>
              <a:gd name="connsiteY3" fmla="*/ 0 h 94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457" h="9401242">
                <a:moveTo>
                  <a:pt x="956457" y="738197"/>
                </a:moveTo>
                <a:lnTo>
                  <a:pt x="956457" y="9401242"/>
                </a:lnTo>
                <a:lnTo>
                  <a:pt x="0" y="866304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676464"/>
              </a:gs>
              <a:gs pos="0">
                <a:srgbClr val="5A3F3C">
                  <a:alpha val="0"/>
                </a:srgbClr>
              </a:gs>
              <a:gs pos="100000">
                <a:srgbClr val="5A3F3C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0" y="1"/>
            <a:ext cx="10318750" cy="6857999"/>
          </a:xfrm>
          <a:custGeom>
            <a:avLst/>
            <a:gdLst>
              <a:gd name="connsiteX0" fmla="*/ 0 w 10318750"/>
              <a:gd name="connsiteY0" fmla="*/ 0 h 6857999"/>
              <a:gd name="connsiteX1" fmla="*/ 4997450 w 10318750"/>
              <a:gd name="connsiteY1" fmla="*/ 0 h 6857999"/>
              <a:gd name="connsiteX2" fmla="*/ 10318750 w 10318750"/>
              <a:gd name="connsiteY2" fmla="*/ 6857999 h 6857999"/>
              <a:gd name="connsiteX3" fmla="*/ 4997450 w 10318750"/>
              <a:gd name="connsiteY3" fmla="*/ 6857999 h 6857999"/>
              <a:gd name="connsiteX4" fmla="*/ 0 w 103187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8750" h="6857999">
                <a:moveTo>
                  <a:pt x="0" y="0"/>
                </a:moveTo>
                <a:lnTo>
                  <a:pt x="4997450" y="0"/>
                </a:lnTo>
                <a:lnTo>
                  <a:pt x="10318750" y="6857999"/>
                </a:lnTo>
                <a:lnTo>
                  <a:pt x="49974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336" y="2915445"/>
            <a:ext cx="6984776" cy="2387600"/>
          </a:xfrm>
        </p:spPr>
        <p:txBody>
          <a:bodyPr vert="horz" lIns="91440" tIns="45720" rIns="91440" bIns="45720" rtlCol="0" anchor="b">
            <a:normAutofit/>
          </a:bodyPr>
          <a:lstStyle>
            <a:lvl1pPr algn="ctr">
              <a:defRPr lang="en-US" sz="6000">
                <a:solidFill>
                  <a:srgbClr val="2E2828"/>
                </a:solidFill>
              </a:defRPr>
            </a:lvl1pPr>
          </a:lstStyle>
          <a:p>
            <a:pPr marL="0"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336" y="5330033"/>
            <a:ext cx="6984776" cy="906567"/>
          </a:xfrm>
        </p:spPr>
        <p:txBody>
          <a:bodyPr vert="horz" lIns="91440" tIns="45720" rIns="91440" bIns="45720" rtlCol="0">
            <a:normAutofit/>
          </a:bodyPr>
          <a:lstStyle>
            <a:lvl1pPr algn="ctr">
              <a:defRPr lang="en-US" sz="2400" dirty="0">
                <a:solidFill>
                  <a:srgbClr val="E49D52"/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подзаголовка</a:t>
            </a:r>
            <a:endParaRPr lang="en-US" dirty="0"/>
          </a:p>
        </p:txBody>
      </p:sp>
      <p:pic>
        <p:nvPicPr>
          <p:cNvPr id="7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1" r="21621"/>
          <a:stretch/>
        </p:blipFill>
        <p:spPr>
          <a:xfrm>
            <a:off x="2409129" y="1"/>
            <a:ext cx="9782871" cy="6858000"/>
          </a:xfrm>
          <a:prstGeom prst="rect">
            <a:avLst/>
          </a:prstGeom>
        </p:spPr>
      </p:pic>
      <p:sp>
        <p:nvSpPr>
          <p:cNvPr id="8" name="Freeform 30"/>
          <p:cNvSpPr/>
          <p:nvPr userDrawn="1"/>
        </p:nvSpPr>
        <p:spPr>
          <a:xfrm rot="19340334">
            <a:off x="7110021" y="-1271621"/>
            <a:ext cx="956457" cy="9401242"/>
          </a:xfrm>
          <a:custGeom>
            <a:avLst/>
            <a:gdLst>
              <a:gd name="connsiteX0" fmla="*/ 956457 w 956457"/>
              <a:gd name="connsiteY0" fmla="*/ 738197 h 9401242"/>
              <a:gd name="connsiteX1" fmla="*/ 956457 w 956457"/>
              <a:gd name="connsiteY1" fmla="*/ 9401242 h 9401242"/>
              <a:gd name="connsiteX2" fmla="*/ 0 w 956457"/>
              <a:gd name="connsiteY2" fmla="*/ 8663045 h 9401242"/>
              <a:gd name="connsiteX3" fmla="*/ 0 w 956457"/>
              <a:gd name="connsiteY3" fmla="*/ 0 h 94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457" h="9401242">
                <a:moveTo>
                  <a:pt x="956457" y="738197"/>
                </a:moveTo>
                <a:lnTo>
                  <a:pt x="956457" y="9401242"/>
                </a:lnTo>
                <a:lnTo>
                  <a:pt x="0" y="866304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676464"/>
              </a:gs>
              <a:gs pos="0">
                <a:srgbClr val="5A3F3C">
                  <a:alpha val="0"/>
                </a:srgbClr>
              </a:gs>
              <a:gs pos="100000">
                <a:srgbClr val="5A3F3C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27"/>
          <p:cNvSpPr/>
          <p:nvPr userDrawn="1"/>
        </p:nvSpPr>
        <p:spPr>
          <a:xfrm>
            <a:off x="0" y="1"/>
            <a:ext cx="10318750" cy="6857999"/>
          </a:xfrm>
          <a:custGeom>
            <a:avLst/>
            <a:gdLst>
              <a:gd name="connsiteX0" fmla="*/ 0 w 10318750"/>
              <a:gd name="connsiteY0" fmla="*/ 0 h 6857999"/>
              <a:gd name="connsiteX1" fmla="*/ 4997450 w 10318750"/>
              <a:gd name="connsiteY1" fmla="*/ 0 h 6857999"/>
              <a:gd name="connsiteX2" fmla="*/ 10318750 w 10318750"/>
              <a:gd name="connsiteY2" fmla="*/ 6857999 h 6857999"/>
              <a:gd name="connsiteX3" fmla="*/ 4997450 w 10318750"/>
              <a:gd name="connsiteY3" fmla="*/ 6857999 h 6857999"/>
              <a:gd name="connsiteX4" fmla="*/ 0 w 103187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8750" h="6857999">
                <a:moveTo>
                  <a:pt x="0" y="0"/>
                </a:moveTo>
                <a:lnTo>
                  <a:pt x="4997450" y="0"/>
                </a:lnTo>
                <a:lnTo>
                  <a:pt x="10318750" y="6857999"/>
                </a:lnTo>
                <a:lnTo>
                  <a:pt x="49974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00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siness - Divid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55"/>
          <a:stretch/>
        </p:blipFill>
        <p:spPr>
          <a:xfrm>
            <a:off x="4893915" y="0"/>
            <a:ext cx="7298085" cy="6858000"/>
          </a:xfrm>
          <a:prstGeom prst="rect">
            <a:avLst/>
          </a:prstGeom>
        </p:spPr>
      </p:pic>
      <p:sp>
        <p:nvSpPr>
          <p:cNvPr id="31" name="Freeform 30"/>
          <p:cNvSpPr/>
          <p:nvPr/>
        </p:nvSpPr>
        <p:spPr>
          <a:xfrm rot="19340334">
            <a:off x="7110021" y="-1271621"/>
            <a:ext cx="956457" cy="9401242"/>
          </a:xfrm>
          <a:custGeom>
            <a:avLst/>
            <a:gdLst>
              <a:gd name="connsiteX0" fmla="*/ 956457 w 956457"/>
              <a:gd name="connsiteY0" fmla="*/ 738197 h 9401242"/>
              <a:gd name="connsiteX1" fmla="*/ 956457 w 956457"/>
              <a:gd name="connsiteY1" fmla="*/ 9401242 h 9401242"/>
              <a:gd name="connsiteX2" fmla="*/ 0 w 956457"/>
              <a:gd name="connsiteY2" fmla="*/ 8663045 h 9401242"/>
              <a:gd name="connsiteX3" fmla="*/ 0 w 956457"/>
              <a:gd name="connsiteY3" fmla="*/ 0 h 94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457" h="9401242">
                <a:moveTo>
                  <a:pt x="956457" y="738197"/>
                </a:moveTo>
                <a:lnTo>
                  <a:pt x="956457" y="9401242"/>
                </a:lnTo>
                <a:lnTo>
                  <a:pt x="0" y="866304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676464"/>
              </a:gs>
              <a:gs pos="0">
                <a:srgbClr val="5A3F3C">
                  <a:alpha val="0"/>
                </a:srgbClr>
              </a:gs>
              <a:gs pos="100000">
                <a:srgbClr val="5A3F3C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0" y="1"/>
            <a:ext cx="10318750" cy="6857999"/>
          </a:xfrm>
          <a:custGeom>
            <a:avLst/>
            <a:gdLst>
              <a:gd name="connsiteX0" fmla="*/ 0 w 10318750"/>
              <a:gd name="connsiteY0" fmla="*/ 0 h 6857999"/>
              <a:gd name="connsiteX1" fmla="*/ 4997450 w 10318750"/>
              <a:gd name="connsiteY1" fmla="*/ 0 h 6857999"/>
              <a:gd name="connsiteX2" fmla="*/ 10318750 w 10318750"/>
              <a:gd name="connsiteY2" fmla="*/ 6857999 h 6857999"/>
              <a:gd name="connsiteX3" fmla="*/ 4997450 w 10318750"/>
              <a:gd name="connsiteY3" fmla="*/ 6857999 h 6857999"/>
              <a:gd name="connsiteX4" fmla="*/ 0 w 103187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8750" h="6857999">
                <a:moveTo>
                  <a:pt x="0" y="0"/>
                </a:moveTo>
                <a:lnTo>
                  <a:pt x="4997450" y="0"/>
                </a:lnTo>
                <a:lnTo>
                  <a:pt x="10318750" y="6857999"/>
                </a:lnTo>
                <a:lnTo>
                  <a:pt x="49974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336" y="2915445"/>
            <a:ext cx="6984776" cy="2387600"/>
          </a:xfrm>
        </p:spPr>
        <p:txBody>
          <a:bodyPr vert="horz" lIns="91440" tIns="45720" rIns="91440" bIns="45720" rtlCol="0" anchor="b">
            <a:normAutofit/>
          </a:bodyPr>
          <a:lstStyle>
            <a:lvl1pPr algn="ctr">
              <a:defRPr lang="en-US" sz="6000">
                <a:solidFill>
                  <a:srgbClr val="2E2828"/>
                </a:solidFill>
              </a:defRPr>
            </a:lvl1pPr>
          </a:lstStyle>
          <a:p>
            <a:pPr marL="0"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336" y="5330033"/>
            <a:ext cx="6984776" cy="906567"/>
          </a:xfrm>
        </p:spPr>
        <p:txBody>
          <a:bodyPr vert="horz" lIns="91440" tIns="45720" rIns="91440" bIns="45720" rtlCol="0">
            <a:normAutofit/>
          </a:bodyPr>
          <a:lstStyle>
            <a:lvl1pPr algn="ctr">
              <a:defRPr lang="en-US" sz="2400" dirty="0">
                <a:solidFill>
                  <a:srgbClr val="8FADC7"/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подзаголовка</a:t>
            </a:r>
            <a:endParaRPr lang="en-US" dirty="0"/>
          </a:p>
        </p:txBody>
      </p:sp>
      <p:pic>
        <p:nvPicPr>
          <p:cNvPr id="7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55"/>
          <a:stretch/>
        </p:blipFill>
        <p:spPr>
          <a:xfrm>
            <a:off x="4893915" y="0"/>
            <a:ext cx="7298085" cy="6858000"/>
          </a:xfrm>
          <a:prstGeom prst="rect">
            <a:avLst/>
          </a:prstGeom>
        </p:spPr>
      </p:pic>
      <p:sp>
        <p:nvSpPr>
          <p:cNvPr id="8" name="Freeform 30"/>
          <p:cNvSpPr/>
          <p:nvPr userDrawn="1"/>
        </p:nvSpPr>
        <p:spPr>
          <a:xfrm rot="19340334">
            <a:off x="7110021" y="-1271621"/>
            <a:ext cx="956457" cy="9401242"/>
          </a:xfrm>
          <a:custGeom>
            <a:avLst/>
            <a:gdLst>
              <a:gd name="connsiteX0" fmla="*/ 956457 w 956457"/>
              <a:gd name="connsiteY0" fmla="*/ 738197 h 9401242"/>
              <a:gd name="connsiteX1" fmla="*/ 956457 w 956457"/>
              <a:gd name="connsiteY1" fmla="*/ 9401242 h 9401242"/>
              <a:gd name="connsiteX2" fmla="*/ 0 w 956457"/>
              <a:gd name="connsiteY2" fmla="*/ 8663045 h 9401242"/>
              <a:gd name="connsiteX3" fmla="*/ 0 w 956457"/>
              <a:gd name="connsiteY3" fmla="*/ 0 h 94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457" h="9401242">
                <a:moveTo>
                  <a:pt x="956457" y="738197"/>
                </a:moveTo>
                <a:lnTo>
                  <a:pt x="956457" y="9401242"/>
                </a:lnTo>
                <a:lnTo>
                  <a:pt x="0" y="866304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676464"/>
              </a:gs>
              <a:gs pos="0">
                <a:srgbClr val="5A3F3C">
                  <a:alpha val="0"/>
                </a:srgbClr>
              </a:gs>
              <a:gs pos="100000">
                <a:srgbClr val="5A3F3C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27"/>
          <p:cNvSpPr/>
          <p:nvPr userDrawn="1"/>
        </p:nvSpPr>
        <p:spPr>
          <a:xfrm>
            <a:off x="0" y="1"/>
            <a:ext cx="10318750" cy="6857999"/>
          </a:xfrm>
          <a:custGeom>
            <a:avLst/>
            <a:gdLst>
              <a:gd name="connsiteX0" fmla="*/ 0 w 10318750"/>
              <a:gd name="connsiteY0" fmla="*/ 0 h 6857999"/>
              <a:gd name="connsiteX1" fmla="*/ 4997450 w 10318750"/>
              <a:gd name="connsiteY1" fmla="*/ 0 h 6857999"/>
              <a:gd name="connsiteX2" fmla="*/ 10318750 w 10318750"/>
              <a:gd name="connsiteY2" fmla="*/ 6857999 h 6857999"/>
              <a:gd name="connsiteX3" fmla="*/ 4997450 w 10318750"/>
              <a:gd name="connsiteY3" fmla="*/ 6857999 h 6857999"/>
              <a:gd name="connsiteX4" fmla="*/ 0 w 103187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8750" h="6857999">
                <a:moveTo>
                  <a:pt x="0" y="0"/>
                </a:moveTo>
                <a:lnTo>
                  <a:pt x="4997450" y="0"/>
                </a:lnTo>
                <a:lnTo>
                  <a:pt x="10318750" y="6857999"/>
                </a:lnTo>
                <a:lnTo>
                  <a:pt x="49974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42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siness1 - Title and Content (dark)">
    <p:bg>
      <p:bgPr>
        <a:solidFill>
          <a:srgbClr val="1B31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365125"/>
            <a:ext cx="101600" cy="1325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10" name="Freeform 9"/>
          <p:cNvSpPr/>
          <p:nvPr userDrawn="1"/>
        </p:nvSpPr>
        <p:spPr>
          <a:xfrm>
            <a:off x="0" y="6413500"/>
            <a:ext cx="12192000" cy="444500"/>
          </a:xfrm>
          <a:custGeom>
            <a:avLst/>
            <a:gdLst>
              <a:gd name="connsiteX0" fmla="*/ 11544300 w 12192000"/>
              <a:gd name="connsiteY0" fmla="*/ 0 h 444500"/>
              <a:gd name="connsiteX1" fmla="*/ 12192000 w 12192000"/>
              <a:gd name="connsiteY1" fmla="*/ 0 h 444500"/>
              <a:gd name="connsiteX2" fmla="*/ 12192000 w 12192000"/>
              <a:gd name="connsiteY2" fmla="*/ 444500 h 444500"/>
              <a:gd name="connsiteX3" fmla="*/ 11286490 w 12192000"/>
              <a:gd name="connsiteY3" fmla="*/ 444500 h 444500"/>
              <a:gd name="connsiteX4" fmla="*/ 0 w 12192000"/>
              <a:gd name="connsiteY4" fmla="*/ 0 h 444500"/>
              <a:gd name="connsiteX5" fmla="*/ 10718800 w 12192000"/>
              <a:gd name="connsiteY5" fmla="*/ 0 h 444500"/>
              <a:gd name="connsiteX6" fmla="*/ 10976610 w 12192000"/>
              <a:gd name="connsiteY6" fmla="*/ 444500 h 444500"/>
              <a:gd name="connsiteX7" fmla="*/ 0 w 12192000"/>
              <a:gd name="connsiteY7" fmla="*/ 44450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44500">
                <a:moveTo>
                  <a:pt x="11544300" y="0"/>
                </a:moveTo>
                <a:lnTo>
                  <a:pt x="12192000" y="0"/>
                </a:lnTo>
                <a:lnTo>
                  <a:pt x="12192000" y="444500"/>
                </a:lnTo>
                <a:lnTo>
                  <a:pt x="11286490" y="444500"/>
                </a:lnTo>
                <a:close/>
                <a:moveTo>
                  <a:pt x="0" y="0"/>
                </a:moveTo>
                <a:lnTo>
                  <a:pt x="10718800" y="0"/>
                </a:lnTo>
                <a:lnTo>
                  <a:pt x="10976610" y="444500"/>
                </a:lnTo>
                <a:lnTo>
                  <a:pt x="0" y="444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5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8112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siness - Divide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31" name="Freeform 30"/>
          <p:cNvSpPr/>
          <p:nvPr/>
        </p:nvSpPr>
        <p:spPr>
          <a:xfrm rot="19340334">
            <a:off x="7110021" y="-1271621"/>
            <a:ext cx="956457" cy="9401242"/>
          </a:xfrm>
          <a:custGeom>
            <a:avLst/>
            <a:gdLst>
              <a:gd name="connsiteX0" fmla="*/ 956457 w 956457"/>
              <a:gd name="connsiteY0" fmla="*/ 738197 h 9401242"/>
              <a:gd name="connsiteX1" fmla="*/ 956457 w 956457"/>
              <a:gd name="connsiteY1" fmla="*/ 9401242 h 9401242"/>
              <a:gd name="connsiteX2" fmla="*/ 0 w 956457"/>
              <a:gd name="connsiteY2" fmla="*/ 8663045 h 9401242"/>
              <a:gd name="connsiteX3" fmla="*/ 0 w 956457"/>
              <a:gd name="connsiteY3" fmla="*/ 0 h 94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457" h="9401242">
                <a:moveTo>
                  <a:pt x="956457" y="738197"/>
                </a:moveTo>
                <a:lnTo>
                  <a:pt x="956457" y="9401242"/>
                </a:lnTo>
                <a:lnTo>
                  <a:pt x="0" y="866304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476984"/>
              </a:gs>
              <a:gs pos="0">
                <a:srgbClr val="17181A">
                  <a:alpha val="0"/>
                </a:srgbClr>
              </a:gs>
              <a:gs pos="100000">
                <a:srgbClr val="17181A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0" y="1"/>
            <a:ext cx="10318750" cy="6857999"/>
          </a:xfrm>
          <a:custGeom>
            <a:avLst/>
            <a:gdLst>
              <a:gd name="connsiteX0" fmla="*/ 0 w 10318750"/>
              <a:gd name="connsiteY0" fmla="*/ 0 h 6857999"/>
              <a:gd name="connsiteX1" fmla="*/ 4997450 w 10318750"/>
              <a:gd name="connsiteY1" fmla="*/ 0 h 6857999"/>
              <a:gd name="connsiteX2" fmla="*/ 10318750 w 10318750"/>
              <a:gd name="connsiteY2" fmla="*/ 6857999 h 6857999"/>
              <a:gd name="connsiteX3" fmla="*/ 4997450 w 10318750"/>
              <a:gd name="connsiteY3" fmla="*/ 6857999 h 6857999"/>
              <a:gd name="connsiteX4" fmla="*/ 0 w 103187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8750" h="6857999">
                <a:moveTo>
                  <a:pt x="0" y="0"/>
                </a:moveTo>
                <a:lnTo>
                  <a:pt x="4997450" y="0"/>
                </a:lnTo>
                <a:lnTo>
                  <a:pt x="10318750" y="6857999"/>
                </a:lnTo>
                <a:lnTo>
                  <a:pt x="49974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336" y="2915445"/>
            <a:ext cx="6984776" cy="2387600"/>
          </a:xfrm>
        </p:spPr>
        <p:txBody>
          <a:bodyPr vert="horz" lIns="91440" tIns="45720" rIns="91440" bIns="45720" rtlCol="0" anchor="b">
            <a:normAutofit/>
          </a:bodyPr>
          <a:lstStyle>
            <a:lvl1pPr algn="ctr">
              <a:defRPr lang="en-US" sz="6000">
                <a:solidFill>
                  <a:srgbClr val="2E2828"/>
                </a:solidFill>
              </a:defRPr>
            </a:lvl1pPr>
          </a:lstStyle>
          <a:p>
            <a:pPr marL="0"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336" y="5330033"/>
            <a:ext cx="6984776" cy="906567"/>
          </a:xfrm>
        </p:spPr>
        <p:txBody>
          <a:bodyPr vert="horz" lIns="91440" tIns="45720" rIns="91440" bIns="45720" rtlCol="0">
            <a:normAutofit/>
          </a:bodyPr>
          <a:lstStyle>
            <a:lvl1pPr algn="ctr">
              <a:defRPr lang="en-US" sz="2400" dirty="0">
                <a:solidFill>
                  <a:srgbClr val="587B95"/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подзаголовка</a:t>
            </a:r>
            <a:endParaRPr lang="en-US" dirty="0"/>
          </a:p>
        </p:txBody>
      </p:sp>
      <p:pic>
        <p:nvPicPr>
          <p:cNvPr id="7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8" name="Freeform 30"/>
          <p:cNvSpPr/>
          <p:nvPr userDrawn="1"/>
        </p:nvSpPr>
        <p:spPr>
          <a:xfrm rot="19340334">
            <a:off x="7110021" y="-1271621"/>
            <a:ext cx="956457" cy="9401242"/>
          </a:xfrm>
          <a:custGeom>
            <a:avLst/>
            <a:gdLst>
              <a:gd name="connsiteX0" fmla="*/ 956457 w 956457"/>
              <a:gd name="connsiteY0" fmla="*/ 738197 h 9401242"/>
              <a:gd name="connsiteX1" fmla="*/ 956457 w 956457"/>
              <a:gd name="connsiteY1" fmla="*/ 9401242 h 9401242"/>
              <a:gd name="connsiteX2" fmla="*/ 0 w 956457"/>
              <a:gd name="connsiteY2" fmla="*/ 8663045 h 9401242"/>
              <a:gd name="connsiteX3" fmla="*/ 0 w 956457"/>
              <a:gd name="connsiteY3" fmla="*/ 0 h 94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457" h="9401242">
                <a:moveTo>
                  <a:pt x="956457" y="738197"/>
                </a:moveTo>
                <a:lnTo>
                  <a:pt x="956457" y="9401242"/>
                </a:lnTo>
                <a:lnTo>
                  <a:pt x="0" y="866304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476984"/>
              </a:gs>
              <a:gs pos="0">
                <a:srgbClr val="17181A">
                  <a:alpha val="0"/>
                </a:srgbClr>
              </a:gs>
              <a:gs pos="100000">
                <a:srgbClr val="17181A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27"/>
          <p:cNvSpPr/>
          <p:nvPr userDrawn="1"/>
        </p:nvSpPr>
        <p:spPr>
          <a:xfrm>
            <a:off x="0" y="1"/>
            <a:ext cx="10318750" cy="6857999"/>
          </a:xfrm>
          <a:custGeom>
            <a:avLst/>
            <a:gdLst>
              <a:gd name="connsiteX0" fmla="*/ 0 w 10318750"/>
              <a:gd name="connsiteY0" fmla="*/ 0 h 6857999"/>
              <a:gd name="connsiteX1" fmla="*/ 4997450 w 10318750"/>
              <a:gd name="connsiteY1" fmla="*/ 0 h 6857999"/>
              <a:gd name="connsiteX2" fmla="*/ 10318750 w 10318750"/>
              <a:gd name="connsiteY2" fmla="*/ 6857999 h 6857999"/>
              <a:gd name="connsiteX3" fmla="*/ 4997450 w 10318750"/>
              <a:gd name="connsiteY3" fmla="*/ 6857999 h 6857999"/>
              <a:gd name="connsiteX4" fmla="*/ 0 w 103187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8750" h="6857999">
                <a:moveTo>
                  <a:pt x="0" y="0"/>
                </a:moveTo>
                <a:lnTo>
                  <a:pt x="4997450" y="0"/>
                </a:lnTo>
                <a:lnTo>
                  <a:pt x="10318750" y="6857999"/>
                </a:lnTo>
                <a:lnTo>
                  <a:pt x="49974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503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siness - Divide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14" r="23319" b="2503"/>
          <a:stretch/>
        </p:blipFill>
        <p:spPr>
          <a:xfrm>
            <a:off x="4631392" y="1"/>
            <a:ext cx="7560608" cy="6858000"/>
          </a:xfrm>
          <a:prstGeom prst="rect">
            <a:avLst/>
          </a:prstGeom>
        </p:spPr>
      </p:pic>
      <p:sp>
        <p:nvSpPr>
          <p:cNvPr id="31" name="Freeform 30"/>
          <p:cNvSpPr/>
          <p:nvPr/>
        </p:nvSpPr>
        <p:spPr>
          <a:xfrm rot="19340334">
            <a:off x="7110021" y="-1271621"/>
            <a:ext cx="956457" cy="9401242"/>
          </a:xfrm>
          <a:custGeom>
            <a:avLst/>
            <a:gdLst>
              <a:gd name="connsiteX0" fmla="*/ 956457 w 956457"/>
              <a:gd name="connsiteY0" fmla="*/ 738197 h 9401242"/>
              <a:gd name="connsiteX1" fmla="*/ 956457 w 956457"/>
              <a:gd name="connsiteY1" fmla="*/ 9401242 h 9401242"/>
              <a:gd name="connsiteX2" fmla="*/ 0 w 956457"/>
              <a:gd name="connsiteY2" fmla="*/ 8663045 h 9401242"/>
              <a:gd name="connsiteX3" fmla="*/ 0 w 956457"/>
              <a:gd name="connsiteY3" fmla="*/ 0 h 94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457" h="9401242">
                <a:moveTo>
                  <a:pt x="956457" y="738197"/>
                </a:moveTo>
                <a:lnTo>
                  <a:pt x="956457" y="9401242"/>
                </a:lnTo>
                <a:lnTo>
                  <a:pt x="0" y="866304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676464"/>
              </a:gs>
              <a:gs pos="0">
                <a:srgbClr val="5A3F3C">
                  <a:alpha val="0"/>
                </a:srgbClr>
              </a:gs>
              <a:gs pos="100000">
                <a:srgbClr val="5A3F3C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0" y="1"/>
            <a:ext cx="10318750" cy="6857999"/>
          </a:xfrm>
          <a:custGeom>
            <a:avLst/>
            <a:gdLst>
              <a:gd name="connsiteX0" fmla="*/ 0 w 10318750"/>
              <a:gd name="connsiteY0" fmla="*/ 0 h 6857999"/>
              <a:gd name="connsiteX1" fmla="*/ 4997450 w 10318750"/>
              <a:gd name="connsiteY1" fmla="*/ 0 h 6857999"/>
              <a:gd name="connsiteX2" fmla="*/ 10318750 w 10318750"/>
              <a:gd name="connsiteY2" fmla="*/ 6857999 h 6857999"/>
              <a:gd name="connsiteX3" fmla="*/ 4997450 w 10318750"/>
              <a:gd name="connsiteY3" fmla="*/ 6857999 h 6857999"/>
              <a:gd name="connsiteX4" fmla="*/ 0 w 103187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8750" h="6857999">
                <a:moveTo>
                  <a:pt x="0" y="0"/>
                </a:moveTo>
                <a:lnTo>
                  <a:pt x="4997450" y="0"/>
                </a:lnTo>
                <a:lnTo>
                  <a:pt x="10318750" y="6857999"/>
                </a:lnTo>
                <a:lnTo>
                  <a:pt x="49974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336" y="2915445"/>
            <a:ext cx="6984776" cy="2387600"/>
          </a:xfrm>
        </p:spPr>
        <p:txBody>
          <a:bodyPr vert="horz" lIns="91440" tIns="45720" rIns="91440" bIns="45720" rtlCol="0" anchor="b">
            <a:normAutofit/>
          </a:bodyPr>
          <a:lstStyle>
            <a:lvl1pPr algn="ctr">
              <a:defRPr lang="en-US" sz="6000">
                <a:solidFill>
                  <a:srgbClr val="2E2828"/>
                </a:solidFill>
              </a:defRPr>
            </a:lvl1pPr>
          </a:lstStyle>
          <a:p>
            <a:pPr marL="0"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336" y="5330033"/>
            <a:ext cx="6984776" cy="906567"/>
          </a:xfrm>
        </p:spPr>
        <p:txBody>
          <a:bodyPr vert="horz" lIns="91440" tIns="45720" rIns="91440" bIns="45720" rtlCol="0">
            <a:normAutofit/>
          </a:bodyPr>
          <a:lstStyle>
            <a:lvl1pPr algn="ctr">
              <a:defRPr lang="en-US" sz="2400" dirty="0">
                <a:solidFill>
                  <a:srgbClr val="C3822C"/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подзаголовка</a:t>
            </a:r>
            <a:endParaRPr lang="en-US" dirty="0"/>
          </a:p>
        </p:txBody>
      </p:sp>
      <p:pic>
        <p:nvPicPr>
          <p:cNvPr id="7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14" r="23319" b="2503"/>
          <a:stretch/>
        </p:blipFill>
        <p:spPr>
          <a:xfrm>
            <a:off x="4631392" y="1"/>
            <a:ext cx="7560608" cy="6858000"/>
          </a:xfrm>
          <a:prstGeom prst="rect">
            <a:avLst/>
          </a:prstGeom>
        </p:spPr>
      </p:pic>
      <p:sp>
        <p:nvSpPr>
          <p:cNvPr id="8" name="Freeform 30"/>
          <p:cNvSpPr/>
          <p:nvPr userDrawn="1"/>
        </p:nvSpPr>
        <p:spPr>
          <a:xfrm rot="19340334">
            <a:off x="7110021" y="-1271621"/>
            <a:ext cx="956457" cy="9401242"/>
          </a:xfrm>
          <a:custGeom>
            <a:avLst/>
            <a:gdLst>
              <a:gd name="connsiteX0" fmla="*/ 956457 w 956457"/>
              <a:gd name="connsiteY0" fmla="*/ 738197 h 9401242"/>
              <a:gd name="connsiteX1" fmla="*/ 956457 w 956457"/>
              <a:gd name="connsiteY1" fmla="*/ 9401242 h 9401242"/>
              <a:gd name="connsiteX2" fmla="*/ 0 w 956457"/>
              <a:gd name="connsiteY2" fmla="*/ 8663045 h 9401242"/>
              <a:gd name="connsiteX3" fmla="*/ 0 w 956457"/>
              <a:gd name="connsiteY3" fmla="*/ 0 h 94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457" h="9401242">
                <a:moveTo>
                  <a:pt x="956457" y="738197"/>
                </a:moveTo>
                <a:lnTo>
                  <a:pt x="956457" y="9401242"/>
                </a:lnTo>
                <a:lnTo>
                  <a:pt x="0" y="866304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676464"/>
              </a:gs>
              <a:gs pos="0">
                <a:srgbClr val="5A3F3C">
                  <a:alpha val="0"/>
                </a:srgbClr>
              </a:gs>
              <a:gs pos="100000">
                <a:srgbClr val="5A3F3C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27"/>
          <p:cNvSpPr/>
          <p:nvPr userDrawn="1"/>
        </p:nvSpPr>
        <p:spPr>
          <a:xfrm>
            <a:off x="0" y="1"/>
            <a:ext cx="10318750" cy="6857999"/>
          </a:xfrm>
          <a:custGeom>
            <a:avLst/>
            <a:gdLst>
              <a:gd name="connsiteX0" fmla="*/ 0 w 10318750"/>
              <a:gd name="connsiteY0" fmla="*/ 0 h 6857999"/>
              <a:gd name="connsiteX1" fmla="*/ 4997450 w 10318750"/>
              <a:gd name="connsiteY1" fmla="*/ 0 h 6857999"/>
              <a:gd name="connsiteX2" fmla="*/ 10318750 w 10318750"/>
              <a:gd name="connsiteY2" fmla="*/ 6857999 h 6857999"/>
              <a:gd name="connsiteX3" fmla="*/ 4997450 w 10318750"/>
              <a:gd name="connsiteY3" fmla="*/ 6857999 h 6857999"/>
              <a:gd name="connsiteX4" fmla="*/ 0 w 103187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8750" h="6857999">
                <a:moveTo>
                  <a:pt x="0" y="0"/>
                </a:moveTo>
                <a:lnTo>
                  <a:pt x="4997450" y="0"/>
                </a:lnTo>
                <a:lnTo>
                  <a:pt x="10318750" y="6857999"/>
                </a:lnTo>
                <a:lnTo>
                  <a:pt x="49974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560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1096512" y="5774480"/>
            <a:ext cx="1095488" cy="108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879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rgbClr val="22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021288"/>
            <a:ext cx="1219200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395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054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2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0"/>
          <a:stretch/>
        </p:blipFill>
        <p:spPr>
          <a:xfrm>
            <a:off x="39624" y="0"/>
            <a:ext cx="12152376" cy="6858000"/>
          </a:xfrm>
          <a:prstGeom prst="rect">
            <a:avLst/>
          </a:prstGeom>
        </p:spPr>
      </p:pic>
      <p:sp>
        <p:nvSpPr>
          <p:cNvPr id="18" name="Freeform 17"/>
          <p:cNvSpPr/>
          <p:nvPr userDrawn="1"/>
        </p:nvSpPr>
        <p:spPr>
          <a:xfrm rot="19340334">
            <a:off x="3528621" y="-1271621"/>
            <a:ext cx="956457" cy="9401242"/>
          </a:xfrm>
          <a:custGeom>
            <a:avLst/>
            <a:gdLst>
              <a:gd name="connsiteX0" fmla="*/ 956457 w 956457"/>
              <a:gd name="connsiteY0" fmla="*/ 738197 h 9401242"/>
              <a:gd name="connsiteX1" fmla="*/ 956457 w 956457"/>
              <a:gd name="connsiteY1" fmla="*/ 9401242 h 9401242"/>
              <a:gd name="connsiteX2" fmla="*/ 0 w 956457"/>
              <a:gd name="connsiteY2" fmla="*/ 8663045 h 9401242"/>
              <a:gd name="connsiteX3" fmla="*/ 0 w 956457"/>
              <a:gd name="connsiteY3" fmla="*/ 0 h 94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457" h="9401242">
                <a:moveTo>
                  <a:pt x="956457" y="738197"/>
                </a:moveTo>
                <a:lnTo>
                  <a:pt x="956457" y="9401242"/>
                </a:lnTo>
                <a:lnTo>
                  <a:pt x="0" y="866304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676464"/>
              </a:gs>
              <a:gs pos="0">
                <a:schemeClr val="bg2">
                  <a:lumMod val="50000"/>
                  <a:alpha val="0"/>
                </a:schemeClr>
              </a:gs>
              <a:gs pos="100000">
                <a:schemeClr val="tx1">
                  <a:lumMod val="68000"/>
                  <a:lumOff val="32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4" name="Freeform 13"/>
          <p:cNvSpPr/>
          <p:nvPr userDrawn="1"/>
        </p:nvSpPr>
        <p:spPr>
          <a:xfrm>
            <a:off x="0" y="1"/>
            <a:ext cx="6737350" cy="6857999"/>
          </a:xfrm>
          <a:custGeom>
            <a:avLst/>
            <a:gdLst>
              <a:gd name="connsiteX0" fmla="*/ 0 w 6737350"/>
              <a:gd name="connsiteY0" fmla="*/ 0 h 6857999"/>
              <a:gd name="connsiteX1" fmla="*/ 1416050 w 6737350"/>
              <a:gd name="connsiteY1" fmla="*/ 0 h 6857999"/>
              <a:gd name="connsiteX2" fmla="*/ 6737350 w 6737350"/>
              <a:gd name="connsiteY2" fmla="*/ 6857999 h 6857999"/>
              <a:gd name="connsiteX3" fmla="*/ 1416050 w 6737350"/>
              <a:gd name="connsiteY3" fmla="*/ 6857999 h 6857999"/>
              <a:gd name="connsiteX4" fmla="*/ 0 w 67373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7350" h="6857999">
                <a:moveTo>
                  <a:pt x="0" y="0"/>
                </a:moveTo>
                <a:lnTo>
                  <a:pt x="1416050" y="0"/>
                </a:lnTo>
                <a:lnTo>
                  <a:pt x="6737350" y="6857999"/>
                </a:lnTo>
                <a:lnTo>
                  <a:pt x="14160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336" y="2915445"/>
            <a:ext cx="4320480" cy="23876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>
                <a:solidFill>
                  <a:srgbClr val="2E2828"/>
                </a:solidFill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336" y="5330033"/>
            <a:ext cx="4320480" cy="90656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000">
                <a:solidFill>
                  <a:srgbClr val="B38B68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77472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siness2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365125"/>
            <a:ext cx="101600" cy="1325563"/>
          </a:xfrm>
          <a:prstGeom prst="rect">
            <a:avLst/>
          </a:prstGeom>
          <a:solidFill>
            <a:srgbClr val="B38B68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10" name="Freeform 9"/>
          <p:cNvSpPr/>
          <p:nvPr userDrawn="1"/>
        </p:nvSpPr>
        <p:spPr>
          <a:xfrm>
            <a:off x="0" y="6413500"/>
            <a:ext cx="12192000" cy="444500"/>
          </a:xfrm>
          <a:custGeom>
            <a:avLst/>
            <a:gdLst>
              <a:gd name="connsiteX0" fmla="*/ 11544300 w 12192000"/>
              <a:gd name="connsiteY0" fmla="*/ 0 h 444500"/>
              <a:gd name="connsiteX1" fmla="*/ 12192000 w 12192000"/>
              <a:gd name="connsiteY1" fmla="*/ 0 h 444500"/>
              <a:gd name="connsiteX2" fmla="*/ 12192000 w 12192000"/>
              <a:gd name="connsiteY2" fmla="*/ 444500 h 444500"/>
              <a:gd name="connsiteX3" fmla="*/ 11286490 w 12192000"/>
              <a:gd name="connsiteY3" fmla="*/ 444500 h 444500"/>
              <a:gd name="connsiteX4" fmla="*/ 0 w 12192000"/>
              <a:gd name="connsiteY4" fmla="*/ 0 h 444500"/>
              <a:gd name="connsiteX5" fmla="*/ 10718800 w 12192000"/>
              <a:gd name="connsiteY5" fmla="*/ 0 h 444500"/>
              <a:gd name="connsiteX6" fmla="*/ 10976610 w 12192000"/>
              <a:gd name="connsiteY6" fmla="*/ 444500 h 444500"/>
              <a:gd name="connsiteX7" fmla="*/ 0 w 12192000"/>
              <a:gd name="connsiteY7" fmla="*/ 44450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44500">
                <a:moveTo>
                  <a:pt x="11544300" y="0"/>
                </a:moveTo>
                <a:lnTo>
                  <a:pt x="12192000" y="0"/>
                </a:lnTo>
                <a:lnTo>
                  <a:pt x="12192000" y="444500"/>
                </a:lnTo>
                <a:lnTo>
                  <a:pt x="11286490" y="444500"/>
                </a:lnTo>
                <a:close/>
                <a:moveTo>
                  <a:pt x="0" y="0"/>
                </a:moveTo>
                <a:lnTo>
                  <a:pt x="10718800" y="0"/>
                </a:lnTo>
                <a:lnTo>
                  <a:pt x="10976610" y="444500"/>
                </a:lnTo>
                <a:lnTo>
                  <a:pt x="0" y="444500"/>
                </a:lnTo>
                <a:close/>
              </a:path>
            </a:pathLst>
          </a:custGeom>
          <a:solidFill>
            <a:srgbClr val="B38B68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5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716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siness2 - Title and Content (dark)">
    <p:bg>
      <p:bgPr>
        <a:solidFill>
          <a:srgbClr val="B38B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365125"/>
            <a:ext cx="101600" cy="1325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10" name="Freeform 9"/>
          <p:cNvSpPr/>
          <p:nvPr userDrawn="1"/>
        </p:nvSpPr>
        <p:spPr>
          <a:xfrm>
            <a:off x="0" y="6413500"/>
            <a:ext cx="12192000" cy="444500"/>
          </a:xfrm>
          <a:custGeom>
            <a:avLst/>
            <a:gdLst>
              <a:gd name="connsiteX0" fmla="*/ 11544300 w 12192000"/>
              <a:gd name="connsiteY0" fmla="*/ 0 h 444500"/>
              <a:gd name="connsiteX1" fmla="*/ 12192000 w 12192000"/>
              <a:gd name="connsiteY1" fmla="*/ 0 h 444500"/>
              <a:gd name="connsiteX2" fmla="*/ 12192000 w 12192000"/>
              <a:gd name="connsiteY2" fmla="*/ 444500 h 444500"/>
              <a:gd name="connsiteX3" fmla="*/ 11286490 w 12192000"/>
              <a:gd name="connsiteY3" fmla="*/ 444500 h 444500"/>
              <a:gd name="connsiteX4" fmla="*/ 0 w 12192000"/>
              <a:gd name="connsiteY4" fmla="*/ 0 h 444500"/>
              <a:gd name="connsiteX5" fmla="*/ 10718800 w 12192000"/>
              <a:gd name="connsiteY5" fmla="*/ 0 h 444500"/>
              <a:gd name="connsiteX6" fmla="*/ 10976610 w 12192000"/>
              <a:gd name="connsiteY6" fmla="*/ 444500 h 444500"/>
              <a:gd name="connsiteX7" fmla="*/ 0 w 12192000"/>
              <a:gd name="connsiteY7" fmla="*/ 44450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44500">
                <a:moveTo>
                  <a:pt x="11544300" y="0"/>
                </a:moveTo>
                <a:lnTo>
                  <a:pt x="12192000" y="0"/>
                </a:lnTo>
                <a:lnTo>
                  <a:pt x="12192000" y="444500"/>
                </a:lnTo>
                <a:lnTo>
                  <a:pt x="11286490" y="444500"/>
                </a:lnTo>
                <a:close/>
                <a:moveTo>
                  <a:pt x="0" y="0"/>
                </a:moveTo>
                <a:lnTo>
                  <a:pt x="10718800" y="0"/>
                </a:lnTo>
                <a:lnTo>
                  <a:pt x="10976610" y="444500"/>
                </a:lnTo>
                <a:lnTo>
                  <a:pt x="0" y="444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5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215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3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r="5572" b="2920"/>
          <a:stretch/>
        </p:blipFill>
        <p:spPr>
          <a:xfrm>
            <a:off x="1400295" y="1"/>
            <a:ext cx="10791705" cy="6858000"/>
          </a:xfrm>
          <a:prstGeom prst="rect">
            <a:avLst/>
          </a:prstGeom>
        </p:spPr>
      </p:pic>
      <p:sp>
        <p:nvSpPr>
          <p:cNvPr id="18" name="Freeform 17"/>
          <p:cNvSpPr/>
          <p:nvPr userDrawn="1"/>
        </p:nvSpPr>
        <p:spPr>
          <a:xfrm rot="19340334">
            <a:off x="3528621" y="-1271621"/>
            <a:ext cx="956457" cy="9401242"/>
          </a:xfrm>
          <a:custGeom>
            <a:avLst/>
            <a:gdLst>
              <a:gd name="connsiteX0" fmla="*/ 956457 w 956457"/>
              <a:gd name="connsiteY0" fmla="*/ 738197 h 9401242"/>
              <a:gd name="connsiteX1" fmla="*/ 956457 w 956457"/>
              <a:gd name="connsiteY1" fmla="*/ 9401242 h 9401242"/>
              <a:gd name="connsiteX2" fmla="*/ 0 w 956457"/>
              <a:gd name="connsiteY2" fmla="*/ 8663045 h 9401242"/>
              <a:gd name="connsiteX3" fmla="*/ 0 w 956457"/>
              <a:gd name="connsiteY3" fmla="*/ 0 h 94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457" h="9401242">
                <a:moveTo>
                  <a:pt x="956457" y="738197"/>
                </a:moveTo>
                <a:lnTo>
                  <a:pt x="956457" y="9401242"/>
                </a:lnTo>
                <a:lnTo>
                  <a:pt x="0" y="866304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676464"/>
              </a:gs>
              <a:gs pos="0">
                <a:schemeClr val="bg2">
                  <a:lumMod val="50000"/>
                  <a:alpha val="0"/>
                </a:schemeClr>
              </a:gs>
              <a:gs pos="100000">
                <a:schemeClr val="tx1">
                  <a:lumMod val="68000"/>
                  <a:lumOff val="32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4" name="Freeform 13"/>
          <p:cNvSpPr/>
          <p:nvPr userDrawn="1"/>
        </p:nvSpPr>
        <p:spPr>
          <a:xfrm>
            <a:off x="0" y="1"/>
            <a:ext cx="6737350" cy="6857999"/>
          </a:xfrm>
          <a:custGeom>
            <a:avLst/>
            <a:gdLst>
              <a:gd name="connsiteX0" fmla="*/ 0 w 6737350"/>
              <a:gd name="connsiteY0" fmla="*/ 0 h 6857999"/>
              <a:gd name="connsiteX1" fmla="*/ 1416050 w 6737350"/>
              <a:gd name="connsiteY1" fmla="*/ 0 h 6857999"/>
              <a:gd name="connsiteX2" fmla="*/ 6737350 w 6737350"/>
              <a:gd name="connsiteY2" fmla="*/ 6857999 h 6857999"/>
              <a:gd name="connsiteX3" fmla="*/ 1416050 w 6737350"/>
              <a:gd name="connsiteY3" fmla="*/ 6857999 h 6857999"/>
              <a:gd name="connsiteX4" fmla="*/ 0 w 67373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7350" h="6857999">
                <a:moveTo>
                  <a:pt x="0" y="0"/>
                </a:moveTo>
                <a:lnTo>
                  <a:pt x="1416050" y="0"/>
                </a:lnTo>
                <a:lnTo>
                  <a:pt x="6737350" y="6857999"/>
                </a:lnTo>
                <a:lnTo>
                  <a:pt x="14160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336" y="2915445"/>
            <a:ext cx="4320480" cy="23876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>
                <a:solidFill>
                  <a:srgbClr val="2E2828"/>
                </a:solidFill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336" y="5330033"/>
            <a:ext cx="4320480" cy="90656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000" dirty="0">
                <a:solidFill>
                  <a:srgbClr val="D35659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84516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siness3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365125"/>
            <a:ext cx="101600" cy="1325563"/>
          </a:xfrm>
          <a:prstGeom prst="rect">
            <a:avLst/>
          </a:prstGeom>
          <a:solidFill>
            <a:srgbClr val="607B8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10" name="Freeform 9"/>
          <p:cNvSpPr/>
          <p:nvPr userDrawn="1"/>
        </p:nvSpPr>
        <p:spPr>
          <a:xfrm>
            <a:off x="0" y="6413500"/>
            <a:ext cx="12192000" cy="444500"/>
          </a:xfrm>
          <a:custGeom>
            <a:avLst/>
            <a:gdLst>
              <a:gd name="connsiteX0" fmla="*/ 11544300 w 12192000"/>
              <a:gd name="connsiteY0" fmla="*/ 0 h 444500"/>
              <a:gd name="connsiteX1" fmla="*/ 12192000 w 12192000"/>
              <a:gd name="connsiteY1" fmla="*/ 0 h 444500"/>
              <a:gd name="connsiteX2" fmla="*/ 12192000 w 12192000"/>
              <a:gd name="connsiteY2" fmla="*/ 444500 h 444500"/>
              <a:gd name="connsiteX3" fmla="*/ 11286490 w 12192000"/>
              <a:gd name="connsiteY3" fmla="*/ 444500 h 444500"/>
              <a:gd name="connsiteX4" fmla="*/ 0 w 12192000"/>
              <a:gd name="connsiteY4" fmla="*/ 0 h 444500"/>
              <a:gd name="connsiteX5" fmla="*/ 10718800 w 12192000"/>
              <a:gd name="connsiteY5" fmla="*/ 0 h 444500"/>
              <a:gd name="connsiteX6" fmla="*/ 10976610 w 12192000"/>
              <a:gd name="connsiteY6" fmla="*/ 444500 h 444500"/>
              <a:gd name="connsiteX7" fmla="*/ 0 w 12192000"/>
              <a:gd name="connsiteY7" fmla="*/ 44450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44500">
                <a:moveTo>
                  <a:pt x="11544300" y="0"/>
                </a:moveTo>
                <a:lnTo>
                  <a:pt x="12192000" y="0"/>
                </a:lnTo>
                <a:lnTo>
                  <a:pt x="12192000" y="444500"/>
                </a:lnTo>
                <a:lnTo>
                  <a:pt x="11286490" y="444500"/>
                </a:lnTo>
                <a:close/>
                <a:moveTo>
                  <a:pt x="0" y="0"/>
                </a:moveTo>
                <a:lnTo>
                  <a:pt x="10718800" y="0"/>
                </a:lnTo>
                <a:lnTo>
                  <a:pt x="10976610" y="444500"/>
                </a:lnTo>
                <a:lnTo>
                  <a:pt x="0" y="444500"/>
                </a:lnTo>
                <a:close/>
              </a:path>
            </a:pathLst>
          </a:custGeom>
          <a:solidFill>
            <a:srgbClr val="607B8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5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124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siness3 - Title and Content (dark)">
    <p:bg>
      <p:bgPr>
        <a:solidFill>
          <a:srgbClr val="607B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365125"/>
            <a:ext cx="101600" cy="1325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500" b="1">
              <a:solidFill>
                <a:schemeClr val="tx1"/>
              </a:solidFill>
            </a:endParaRPr>
          </a:p>
        </p:txBody>
      </p:sp>
      <p:sp>
        <p:nvSpPr>
          <p:cNvPr id="10" name="Freeform 9"/>
          <p:cNvSpPr/>
          <p:nvPr userDrawn="1"/>
        </p:nvSpPr>
        <p:spPr>
          <a:xfrm>
            <a:off x="0" y="6413500"/>
            <a:ext cx="12192000" cy="444500"/>
          </a:xfrm>
          <a:custGeom>
            <a:avLst/>
            <a:gdLst>
              <a:gd name="connsiteX0" fmla="*/ 11544300 w 12192000"/>
              <a:gd name="connsiteY0" fmla="*/ 0 h 444500"/>
              <a:gd name="connsiteX1" fmla="*/ 12192000 w 12192000"/>
              <a:gd name="connsiteY1" fmla="*/ 0 h 444500"/>
              <a:gd name="connsiteX2" fmla="*/ 12192000 w 12192000"/>
              <a:gd name="connsiteY2" fmla="*/ 444500 h 444500"/>
              <a:gd name="connsiteX3" fmla="*/ 11286490 w 12192000"/>
              <a:gd name="connsiteY3" fmla="*/ 444500 h 444500"/>
              <a:gd name="connsiteX4" fmla="*/ 0 w 12192000"/>
              <a:gd name="connsiteY4" fmla="*/ 0 h 444500"/>
              <a:gd name="connsiteX5" fmla="*/ 10718800 w 12192000"/>
              <a:gd name="connsiteY5" fmla="*/ 0 h 444500"/>
              <a:gd name="connsiteX6" fmla="*/ 10976610 w 12192000"/>
              <a:gd name="connsiteY6" fmla="*/ 444500 h 444500"/>
              <a:gd name="connsiteX7" fmla="*/ 0 w 12192000"/>
              <a:gd name="connsiteY7" fmla="*/ 44450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44500">
                <a:moveTo>
                  <a:pt x="11544300" y="0"/>
                </a:moveTo>
                <a:lnTo>
                  <a:pt x="12192000" y="0"/>
                </a:lnTo>
                <a:lnTo>
                  <a:pt x="12192000" y="444500"/>
                </a:lnTo>
                <a:lnTo>
                  <a:pt x="11286490" y="444500"/>
                </a:lnTo>
                <a:close/>
                <a:moveTo>
                  <a:pt x="0" y="0"/>
                </a:moveTo>
                <a:lnTo>
                  <a:pt x="10718800" y="0"/>
                </a:lnTo>
                <a:lnTo>
                  <a:pt x="10976610" y="444500"/>
                </a:lnTo>
                <a:lnTo>
                  <a:pt x="0" y="444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5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3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hyperlink" Target="http://linhpham.me/" TargetMode="Externa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hyperlink" Target="http://linhpham.me/" TargetMode="External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4E2D5-6837-445E-B623-7F92FCF6CC71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1C346-55E7-4194-832C-73081165A42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 rot="5400000">
            <a:off x="11604686" y="5799923"/>
            <a:ext cx="183915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1120194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48" r:id="rId2"/>
    <p:sldLayoutId id="2147483759" r:id="rId3"/>
    <p:sldLayoutId id="2147483771" r:id="rId4"/>
    <p:sldLayoutId id="2147483761" r:id="rId5"/>
    <p:sldLayoutId id="2147483762" r:id="rId6"/>
    <p:sldLayoutId id="2147483772" r:id="rId7"/>
    <p:sldLayoutId id="2147483758" r:id="rId8"/>
    <p:sldLayoutId id="2147483765" r:id="rId9"/>
    <p:sldLayoutId id="2147483773" r:id="rId10"/>
    <p:sldLayoutId id="2147483775" r:id="rId11"/>
    <p:sldLayoutId id="2147483767" r:id="rId12"/>
    <p:sldLayoutId id="2147483768" r:id="rId13"/>
    <p:sldLayoutId id="214748376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5087888" cy="6858000"/>
          </a:xfrm>
          <a:prstGeom prst="rect">
            <a:avLst/>
          </a:prstGeom>
          <a:solidFill>
            <a:srgbClr val="1E2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hlinkClick r:id="rId3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898038"/>
            <a:ext cx="2493480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68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719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74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4E2D5-6837-445E-B623-7F92FCF6CC71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1C346-55E7-4194-832C-73081165A42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 rot="5400000">
            <a:off x="11604686" y="5799923"/>
            <a:ext cx="183915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  <p:sp>
        <p:nvSpPr>
          <p:cNvPr id="8" name="Rectangle 6"/>
          <p:cNvSpPr/>
          <p:nvPr userDrawn="1"/>
        </p:nvSpPr>
        <p:spPr>
          <a:xfrm rot="5400000">
            <a:off x="11604686" y="5799923"/>
            <a:ext cx="183915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49642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5087888" cy="6858000"/>
          </a:xfrm>
          <a:prstGeom prst="rect">
            <a:avLst/>
          </a:prstGeom>
          <a:solidFill>
            <a:srgbClr val="1E2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98038"/>
            <a:ext cx="2493480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97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42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3.jp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4655840" y="0"/>
            <a:ext cx="7536160" cy="6453336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848528" y="5517232"/>
            <a:ext cx="1253876" cy="86099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24" y="4961945"/>
            <a:ext cx="572413" cy="1416281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4655840" y="323679"/>
            <a:ext cx="74465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D35659"/>
                </a:solidFill>
              </a:rPr>
              <a:t>Отчёт о реализации направления </a:t>
            </a:r>
          </a:p>
          <a:p>
            <a:r>
              <a:rPr lang="ru-RU" sz="2400" b="1" dirty="0">
                <a:solidFill>
                  <a:srgbClr val="D35659"/>
                </a:solidFill>
              </a:rPr>
              <a:t>«Человеческий капитал»</a:t>
            </a:r>
            <a:br>
              <a:rPr lang="ru-RU" sz="2400" b="1" dirty="0">
                <a:solidFill>
                  <a:srgbClr val="D35659"/>
                </a:solidFill>
              </a:rPr>
            </a:br>
            <a:r>
              <a:rPr lang="ru-RU" sz="2400" b="1" dirty="0">
                <a:solidFill>
                  <a:srgbClr val="D35659"/>
                </a:solidFill>
              </a:rPr>
              <a:t> Стратегии социально-экономического развития города Сургута до 2036 года </a:t>
            </a:r>
            <a:br>
              <a:rPr lang="ru-RU" sz="2400" b="1" dirty="0">
                <a:solidFill>
                  <a:srgbClr val="D35659"/>
                </a:solidFill>
              </a:rPr>
            </a:br>
            <a:r>
              <a:rPr lang="ru-RU" sz="2400" b="1" dirty="0">
                <a:solidFill>
                  <a:srgbClr val="D35659"/>
                </a:solidFill>
              </a:rPr>
              <a:t>с целевыми ориентирами до 2050 года за 2024 год</a:t>
            </a:r>
          </a:p>
        </p:txBody>
      </p:sp>
      <p:sp>
        <p:nvSpPr>
          <p:cNvPr id="27" name="Content Placeholder 4"/>
          <p:cNvSpPr txBox="1">
            <a:spLocks/>
          </p:cNvSpPr>
          <p:nvPr/>
        </p:nvSpPr>
        <p:spPr>
          <a:xfrm>
            <a:off x="11324" y="5582715"/>
            <a:ext cx="4032448" cy="792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Владимир Петрович Фризен, заместитель Главы города</a:t>
            </a:r>
          </a:p>
        </p:txBody>
      </p:sp>
    </p:spTree>
    <p:extLst>
      <p:ext uri="{BB962C8B-B14F-4D97-AF65-F5344CB8AC3E}">
        <p14:creationId xmlns:p14="http://schemas.microsoft.com/office/powerpoint/2010/main" val="23007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-1" y="332656"/>
            <a:ext cx="119336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-2" y="332656"/>
            <a:ext cx="12192001" cy="576064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61362" y="4149080"/>
            <a:ext cx="60173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17181A"/>
                </a:solidFill>
              </a:rPr>
              <a:t>В 2023 году доля выпускников 11-х классов, поступивших в учреждения высшего и среднего профессионального образования, составила </a:t>
            </a:r>
            <a:r>
              <a:rPr lang="ru-RU" sz="2000" b="1" dirty="0">
                <a:solidFill>
                  <a:srgbClr val="D35659"/>
                </a:solidFill>
              </a:rPr>
              <a:t>91,7%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61362" y="3062283"/>
            <a:ext cx="60173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17181A"/>
                </a:solidFill>
              </a:rPr>
              <a:t>Плановое значение по данному показателю к 2026 году составляет </a:t>
            </a:r>
            <a:r>
              <a:rPr lang="ru-RU" sz="2000" b="1" dirty="0">
                <a:solidFill>
                  <a:srgbClr val="D35659"/>
                </a:solidFill>
              </a:rPr>
              <a:t>88,2%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8" name="Title 3"/>
          <p:cNvSpPr txBox="1">
            <a:spLocks/>
          </p:cNvSpPr>
          <p:nvPr/>
        </p:nvSpPr>
        <p:spPr>
          <a:xfrm>
            <a:off x="361362" y="747740"/>
            <a:ext cx="4248472" cy="6876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17181A"/>
                </a:solidFill>
              </a:rPr>
              <a:t>Целевые показатели</a:t>
            </a:r>
            <a:endParaRPr lang="en-US" sz="3000" b="1" dirty="0">
              <a:solidFill>
                <a:srgbClr val="17181A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9336" y="1412776"/>
            <a:ext cx="66541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17181A"/>
                </a:solidFill>
              </a:rPr>
              <a:t>31. Доля выпускников 11-х классов, поступивших </a:t>
            </a:r>
            <a:br>
              <a:rPr lang="ru-RU" sz="2000" dirty="0">
                <a:solidFill>
                  <a:srgbClr val="17181A"/>
                </a:solidFill>
              </a:rPr>
            </a:br>
            <a:r>
              <a:rPr lang="ru-RU" sz="2000" dirty="0">
                <a:solidFill>
                  <a:srgbClr val="17181A"/>
                </a:solidFill>
              </a:rPr>
              <a:t>в учреждения высшего и среднего профессионального образования</a:t>
            </a:r>
          </a:p>
        </p:txBody>
      </p:sp>
      <p:sp>
        <p:nvSpPr>
          <p:cNvPr id="3" name="Капля 2"/>
          <p:cNvSpPr/>
          <p:nvPr/>
        </p:nvSpPr>
        <p:spPr>
          <a:xfrm>
            <a:off x="6600056" y="0"/>
            <a:ext cx="5591943" cy="5301208"/>
          </a:xfrm>
          <a:prstGeom prst="teardrop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22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11824" y="0"/>
            <a:ext cx="7680176" cy="685800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1344" y="2996952"/>
            <a:ext cx="4105672" cy="523255"/>
          </a:xfrm>
        </p:spPr>
        <p:txBody>
          <a:bodyPr>
            <a:noAutofit/>
          </a:bodyPr>
          <a:lstStyle/>
          <a:p>
            <a:r>
              <a:rPr lang="ru-RU" dirty="0"/>
              <a:t>Вектор «Молодежная политика»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71863" y="323679"/>
            <a:ext cx="68194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D35659"/>
                </a:solidFill>
              </a:rPr>
              <a:t>Цель вектора </a:t>
            </a:r>
            <a:r>
              <a:rPr lang="ru-RU" sz="2400" dirty="0">
                <a:solidFill>
                  <a:srgbClr val="17181A"/>
                </a:solidFill>
              </a:rPr>
              <a:t>- </a:t>
            </a:r>
            <a:r>
              <a:rPr lang="ru-RU" dirty="0"/>
              <a:t>становление города Сургута как центра притяжения молодежи.</a:t>
            </a:r>
            <a:endParaRPr lang="ru-RU" dirty="0">
              <a:solidFill>
                <a:srgbClr val="17181A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78124" y="2060848"/>
            <a:ext cx="681945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D35659"/>
                </a:solidFill>
              </a:rPr>
              <a:t>Задачи вектора:</a:t>
            </a:r>
          </a:p>
          <a:p>
            <a:pPr marL="285750" indent="-285750" algn="just">
              <a:buClr>
                <a:srgbClr val="D35659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строительство многофункционального молодежного центра для создания условия для профессиональной и творческой самореализации молодежи (в том числе работающей и семейной), проведение на его базе просветительских мероприятий</a:t>
            </a:r>
            <a:r>
              <a:rPr lang="ru-RU" sz="1700" dirty="0">
                <a:solidFill>
                  <a:srgbClr val="17181A"/>
                </a:solidFill>
              </a:rPr>
              <a:t>;</a:t>
            </a:r>
          </a:p>
          <a:p>
            <a:pPr marL="285750" indent="-285750" algn="just">
              <a:buClr>
                <a:srgbClr val="D35659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расширение сети молодежных центров</a:t>
            </a:r>
            <a:r>
              <a:rPr lang="ru-RU" sz="1700" dirty="0">
                <a:solidFill>
                  <a:srgbClr val="17181A"/>
                </a:solidFill>
              </a:rPr>
              <a:t>;</a:t>
            </a:r>
          </a:p>
          <a:p>
            <a:pPr marL="285750" indent="-285750" algn="just">
              <a:buClr>
                <a:srgbClr val="D35659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создание условий (в том числе инфраструктурных) для возникновения и развития молодежных некоммерческих организаций, неформальных сообществ, объединений, клубов</a:t>
            </a:r>
            <a:r>
              <a:rPr lang="ru-RU" sz="1700" dirty="0">
                <a:solidFill>
                  <a:srgbClr val="17181A"/>
                </a:solidFill>
              </a:rPr>
              <a:t>;</a:t>
            </a:r>
          </a:p>
          <a:p>
            <a:pPr marL="285750" indent="-285750" algn="just">
              <a:buClr>
                <a:srgbClr val="D35659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привлечение инвестиций, направленных на развитие инфраструктуры молодежной политики</a:t>
            </a:r>
            <a:r>
              <a:rPr lang="ru-RU" sz="1700" dirty="0">
                <a:solidFill>
                  <a:srgbClr val="17181A"/>
                </a:solidFill>
              </a:rPr>
              <a:t>;</a:t>
            </a:r>
          </a:p>
          <a:p>
            <a:pPr marL="285750" indent="-285750" algn="just">
              <a:buClr>
                <a:srgbClr val="D35659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формирование системы мер по стимулированию притока молодежи и создания для нее комфортных условий работы, досуга.</a:t>
            </a:r>
            <a:endParaRPr lang="ru-RU" sz="1700" dirty="0">
              <a:solidFill>
                <a:srgbClr val="1718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00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511824" y="0"/>
            <a:ext cx="7680176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547256" y="108098"/>
            <a:ext cx="5184576" cy="722105"/>
          </a:xfrm>
        </p:spPr>
        <p:txBody>
          <a:bodyPr>
            <a:normAutofit/>
          </a:bodyPr>
          <a:lstStyle/>
          <a:p>
            <a:r>
              <a:rPr lang="ru-RU" sz="3000" b="1" u="sng" dirty="0">
                <a:solidFill>
                  <a:srgbClr val="17181A"/>
                </a:solidFill>
              </a:rPr>
              <a:t>Целевые показатели</a:t>
            </a:r>
            <a:endParaRPr lang="en-US" sz="3000" b="1" u="sng" dirty="0">
              <a:solidFill>
                <a:srgbClr val="17181A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type="subTitle" idx="1"/>
          </p:nvPr>
        </p:nvSpPr>
        <p:spPr>
          <a:xfrm>
            <a:off x="7464152" y="1195924"/>
            <a:ext cx="4727848" cy="1993658"/>
          </a:xfrm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rgbClr val="D35659"/>
              </a:buClr>
            </a:pPr>
            <a:r>
              <a:rPr lang="ru-RU" sz="2800" b="1" dirty="0">
                <a:solidFill>
                  <a:srgbClr val="17181A"/>
                </a:solidFill>
                <a:latin typeface="+mj-lt"/>
                <a:ea typeface="+mj-ea"/>
                <a:cs typeface="+mj-cs"/>
              </a:rPr>
              <a:t>33. Удовлетворенность населения услугами молодёжной политики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8175" y="112321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dirty="0">
                <a:solidFill>
                  <a:srgbClr val="17181A"/>
                </a:solidFill>
              </a:rPr>
              <a:t>Доля потребителей, удовлетворенных услугами молодёжной политики к 2026 году</a:t>
            </a:r>
            <a:br>
              <a:rPr lang="ru-RU" sz="2400" dirty="0">
                <a:solidFill>
                  <a:srgbClr val="17181A"/>
                </a:solidFill>
              </a:rPr>
            </a:br>
            <a:r>
              <a:rPr lang="ru-RU" sz="2400" dirty="0">
                <a:solidFill>
                  <a:srgbClr val="17181A"/>
                </a:solidFill>
              </a:rPr>
              <a:t>по плану – </a:t>
            </a:r>
            <a:r>
              <a:rPr lang="ru-RU" sz="2400" b="1" dirty="0">
                <a:solidFill>
                  <a:srgbClr val="D35659"/>
                </a:solidFill>
              </a:rPr>
              <a:t>90,4%.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7330" y="2323539"/>
            <a:ext cx="65066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17181A"/>
                </a:solidFill>
              </a:rPr>
              <a:t>Доля потребителей, удовлетворенных услугами молодёжной политики в 2024 году –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D35659"/>
                </a:solidFill>
              </a:rPr>
              <a:t>89,02%.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974" y="4389911"/>
            <a:ext cx="1632713" cy="243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7464152" y="3388677"/>
            <a:ext cx="4727848" cy="19936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>
                <a:solidFill>
                  <a:srgbClr val="587B9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buClr>
                <a:srgbClr val="D35659"/>
              </a:buClr>
            </a:pPr>
            <a:r>
              <a:rPr lang="ru-RU" sz="2800" b="1" dirty="0">
                <a:solidFill>
                  <a:srgbClr val="17181A"/>
                </a:solidFill>
                <a:latin typeface="+mj-lt"/>
                <a:ea typeface="+mj-ea"/>
                <a:cs typeface="+mj-cs"/>
              </a:rPr>
              <a:t>34. Доля молодых людей, охваченных молодежными проектами и программами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7330" y="3509408"/>
            <a:ext cx="68127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17181A"/>
                </a:solidFill>
              </a:rPr>
              <a:t>Доля молодых людей, охваченных молодежными проектами и программами к 2026 году – </a:t>
            </a:r>
            <a:r>
              <a:rPr lang="ru-RU" sz="2400" b="1" dirty="0">
                <a:solidFill>
                  <a:srgbClr val="D35659"/>
                </a:solidFill>
              </a:rPr>
              <a:t>32,7%.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44774" y="4554403"/>
            <a:ext cx="68127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17181A"/>
                </a:solidFill>
              </a:rPr>
              <a:t>Доля молодых людей, охваченных молодежными проектами и программами в 2024 году – </a:t>
            </a:r>
            <a:r>
              <a:rPr lang="ru-RU" sz="2400" b="1" dirty="0">
                <a:solidFill>
                  <a:srgbClr val="D35659"/>
                </a:solidFill>
              </a:rPr>
              <a:t>32,8.</a:t>
            </a:r>
          </a:p>
        </p:txBody>
      </p:sp>
    </p:spTree>
    <p:extLst>
      <p:ext uri="{BB962C8B-B14F-4D97-AF65-F5344CB8AC3E}">
        <p14:creationId xmlns:p14="http://schemas.microsoft.com/office/powerpoint/2010/main" val="285521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511824" y="0"/>
            <a:ext cx="7680176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547256" y="108098"/>
            <a:ext cx="5184576" cy="722105"/>
          </a:xfrm>
        </p:spPr>
        <p:txBody>
          <a:bodyPr>
            <a:normAutofit/>
          </a:bodyPr>
          <a:lstStyle/>
          <a:p>
            <a:r>
              <a:rPr lang="ru-RU" sz="3000" b="1" u="sng" dirty="0">
                <a:solidFill>
                  <a:srgbClr val="17181A"/>
                </a:solidFill>
              </a:rPr>
              <a:t>Целевые показатели</a:t>
            </a:r>
            <a:endParaRPr lang="en-US" sz="3000" b="1" u="sng" dirty="0">
              <a:solidFill>
                <a:srgbClr val="17181A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type="subTitle" idx="1"/>
          </p:nvPr>
        </p:nvSpPr>
        <p:spPr>
          <a:xfrm>
            <a:off x="7680176" y="1850443"/>
            <a:ext cx="4392488" cy="1993658"/>
          </a:xfrm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rgbClr val="D35659"/>
              </a:buClr>
            </a:pPr>
            <a:r>
              <a:rPr lang="ru-RU" sz="2800" b="1" dirty="0">
                <a:solidFill>
                  <a:srgbClr val="17181A"/>
                </a:solidFill>
                <a:latin typeface="+mj-lt"/>
                <a:ea typeface="+mj-ea"/>
                <a:cs typeface="+mj-cs"/>
              </a:rPr>
              <a:t>35. Обеспеченность организациями в сфере молодежной политики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50659" y="1538312"/>
            <a:ext cx="62333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17181A"/>
                </a:solidFill>
              </a:rPr>
              <a:t>Обеспеченность организациями в сфере молодежной политики к 2026 году</a:t>
            </a:r>
            <a:br>
              <a:rPr lang="ru-RU" sz="2400" dirty="0">
                <a:solidFill>
                  <a:srgbClr val="17181A"/>
                </a:solidFill>
              </a:rPr>
            </a:br>
            <a:r>
              <a:rPr lang="ru-RU" sz="2400" dirty="0">
                <a:solidFill>
                  <a:srgbClr val="17181A"/>
                </a:solidFill>
              </a:rPr>
              <a:t>по плану – </a:t>
            </a:r>
            <a:r>
              <a:rPr lang="ru-RU" sz="2400" b="1" dirty="0">
                <a:solidFill>
                  <a:srgbClr val="D35659"/>
                </a:solidFill>
              </a:rPr>
              <a:t>27,3%.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68284" y="3446749"/>
            <a:ext cx="7511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17181A"/>
                </a:solidFill>
              </a:rPr>
              <a:t>Обеспеченность организациями в сфере молодежной политики в 2024 году  – </a:t>
            </a:r>
            <a:r>
              <a:rPr lang="ru-RU" sz="2400" b="1" dirty="0">
                <a:solidFill>
                  <a:srgbClr val="D35659"/>
                </a:solidFill>
              </a:rPr>
              <a:t>38,0%.</a:t>
            </a:r>
          </a:p>
        </p:txBody>
      </p:sp>
      <p:pic>
        <p:nvPicPr>
          <p:cNvPr id="14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974" y="4389911"/>
            <a:ext cx="1632713" cy="243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69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11824" y="0"/>
            <a:ext cx="7680176" cy="685800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1344" y="2996952"/>
            <a:ext cx="4105672" cy="523255"/>
          </a:xfrm>
        </p:spPr>
        <p:txBody>
          <a:bodyPr/>
          <a:lstStyle/>
          <a:p>
            <a:r>
              <a:rPr lang="ru-RU" dirty="0"/>
              <a:t>Вектор «Культура»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71863" y="323679"/>
            <a:ext cx="68194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D35659"/>
                </a:solidFill>
              </a:rPr>
              <a:t>Цель вектора </a:t>
            </a:r>
            <a:r>
              <a:rPr lang="ru-RU" sz="2400" dirty="0">
                <a:solidFill>
                  <a:srgbClr val="17181A"/>
                </a:solidFill>
              </a:rPr>
              <a:t>- создание современной культурной среды для обеспечения доступа жителей</a:t>
            </a:r>
            <a:br>
              <a:rPr lang="ru-RU" sz="2400" dirty="0">
                <a:solidFill>
                  <a:srgbClr val="17181A"/>
                </a:solidFill>
              </a:rPr>
            </a:br>
            <a:r>
              <a:rPr lang="ru-RU" sz="2400" dirty="0">
                <a:solidFill>
                  <a:srgbClr val="17181A"/>
                </a:solidFill>
              </a:rPr>
              <a:t>к культурным ценностям и услугам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878124" y="2060848"/>
            <a:ext cx="681945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D35659"/>
                </a:solidFill>
              </a:rPr>
              <a:t>Задачи вектора:</a:t>
            </a:r>
          </a:p>
          <a:p>
            <a:pPr marL="285750" indent="-285750" algn="just">
              <a:buClr>
                <a:srgbClr val="D35659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17181A"/>
                </a:solidFill>
              </a:rPr>
              <a:t>Повышение качества услуг в сфере культуры, модернизация имущественного комплекса учреждений</a:t>
            </a:r>
          </a:p>
          <a:p>
            <a:pPr marL="285750" indent="-285750" algn="just">
              <a:buClr>
                <a:srgbClr val="D35659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17181A"/>
                </a:solidFill>
              </a:rPr>
              <a:t>Разработка и внедрение новых форматов проведения культурно-массовых мероприятий</a:t>
            </a:r>
          </a:p>
          <a:p>
            <a:pPr marL="285750" indent="-285750" algn="just">
              <a:buClr>
                <a:srgbClr val="D35659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17181A"/>
                </a:solidFill>
              </a:rPr>
              <a:t>Привлечение инвестиций, направленных на развитие культуры</a:t>
            </a:r>
          </a:p>
          <a:p>
            <a:pPr marL="285750" indent="-285750" algn="just">
              <a:buClr>
                <a:srgbClr val="D35659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17181A"/>
                </a:solidFill>
              </a:rPr>
              <a:t>Продвижение на региональном и всероссийском уровнях</a:t>
            </a:r>
            <a:br>
              <a:rPr lang="ru-RU" sz="2000" dirty="0">
                <a:solidFill>
                  <a:srgbClr val="17181A"/>
                </a:solidFill>
              </a:rPr>
            </a:br>
            <a:r>
              <a:rPr lang="ru-RU" sz="2000" dirty="0">
                <a:solidFill>
                  <a:srgbClr val="17181A"/>
                </a:solidFill>
              </a:rPr>
              <a:t>масштабных культурных проектов и событий</a:t>
            </a:r>
          </a:p>
          <a:p>
            <a:pPr marL="285750" indent="-285750" algn="just">
              <a:buClr>
                <a:srgbClr val="D35659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17181A"/>
                </a:solidFill>
              </a:rPr>
              <a:t>Использование инновационных информационных</a:t>
            </a:r>
            <a:br>
              <a:rPr lang="ru-RU" sz="2000" dirty="0">
                <a:solidFill>
                  <a:srgbClr val="17181A"/>
                </a:solidFill>
              </a:rPr>
            </a:br>
            <a:r>
              <a:rPr lang="ru-RU" sz="2000" dirty="0">
                <a:solidFill>
                  <a:srgbClr val="17181A"/>
                </a:solidFill>
              </a:rPr>
              <a:t>и коммуникационных 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40436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511824" y="0"/>
            <a:ext cx="7680176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104112" y="620688"/>
            <a:ext cx="5184576" cy="722105"/>
          </a:xfrm>
        </p:spPr>
        <p:txBody>
          <a:bodyPr>
            <a:normAutofit/>
          </a:bodyPr>
          <a:lstStyle/>
          <a:p>
            <a:r>
              <a:rPr lang="ru-RU" sz="3000" b="1" u="sng" dirty="0">
                <a:solidFill>
                  <a:srgbClr val="17181A"/>
                </a:solidFill>
              </a:rPr>
              <a:t>Целевые показатели</a:t>
            </a:r>
            <a:endParaRPr lang="en-US" sz="3000" b="1" u="sng" dirty="0">
              <a:solidFill>
                <a:srgbClr val="17181A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type="subTitle" idx="1"/>
          </p:nvPr>
        </p:nvSpPr>
        <p:spPr>
          <a:xfrm>
            <a:off x="8036526" y="1723375"/>
            <a:ext cx="4104455" cy="1993658"/>
          </a:xfrm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rgbClr val="D35659"/>
              </a:buClr>
            </a:pPr>
            <a:r>
              <a:rPr lang="ru-RU" sz="2800" b="1" dirty="0">
                <a:solidFill>
                  <a:srgbClr val="17181A"/>
                </a:solidFill>
                <a:latin typeface="+mj-lt"/>
                <a:ea typeface="+mj-ea"/>
                <a:cs typeface="+mj-cs"/>
              </a:rPr>
              <a:t>37. Уровень удовлетворенности населения качеством услуг организаций культуры, % от числа опрошенных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51256" y="171902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dirty="0">
                <a:solidFill>
                  <a:srgbClr val="17181A"/>
                </a:solidFill>
              </a:rPr>
              <a:t>Доля потребителей, удовлетворенных услугами в сфере культуры к 2026 году</a:t>
            </a:r>
            <a:br>
              <a:rPr lang="ru-RU" sz="2400" dirty="0">
                <a:solidFill>
                  <a:srgbClr val="17181A"/>
                </a:solidFill>
              </a:rPr>
            </a:br>
            <a:r>
              <a:rPr lang="ru-RU" sz="2400" dirty="0">
                <a:solidFill>
                  <a:srgbClr val="17181A"/>
                </a:solidFill>
              </a:rPr>
              <a:t>по плану – </a:t>
            </a:r>
            <a:r>
              <a:rPr lang="ru-RU" sz="2400" b="1" dirty="0">
                <a:solidFill>
                  <a:srgbClr val="D35659"/>
                </a:solidFill>
              </a:rPr>
              <a:t>56,2%.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51256" y="3247640"/>
            <a:ext cx="62027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17181A"/>
                </a:solidFill>
              </a:rPr>
              <a:t>Доля потребителей, удовлетворенных услугами в сфере культуры в 2024 году –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D35659"/>
                </a:solidFill>
              </a:rPr>
              <a:t>90,0%.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064" y="3501008"/>
            <a:ext cx="2064761" cy="307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98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536504" y="0"/>
            <a:ext cx="7680176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7176120" y="393649"/>
            <a:ext cx="3960711" cy="48544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>
                <a:solidFill>
                  <a:srgbClr val="2E282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u="sng" dirty="0">
                <a:solidFill>
                  <a:srgbClr val="17181A"/>
                </a:solidFill>
              </a:rPr>
              <a:t>Целевые показатели</a:t>
            </a:r>
          </a:p>
        </p:txBody>
      </p:sp>
      <p:sp>
        <p:nvSpPr>
          <p:cNvPr id="9" name="Текст 4"/>
          <p:cNvSpPr txBox="1">
            <a:spLocks/>
          </p:cNvSpPr>
          <p:nvPr/>
        </p:nvSpPr>
        <p:spPr>
          <a:xfrm>
            <a:off x="7200808" y="1047399"/>
            <a:ext cx="4426444" cy="16894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>
                <a:solidFill>
                  <a:srgbClr val="8FADC7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buClr>
                <a:srgbClr val="D35659"/>
              </a:buClr>
            </a:pPr>
            <a:r>
              <a:rPr lang="ru-RU" b="1" dirty="0">
                <a:solidFill>
                  <a:srgbClr val="17181A"/>
                </a:solidFill>
                <a:latin typeface="+mj-lt"/>
                <a:ea typeface="+mj-ea"/>
                <a:cs typeface="+mj-cs"/>
              </a:rPr>
              <a:t>38. Обеспеченность населения организациями культуры, %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1673948"/>
            <a:ext cx="6292207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500" dirty="0">
                <a:solidFill>
                  <a:srgbClr val="17181A"/>
                </a:solidFill>
              </a:rPr>
              <a:t>Стратегией развития города Сургута – 2050 </a:t>
            </a:r>
            <a:r>
              <a:rPr lang="ru-RU" sz="2500" b="1" dirty="0">
                <a:solidFill>
                  <a:srgbClr val="D35659"/>
                </a:solidFill>
              </a:rPr>
              <a:t>к 2036 году </a:t>
            </a:r>
            <a:r>
              <a:rPr lang="ru-RU" sz="2500" dirty="0">
                <a:solidFill>
                  <a:srgbClr val="17181A"/>
                </a:solidFill>
              </a:rPr>
              <a:t>запланировано</a:t>
            </a:r>
            <a:r>
              <a:rPr lang="ru-RU" sz="2500" dirty="0">
                <a:solidFill>
                  <a:srgbClr val="002060"/>
                </a:solidFill>
              </a:rPr>
              <a:t> </a:t>
            </a:r>
            <a:r>
              <a:rPr lang="ru-RU" sz="2500" dirty="0">
                <a:solidFill>
                  <a:srgbClr val="17181A"/>
                </a:solidFill>
              </a:rPr>
              <a:t>поэтапное создание</a:t>
            </a:r>
            <a:r>
              <a:rPr lang="ru-RU" sz="2500" dirty="0">
                <a:solidFill>
                  <a:srgbClr val="002060"/>
                </a:solidFill>
              </a:rPr>
              <a:t> </a:t>
            </a:r>
            <a:r>
              <a:rPr lang="ru-RU" sz="2500" b="1" dirty="0">
                <a:solidFill>
                  <a:srgbClr val="D35659"/>
                </a:solidFill>
              </a:rPr>
              <a:t>49 объектов </a:t>
            </a:r>
            <a:r>
              <a:rPr lang="ru-RU" sz="2500" dirty="0">
                <a:solidFill>
                  <a:srgbClr val="17181A"/>
                </a:solidFill>
              </a:rPr>
              <a:t>сферы культуры </a:t>
            </a: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745506" y="1950631"/>
            <a:ext cx="435082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400" dirty="0">
                <a:solidFill>
                  <a:srgbClr val="17181A"/>
                </a:solidFill>
              </a:rPr>
              <a:t>Плановое значение к 2026 году </a:t>
            </a:r>
            <a:r>
              <a:rPr lang="ru-RU" sz="2400" b="1" dirty="0">
                <a:solidFill>
                  <a:srgbClr val="D35659"/>
                </a:solidFill>
              </a:rPr>
              <a:t>110,5%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688669" y="2736822"/>
            <a:ext cx="446449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400" dirty="0">
                <a:solidFill>
                  <a:srgbClr val="17181A"/>
                </a:solidFill>
              </a:rPr>
              <a:t>Фактическое значение 2024 года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400" b="1" dirty="0">
                <a:solidFill>
                  <a:srgbClr val="D35659"/>
                </a:solidFill>
              </a:rPr>
              <a:t>103,3%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9548"/>
            <a:ext cx="12216680" cy="283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9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11824" y="0"/>
            <a:ext cx="7680176" cy="685800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1344" y="2996952"/>
            <a:ext cx="4105672" cy="523255"/>
          </a:xfrm>
        </p:spPr>
        <p:txBody>
          <a:bodyPr>
            <a:noAutofit/>
          </a:bodyPr>
          <a:lstStyle/>
          <a:p>
            <a:r>
              <a:rPr lang="ru-RU" dirty="0"/>
              <a:t>Вектор «Физическая культура и спорт»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71863" y="323679"/>
            <a:ext cx="68194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D35659"/>
                </a:solidFill>
              </a:rPr>
              <a:t>Цель вектора </a:t>
            </a:r>
            <a:r>
              <a:rPr lang="ru-RU" sz="2400" dirty="0">
                <a:solidFill>
                  <a:srgbClr val="17181A"/>
                </a:solidFill>
              </a:rPr>
              <a:t>- создание единого спортивного пространства, равных возможностей для занятий физической культурой и спортом, совершенствование системы подготовки спортивного резерва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854690" y="3097180"/>
            <a:ext cx="681945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D35659"/>
                </a:solidFill>
              </a:rPr>
              <a:t>Задачи вектора:</a:t>
            </a:r>
          </a:p>
          <a:p>
            <a:pPr marL="285750" indent="-285750" algn="just">
              <a:buClr>
                <a:srgbClr val="D35659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17181A"/>
                </a:solidFill>
              </a:rPr>
              <a:t>Развитие спортивной инфраструктуры</a:t>
            </a:r>
          </a:p>
          <a:p>
            <a:pPr marL="285750" indent="-285750" algn="just">
              <a:buClr>
                <a:srgbClr val="D35659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17181A"/>
                </a:solidFill>
              </a:rPr>
              <a:t>Привлечение инвестиций, направленных на развитие физической культуры и спорта, в том числе посредством </a:t>
            </a:r>
            <a:r>
              <a:rPr lang="ru-RU" sz="2000" dirty="0" err="1">
                <a:solidFill>
                  <a:srgbClr val="17181A"/>
                </a:solidFill>
              </a:rPr>
              <a:t>муниципально</a:t>
            </a:r>
            <a:r>
              <a:rPr lang="ru-RU" sz="2000" dirty="0">
                <a:solidFill>
                  <a:srgbClr val="17181A"/>
                </a:solidFill>
              </a:rPr>
              <a:t>-частного партнерства</a:t>
            </a:r>
          </a:p>
          <a:p>
            <a:pPr marL="285750" indent="-285750" algn="just">
              <a:buClr>
                <a:srgbClr val="D35659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17181A"/>
                </a:solidFill>
              </a:rPr>
              <a:t>Популяризация физической культуры как фактора здорового образа жизни </a:t>
            </a:r>
          </a:p>
          <a:p>
            <a:pPr marL="285750" indent="-285750" algn="just">
              <a:buClr>
                <a:srgbClr val="D35659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17181A"/>
                </a:solidFill>
              </a:rPr>
              <a:t>содействие совершенствованию системы подготовки спортивного резерва</a:t>
            </a:r>
          </a:p>
        </p:txBody>
      </p:sp>
    </p:spTree>
    <p:extLst>
      <p:ext uri="{BB962C8B-B14F-4D97-AF65-F5344CB8AC3E}">
        <p14:creationId xmlns:p14="http://schemas.microsoft.com/office/powerpoint/2010/main" val="402963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511824" y="0"/>
            <a:ext cx="7680176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104112" y="620688"/>
            <a:ext cx="5184576" cy="722105"/>
          </a:xfrm>
        </p:spPr>
        <p:txBody>
          <a:bodyPr>
            <a:normAutofit/>
          </a:bodyPr>
          <a:lstStyle/>
          <a:p>
            <a:r>
              <a:rPr lang="ru-RU" sz="3000" b="1" u="sng" dirty="0">
                <a:solidFill>
                  <a:srgbClr val="17181A"/>
                </a:solidFill>
              </a:rPr>
              <a:t>Целевые показатели</a:t>
            </a:r>
            <a:endParaRPr lang="en-US" sz="3000" b="1" u="sng" dirty="0">
              <a:solidFill>
                <a:srgbClr val="17181A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type="subTitle" idx="1"/>
          </p:nvPr>
        </p:nvSpPr>
        <p:spPr>
          <a:xfrm>
            <a:off x="8036526" y="1723375"/>
            <a:ext cx="4104455" cy="1993658"/>
          </a:xfrm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rgbClr val="D35659"/>
              </a:buClr>
            </a:pPr>
            <a:r>
              <a:rPr lang="ru-RU" sz="2800" b="1" dirty="0">
                <a:solidFill>
                  <a:srgbClr val="17181A"/>
                </a:solidFill>
                <a:latin typeface="+mj-lt"/>
                <a:ea typeface="+mj-ea"/>
                <a:cs typeface="+mj-cs"/>
              </a:rPr>
              <a:t>39. Уровень удовлетворённости населения услугами в сфере физической культуры и спорта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51256" y="171902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dirty="0">
                <a:solidFill>
                  <a:srgbClr val="17181A"/>
                </a:solidFill>
              </a:rPr>
              <a:t>Доля потребителей, удовлетворенных услугами в сфере физической культуры и спорта к 2026 году</a:t>
            </a:r>
            <a:br>
              <a:rPr lang="ru-RU" sz="2400" dirty="0">
                <a:solidFill>
                  <a:srgbClr val="17181A"/>
                </a:solidFill>
              </a:rPr>
            </a:br>
            <a:r>
              <a:rPr lang="ru-RU" sz="2400" dirty="0">
                <a:solidFill>
                  <a:srgbClr val="17181A"/>
                </a:solidFill>
              </a:rPr>
              <a:t>по плану – </a:t>
            </a:r>
            <a:r>
              <a:rPr lang="ru-RU" sz="2400" b="1" dirty="0">
                <a:solidFill>
                  <a:srgbClr val="D35659"/>
                </a:solidFill>
              </a:rPr>
              <a:t>70,0%.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51256" y="3247640"/>
            <a:ext cx="62027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17181A"/>
                </a:solidFill>
              </a:rPr>
              <a:t>Доля потребителей, удовлетворенных услугами в сфере физической культуры и спорта в 2024 году –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D35659"/>
                </a:solidFill>
              </a:rPr>
              <a:t>88,26%.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064" y="3501008"/>
            <a:ext cx="2064761" cy="307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05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511824" y="0"/>
            <a:ext cx="7680176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0"/>
            <a:ext cx="5184576" cy="722105"/>
          </a:xfrm>
        </p:spPr>
        <p:txBody>
          <a:bodyPr>
            <a:normAutofit/>
          </a:bodyPr>
          <a:lstStyle/>
          <a:p>
            <a:r>
              <a:rPr lang="ru-RU" sz="3000" b="1" u="sng" dirty="0">
                <a:solidFill>
                  <a:srgbClr val="17181A"/>
                </a:solidFill>
              </a:rPr>
              <a:t>Целевые показатели</a:t>
            </a:r>
            <a:endParaRPr lang="en-US" sz="3000" b="1" u="sng" dirty="0">
              <a:solidFill>
                <a:srgbClr val="17181A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type="subTitle" idx="1"/>
          </p:nvPr>
        </p:nvSpPr>
        <p:spPr>
          <a:xfrm>
            <a:off x="451256" y="810656"/>
            <a:ext cx="5538009" cy="1993658"/>
          </a:xfrm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rgbClr val="D35659"/>
              </a:buClr>
            </a:pPr>
            <a:r>
              <a:rPr lang="ru-RU" sz="3000" b="1" dirty="0">
                <a:solidFill>
                  <a:srgbClr val="17181A"/>
                </a:solidFill>
                <a:latin typeface="+mj-lt"/>
                <a:ea typeface="+mj-ea"/>
                <a:cs typeface="+mj-cs"/>
              </a:rPr>
              <a:t>40. Уровень обеспеченности граждан общедоступными спортивными сооружениями исходя из единовременной пропускной способности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096000" y="133495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dirty="0">
                <a:solidFill>
                  <a:srgbClr val="17181A"/>
                </a:solidFill>
              </a:rPr>
              <a:t>Плановое значение к 2026 году - </a:t>
            </a:r>
            <a:r>
              <a:rPr lang="ru-RU" sz="2400" b="1" dirty="0">
                <a:solidFill>
                  <a:srgbClr val="D35659"/>
                </a:solidFill>
              </a:rPr>
              <a:t>26,2%</a:t>
            </a:r>
          </a:p>
          <a:p>
            <a:pPr algn="just"/>
            <a:endParaRPr lang="ru-RU" sz="2400" b="1" dirty="0">
              <a:solidFill>
                <a:srgbClr val="D35659"/>
              </a:solidFill>
            </a:endParaRPr>
          </a:p>
          <a:p>
            <a:pPr algn="just"/>
            <a:r>
              <a:rPr lang="ru-RU" sz="2400" dirty="0">
                <a:solidFill>
                  <a:srgbClr val="17181A"/>
                </a:solidFill>
              </a:rPr>
              <a:t>Факт в 2024 году – </a:t>
            </a:r>
            <a:r>
              <a:rPr lang="ru-RU" sz="2400" b="1" dirty="0">
                <a:solidFill>
                  <a:srgbClr val="D35659"/>
                </a:solidFill>
              </a:rPr>
              <a:t>26,9%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351912" y="4038540"/>
            <a:ext cx="36724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17181A"/>
                </a:solidFill>
              </a:rPr>
              <a:t>Плановое значение показателя на конец 2026 года - </a:t>
            </a:r>
            <a:r>
              <a:rPr lang="ru-RU" sz="2400" b="1" dirty="0">
                <a:solidFill>
                  <a:srgbClr val="D35659"/>
                </a:solidFill>
              </a:rPr>
              <a:t>62,8% </a:t>
            </a:r>
          </a:p>
          <a:p>
            <a:pPr algn="just"/>
            <a:endParaRPr lang="ru-RU" sz="2400" b="1" dirty="0">
              <a:solidFill>
                <a:srgbClr val="D35659"/>
              </a:solidFill>
            </a:endParaRPr>
          </a:p>
          <a:p>
            <a:pPr algn="just"/>
            <a:r>
              <a:rPr lang="ru-RU" sz="2400" dirty="0">
                <a:solidFill>
                  <a:srgbClr val="17181A"/>
                </a:solidFill>
              </a:rPr>
              <a:t>Факт в 2024 году – </a:t>
            </a:r>
            <a:r>
              <a:rPr lang="ru-RU" sz="2400" b="1" dirty="0">
                <a:solidFill>
                  <a:srgbClr val="D35659"/>
                </a:solidFill>
              </a:rPr>
              <a:t>47,9%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064" y="3501008"/>
            <a:ext cx="2064761" cy="307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360040" y="4041673"/>
            <a:ext cx="5735960" cy="19936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>
                <a:solidFill>
                  <a:srgbClr val="587B9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buClr>
                <a:srgbClr val="D35659"/>
              </a:buClr>
            </a:pPr>
            <a:r>
              <a:rPr lang="ru-RU" sz="3000" b="1" dirty="0">
                <a:solidFill>
                  <a:srgbClr val="17181A"/>
                </a:solidFill>
                <a:latin typeface="+mj-lt"/>
                <a:ea typeface="+mj-ea"/>
                <a:cs typeface="+mj-cs"/>
              </a:rPr>
              <a:t>41. Уровень обеспеченности граждан спортивными сооружениями исходя из единовременной пропускной способности объектов спорта</a:t>
            </a:r>
          </a:p>
        </p:txBody>
      </p:sp>
    </p:spTree>
    <p:extLst>
      <p:ext uri="{BB962C8B-B14F-4D97-AF65-F5344CB8AC3E}">
        <p14:creationId xmlns:p14="http://schemas.microsoft.com/office/powerpoint/2010/main" val="410591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11824" y="0"/>
            <a:ext cx="7680176" cy="685800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1344" y="2996952"/>
            <a:ext cx="4032448" cy="7920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Направление </a:t>
            </a:r>
            <a:br>
              <a:rPr lang="ru-RU" dirty="0"/>
            </a:br>
            <a:r>
              <a:rPr lang="ru-RU" dirty="0"/>
              <a:t>«Человеческий капитал»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71863" y="323679"/>
            <a:ext cx="68194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D35659"/>
                </a:solidFill>
              </a:rPr>
              <a:t>Цель направления </a:t>
            </a:r>
            <a:r>
              <a:rPr lang="ru-RU" sz="2400" dirty="0">
                <a:solidFill>
                  <a:srgbClr val="17181A"/>
                </a:solidFill>
              </a:rPr>
              <a:t>- усиление накопленного человеческого капитала и привлечение нового интеллектуального капитала.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878124" y="2060848"/>
            <a:ext cx="68194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dirty="0">
              <a:solidFill>
                <a:srgbClr val="17181A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326" y="1299345"/>
            <a:ext cx="1868829" cy="19649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566" y="4201235"/>
            <a:ext cx="1100637" cy="12207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482" y="5229200"/>
            <a:ext cx="1371561" cy="8779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289" y="521571"/>
            <a:ext cx="2143725" cy="2004873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6993664" y="1621242"/>
            <a:ext cx="2471198" cy="693681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Векторы </a:t>
            </a:r>
          </a:p>
        </p:txBody>
      </p:sp>
      <p:cxnSp>
        <p:nvCxnSpPr>
          <p:cNvPr id="19" name="Прямая соединительная линия 18"/>
          <p:cNvCxnSpPr>
            <a:stCxn id="17" idx="1"/>
          </p:cNvCxnSpPr>
          <p:nvPr/>
        </p:nvCxnSpPr>
        <p:spPr>
          <a:xfrm flipH="1">
            <a:off x="5787400" y="1968083"/>
            <a:ext cx="1206264" cy="23930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5845203" y="2300155"/>
            <a:ext cx="1809684" cy="217819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stCxn id="17" idx="2"/>
            <a:endCxn id="13" idx="0"/>
          </p:cNvCxnSpPr>
          <p:nvPr/>
        </p:nvCxnSpPr>
        <p:spPr>
          <a:xfrm>
            <a:off x="8229263" y="2314923"/>
            <a:ext cx="0" cy="291427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9004635" y="2308811"/>
            <a:ext cx="1338444" cy="223725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stCxn id="17" idx="3"/>
          </p:cNvCxnSpPr>
          <p:nvPr/>
        </p:nvCxnSpPr>
        <p:spPr>
          <a:xfrm>
            <a:off x="9464862" y="1968083"/>
            <a:ext cx="942837" cy="23930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6970" y="4161229"/>
            <a:ext cx="1300719" cy="1300719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44" y="1768460"/>
            <a:ext cx="1384995" cy="138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6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4511824" y="0"/>
            <a:ext cx="7680176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8096003" y="332656"/>
            <a:ext cx="3960711" cy="48544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>
                <a:solidFill>
                  <a:srgbClr val="2E282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u="sng" dirty="0">
                <a:solidFill>
                  <a:srgbClr val="17181A"/>
                </a:solidFill>
              </a:rPr>
              <a:t>Целевые показатели</a:t>
            </a:r>
          </a:p>
        </p:txBody>
      </p:sp>
      <p:sp>
        <p:nvSpPr>
          <p:cNvPr id="15" name="Текст 4"/>
          <p:cNvSpPr txBox="1">
            <a:spLocks/>
          </p:cNvSpPr>
          <p:nvPr/>
        </p:nvSpPr>
        <p:spPr>
          <a:xfrm>
            <a:off x="7655496" y="1119139"/>
            <a:ext cx="4536504" cy="28083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>
                <a:solidFill>
                  <a:srgbClr val="8FADC7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500" dirty="0">
                <a:solidFill>
                  <a:srgbClr val="17181A"/>
                </a:solidFill>
              </a:rPr>
              <a:t>42. Доля граждан, систематически занимающихся физической культурой и спортом (в численности постоянного населения города в возрасте 3 – 79 лет)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07369" y="2348880"/>
            <a:ext cx="65367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17181A"/>
                </a:solidFill>
              </a:rPr>
              <a:t>В 2024 году доля граждан, систематически занимающихся физической культурой и спортом, составляет </a:t>
            </a:r>
            <a:r>
              <a:rPr lang="ru-RU" sz="2000" b="1" dirty="0">
                <a:solidFill>
                  <a:srgbClr val="D35659"/>
                </a:solidFill>
              </a:rPr>
              <a:t>48,6%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57532" y="1119139"/>
            <a:ext cx="56963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17181A"/>
                </a:solidFill>
              </a:rPr>
              <a:t>Плановое значение показателя на конец 2026 года должно составить </a:t>
            </a:r>
            <a:r>
              <a:rPr lang="ru-RU" sz="2000" b="1" dirty="0">
                <a:solidFill>
                  <a:srgbClr val="D35659"/>
                </a:solidFill>
              </a:rPr>
              <a:t>51,0%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4" name="Шестиугольник 3">
            <a:extLst>
              <a:ext uri="{FF2B5EF4-FFF2-40B4-BE49-F238E27FC236}">
                <a16:creationId xmlns:a16="http://schemas.microsoft.com/office/drawing/2014/main" id="{67C2A0A0-9099-4015-AA68-01E0260E3910}"/>
              </a:ext>
            </a:extLst>
          </p:cNvPr>
          <p:cNvSpPr/>
          <p:nvPr/>
        </p:nvSpPr>
        <p:spPr>
          <a:xfrm>
            <a:off x="6047612" y="4157674"/>
            <a:ext cx="2700000" cy="2453877"/>
          </a:xfrm>
          <a:prstGeom prst="hexagon">
            <a:avLst/>
          </a:prstGeom>
          <a:blipFill>
            <a:blip r:embed="rId3"/>
            <a:stretch>
              <a:fillRect l="-28000" t="-10883" r="-28000" b="-1088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Шестиугольник 17">
            <a:extLst>
              <a:ext uri="{FF2B5EF4-FFF2-40B4-BE49-F238E27FC236}">
                <a16:creationId xmlns:a16="http://schemas.microsoft.com/office/drawing/2014/main" id="{96D8B6C4-7B62-40AB-8C5A-33D292D3F576}"/>
              </a:ext>
            </a:extLst>
          </p:cNvPr>
          <p:cNvSpPr/>
          <p:nvPr/>
        </p:nvSpPr>
        <p:spPr>
          <a:xfrm>
            <a:off x="126565" y="4157674"/>
            <a:ext cx="2675545" cy="2448272"/>
          </a:xfrm>
          <a:prstGeom prst="hexagon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6000"/>
                      </a14:imgEffect>
                    </a14:imgLayer>
                  </a14:imgProps>
                </a:ext>
              </a:extLst>
            </a:blip>
            <a:stretch>
              <a:fillRect l="-9876" t="5" r="-9876" b="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Шестиугольник 18">
            <a:extLst>
              <a:ext uri="{FF2B5EF4-FFF2-40B4-BE49-F238E27FC236}">
                <a16:creationId xmlns:a16="http://schemas.microsoft.com/office/drawing/2014/main" id="{C3590EB5-1664-44D1-A296-AB8F72A2F210}"/>
              </a:ext>
            </a:extLst>
          </p:cNvPr>
          <p:cNvSpPr/>
          <p:nvPr/>
        </p:nvSpPr>
        <p:spPr>
          <a:xfrm>
            <a:off x="3080881" y="4157674"/>
            <a:ext cx="2700000" cy="2453877"/>
          </a:xfrm>
          <a:prstGeom prst="hexagon">
            <a:avLst/>
          </a:prstGeom>
          <a:blipFill>
            <a:blip r:embed="rId6"/>
            <a:stretch>
              <a:fillRect l="-50453" t="120" r="-6881" b="12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44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511824" y="0"/>
            <a:ext cx="7680176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104112" y="620688"/>
            <a:ext cx="5184576" cy="722105"/>
          </a:xfrm>
        </p:spPr>
        <p:txBody>
          <a:bodyPr>
            <a:normAutofit fontScale="90000"/>
          </a:bodyPr>
          <a:lstStyle/>
          <a:p>
            <a:r>
              <a:rPr lang="ru-RU" sz="3000" b="1" u="sng" dirty="0" smtClean="0">
                <a:solidFill>
                  <a:srgbClr val="17181A"/>
                </a:solidFill>
              </a:rPr>
              <a:t>Причины не позволившие достичь плановых показателей по векторам</a:t>
            </a:r>
            <a:endParaRPr lang="en-US" sz="3000" b="1" u="sng" dirty="0">
              <a:solidFill>
                <a:srgbClr val="17181A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type="subTitle" idx="1"/>
          </p:nvPr>
        </p:nvSpPr>
        <p:spPr>
          <a:xfrm>
            <a:off x="8036526" y="1723375"/>
            <a:ext cx="4104455" cy="1993658"/>
          </a:xfrm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rgbClr val="D35659"/>
              </a:buClr>
            </a:pPr>
            <a:r>
              <a:rPr lang="ru-RU" sz="2800" b="1" dirty="0" smtClean="0">
                <a:solidFill>
                  <a:srgbClr val="17181A"/>
                </a:solidFill>
                <a:latin typeface="+mj-lt"/>
                <a:ea typeface="+mj-ea"/>
                <a:cs typeface="+mj-cs"/>
              </a:rPr>
              <a:t>«Образование»</a:t>
            </a:r>
          </a:p>
          <a:p>
            <a:pPr algn="l">
              <a:lnSpc>
                <a:spcPct val="110000"/>
              </a:lnSpc>
              <a:buClr>
                <a:srgbClr val="D35659"/>
              </a:buClr>
            </a:pPr>
            <a:r>
              <a:rPr lang="ru-RU" sz="2800" b="1" dirty="0" smtClean="0">
                <a:solidFill>
                  <a:srgbClr val="17181A"/>
                </a:solidFill>
                <a:latin typeface="+mj-lt"/>
                <a:ea typeface="+mj-ea"/>
                <a:cs typeface="+mj-cs"/>
              </a:rPr>
              <a:t>«Культура»</a:t>
            </a:r>
          </a:p>
          <a:p>
            <a:pPr algn="l">
              <a:lnSpc>
                <a:spcPct val="110000"/>
              </a:lnSpc>
              <a:buClr>
                <a:srgbClr val="D35659"/>
              </a:buClr>
            </a:pPr>
            <a:r>
              <a:rPr lang="ru-RU" sz="2800" b="1" dirty="0" smtClean="0">
                <a:solidFill>
                  <a:srgbClr val="17181A"/>
                </a:solidFill>
                <a:latin typeface="+mj-lt"/>
                <a:ea typeface="+mj-ea"/>
                <a:cs typeface="+mj-cs"/>
              </a:rPr>
              <a:t>«Физическая культура и спорт»</a:t>
            </a:r>
            <a:endParaRPr lang="ru-RU" sz="2800" b="1" dirty="0">
              <a:solidFill>
                <a:srgbClr val="17181A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9937" y="479792"/>
            <a:ext cx="6096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200" dirty="0" smtClean="0"/>
              <a:t>недостаточная </a:t>
            </a:r>
            <a:r>
              <a:rPr lang="ru-RU" sz="2200" dirty="0"/>
              <a:t>инфраструктурная обеспеченность</a:t>
            </a:r>
            <a:r>
              <a:rPr lang="ru-RU" sz="2200" dirty="0" smtClean="0"/>
              <a:t>;</a:t>
            </a:r>
          </a:p>
          <a:p>
            <a:endParaRPr lang="ru-RU" sz="2200" dirty="0"/>
          </a:p>
          <a:p>
            <a:pPr marL="342900" indent="-342900">
              <a:buFontTx/>
              <a:buChar char="-"/>
            </a:pPr>
            <a:r>
              <a:rPr lang="ru-RU" sz="2200" dirty="0" smtClean="0"/>
              <a:t>отставание </a:t>
            </a:r>
            <a:r>
              <a:rPr lang="ru-RU" sz="2200" dirty="0"/>
              <a:t>концессионера от календарного плана производства работ по строительству</a:t>
            </a:r>
            <a:r>
              <a:rPr lang="ru-RU" sz="2200" dirty="0" smtClean="0"/>
              <a:t>;</a:t>
            </a:r>
          </a:p>
          <a:p>
            <a:endParaRPr lang="ru-RU" sz="2200" dirty="0"/>
          </a:p>
          <a:p>
            <a:pPr marL="342900" indent="-342900">
              <a:buFontTx/>
              <a:buChar char="-"/>
            </a:pPr>
            <a:r>
              <a:rPr lang="ru-RU" sz="2200" dirty="0" smtClean="0"/>
              <a:t>задержка </a:t>
            </a:r>
            <a:r>
              <a:rPr lang="ru-RU" sz="2200" dirty="0"/>
              <a:t>ввода в эксплуатацию объектов</a:t>
            </a:r>
            <a:r>
              <a:rPr lang="ru-RU" sz="2200" dirty="0" smtClean="0"/>
              <a:t>;</a:t>
            </a:r>
          </a:p>
          <a:p>
            <a:endParaRPr lang="ru-RU" sz="2200" dirty="0"/>
          </a:p>
          <a:p>
            <a:pPr marL="342900" indent="-342900">
              <a:buFontTx/>
              <a:buChar char="-"/>
            </a:pPr>
            <a:r>
              <a:rPr lang="ru-RU" sz="2200" dirty="0" smtClean="0"/>
              <a:t>высокий </a:t>
            </a:r>
            <a:r>
              <a:rPr lang="ru-RU" sz="2200" dirty="0"/>
              <a:t>процент износа конструкций зданий, инженерных сетей муниципальных объектов, необходимость производства капитального ремонта</a:t>
            </a:r>
            <a:r>
              <a:rPr lang="ru-RU" sz="2200" dirty="0" smtClean="0"/>
              <a:t>;</a:t>
            </a:r>
          </a:p>
          <a:p>
            <a:pPr marL="342900" indent="-342900">
              <a:buFontTx/>
              <a:buChar char="-"/>
            </a:pPr>
            <a:endParaRPr lang="ru-RU" sz="2200" dirty="0"/>
          </a:p>
          <a:p>
            <a:pPr marL="342900" indent="-342900">
              <a:buFontTx/>
              <a:buChar char="-"/>
            </a:pPr>
            <a:r>
              <a:rPr lang="ru-RU" sz="2200" dirty="0" smtClean="0"/>
              <a:t> </a:t>
            </a:r>
            <a:r>
              <a:rPr lang="ru-RU" sz="2200" dirty="0"/>
              <a:t>длительные ремонтные работы в течение 2024 года на объектах подведомственных учреждений.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064" y="3501008"/>
            <a:ext cx="2064761" cy="307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91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11824" y="0"/>
            <a:ext cx="7680176" cy="685800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1344" y="2996952"/>
            <a:ext cx="4105672" cy="523255"/>
          </a:xfrm>
        </p:spPr>
        <p:txBody>
          <a:bodyPr>
            <a:noAutofit/>
          </a:bodyPr>
          <a:lstStyle/>
          <a:p>
            <a:r>
              <a:rPr lang="ru-RU" dirty="0"/>
              <a:t>Вектор «Общественное здоровье»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71863" y="323679"/>
            <a:ext cx="68194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D35659"/>
                </a:solidFill>
              </a:rPr>
              <a:t>Цель вектора </a:t>
            </a:r>
            <a:r>
              <a:rPr lang="ru-RU" sz="2400" dirty="0">
                <a:solidFill>
                  <a:srgbClr val="17181A"/>
                </a:solidFill>
              </a:rPr>
              <a:t>– укрепление общественного здоровья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847590" y="1505396"/>
            <a:ext cx="681945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D35659"/>
                </a:solidFill>
              </a:rPr>
              <a:t>Задачи вектора:</a:t>
            </a:r>
          </a:p>
          <a:p>
            <a:pPr marL="285750" indent="-285750" algn="just">
              <a:buClr>
                <a:srgbClr val="D35659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17181A"/>
                </a:solidFill>
              </a:rPr>
              <a:t>формирование у населения современного уровня знаний о рациональном и полноценном питании;</a:t>
            </a:r>
          </a:p>
          <a:p>
            <a:pPr marL="285750" indent="-285750" algn="just">
              <a:buClr>
                <a:srgbClr val="D35659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17181A"/>
                </a:solidFill>
              </a:rPr>
              <a:t>формирование у населения мотивации к отказу от злоупотребления алкогольной продукцией и табачными изделиями, от немедицинского потребления наркотических средств и психотропных веществ;</a:t>
            </a:r>
          </a:p>
          <a:p>
            <a:pPr marL="285750" indent="-285750" algn="just">
              <a:buClr>
                <a:srgbClr val="D35659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17181A"/>
                </a:solidFill>
              </a:rPr>
              <a:t>информирование населения о здоровом образе жизни;</a:t>
            </a:r>
          </a:p>
          <a:p>
            <a:pPr marL="285750" indent="-285750" algn="just">
              <a:buClr>
                <a:srgbClr val="D35659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17181A"/>
                </a:solidFill>
              </a:rPr>
              <a:t> повышение информированности населения о факторах риска развития заболеваний и мерах профилактики;</a:t>
            </a:r>
          </a:p>
          <a:p>
            <a:pPr marL="285750" indent="-285750" algn="just">
              <a:buClr>
                <a:srgbClr val="D35659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17181A"/>
                </a:solidFill>
              </a:rPr>
              <a:t>создание условий для занятий физической культурой и спортом</a:t>
            </a:r>
          </a:p>
        </p:txBody>
      </p:sp>
    </p:spTree>
    <p:extLst>
      <p:ext uri="{BB962C8B-B14F-4D97-AF65-F5344CB8AC3E}">
        <p14:creationId xmlns:p14="http://schemas.microsoft.com/office/powerpoint/2010/main" val="197997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511824" y="0"/>
            <a:ext cx="7680176" cy="6876000"/>
          </a:xfrm>
          <a:prstGeom prst="rect">
            <a:avLst/>
          </a:prstGeom>
          <a:blipFill>
            <a:blip r:embed="rId3"/>
            <a:stretch>
              <a:fillRect l="-52654" t="-253" r="-52654" b="-2119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7">
            <a:extLst>
              <a:ext uri="{FF2B5EF4-FFF2-40B4-BE49-F238E27FC236}">
                <a16:creationId xmlns:a16="http://schemas.microsoft.com/office/drawing/2014/main" id="{9E646FDB-3DF9-47E2-A519-A5304A83F0A0}"/>
              </a:ext>
            </a:extLst>
          </p:cNvPr>
          <p:cNvSpPr/>
          <p:nvPr/>
        </p:nvSpPr>
        <p:spPr>
          <a:xfrm>
            <a:off x="-19250" y="-11127"/>
            <a:ext cx="10307872" cy="6886875"/>
          </a:xfrm>
          <a:custGeom>
            <a:avLst/>
            <a:gdLst>
              <a:gd name="connsiteX0" fmla="*/ 0 w 7680176"/>
              <a:gd name="connsiteY0" fmla="*/ 0 h 6858000"/>
              <a:gd name="connsiteX1" fmla="*/ 7680176 w 7680176"/>
              <a:gd name="connsiteY1" fmla="*/ 0 h 6858000"/>
              <a:gd name="connsiteX2" fmla="*/ 7680176 w 7680176"/>
              <a:gd name="connsiteY2" fmla="*/ 6858000 h 6858000"/>
              <a:gd name="connsiteX3" fmla="*/ 0 w 7680176"/>
              <a:gd name="connsiteY3" fmla="*/ 6858000 h 6858000"/>
              <a:gd name="connsiteX4" fmla="*/ 0 w 7680176"/>
              <a:gd name="connsiteY4" fmla="*/ 0 h 6858000"/>
              <a:gd name="connsiteX0" fmla="*/ 0 w 7680176"/>
              <a:gd name="connsiteY0" fmla="*/ 0 h 6858000"/>
              <a:gd name="connsiteX1" fmla="*/ 5014798 w 7680176"/>
              <a:gd name="connsiteY1" fmla="*/ 0 h 6858000"/>
              <a:gd name="connsiteX2" fmla="*/ 7680176 w 7680176"/>
              <a:gd name="connsiteY2" fmla="*/ 6858000 h 6858000"/>
              <a:gd name="connsiteX3" fmla="*/ 0 w 7680176"/>
              <a:gd name="connsiteY3" fmla="*/ 6858000 h 6858000"/>
              <a:gd name="connsiteX4" fmla="*/ 0 w 7680176"/>
              <a:gd name="connsiteY4" fmla="*/ 0 h 6858000"/>
              <a:gd name="connsiteX0" fmla="*/ 0 w 7680176"/>
              <a:gd name="connsiteY0" fmla="*/ 9625 h 6867625"/>
              <a:gd name="connsiteX1" fmla="*/ 5062924 w 7680176"/>
              <a:gd name="connsiteY1" fmla="*/ 0 h 6867625"/>
              <a:gd name="connsiteX2" fmla="*/ 7680176 w 7680176"/>
              <a:gd name="connsiteY2" fmla="*/ 6867625 h 6867625"/>
              <a:gd name="connsiteX3" fmla="*/ 0 w 7680176"/>
              <a:gd name="connsiteY3" fmla="*/ 6867625 h 6867625"/>
              <a:gd name="connsiteX4" fmla="*/ 0 w 7680176"/>
              <a:gd name="connsiteY4" fmla="*/ 9625 h 6867625"/>
              <a:gd name="connsiteX0" fmla="*/ 0 w 10288622"/>
              <a:gd name="connsiteY0" fmla="*/ 9625 h 6867625"/>
              <a:gd name="connsiteX1" fmla="*/ 5062924 w 10288622"/>
              <a:gd name="connsiteY1" fmla="*/ 0 h 6867625"/>
              <a:gd name="connsiteX2" fmla="*/ 10288622 w 10288622"/>
              <a:gd name="connsiteY2" fmla="*/ 6867625 h 6867625"/>
              <a:gd name="connsiteX3" fmla="*/ 0 w 10288622"/>
              <a:gd name="connsiteY3" fmla="*/ 6867625 h 6867625"/>
              <a:gd name="connsiteX4" fmla="*/ 0 w 10288622"/>
              <a:gd name="connsiteY4" fmla="*/ 9625 h 6867625"/>
              <a:gd name="connsiteX0" fmla="*/ 0 w 10307872"/>
              <a:gd name="connsiteY0" fmla="*/ 0 h 6886875"/>
              <a:gd name="connsiteX1" fmla="*/ 5082174 w 10307872"/>
              <a:gd name="connsiteY1" fmla="*/ 19250 h 6886875"/>
              <a:gd name="connsiteX2" fmla="*/ 10307872 w 10307872"/>
              <a:gd name="connsiteY2" fmla="*/ 6886875 h 6886875"/>
              <a:gd name="connsiteX3" fmla="*/ 19250 w 10307872"/>
              <a:gd name="connsiteY3" fmla="*/ 6886875 h 6886875"/>
              <a:gd name="connsiteX4" fmla="*/ 0 w 10307872"/>
              <a:gd name="connsiteY4" fmla="*/ 0 h 688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7872" h="6886875">
                <a:moveTo>
                  <a:pt x="0" y="0"/>
                </a:moveTo>
                <a:lnTo>
                  <a:pt x="5082174" y="19250"/>
                </a:lnTo>
                <a:lnTo>
                  <a:pt x="10307872" y="6886875"/>
                </a:lnTo>
                <a:lnTo>
                  <a:pt x="19250" y="6886875"/>
                </a:lnTo>
                <a:cubicBezTo>
                  <a:pt x="12833" y="4591250"/>
                  <a:pt x="6417" y="229562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95D6D7D-70B8-4FAA-8887-E8EEB822A72F}"/>
              </a:ext>
            </a:extLst>
          </p:cNvPr>
          <p:cNvSpPr/>
          <p:nvPr/>
        </p:nvSpPr>
        <p:spPr>
          <a:xfrm>
            <a:off x="4511824" y="0"/>
            <a:ext cx="7680176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8096003" y="332656"/>
            <a:ext cx="3960711" cy="48544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>
                <a:solidFill>
                  <a:srgbClr val="2E282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u="sng" dirty="0">
                <a:solidFill>
                  <a:srgbClr val="17181A"/>
                </a:solidFill>
              </a:rPr>
              <a:t>Целевые показатели</a:t>
            </a:r>
          </a:p>
        </p:txBody>
      </p:sp>
      <p:sp>
        <p:nvSpPr>
          <p:cNvPr id="9" name="Текст 4"/>
          <p:cNvSpPr txBox="1">
            <a:spLocks/>
          </p:cNvSpPr>
          <p:nvPr/>
        </p:nvSpPr>
        <p:spPr>
          <a:xfrm>
            <a:off x="7655496" y="1119139"/>
            <a:ext cx="4536504" cy="28083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>
                <a:solidFill>
                  <a:srgbClr val="8FADC7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rgbClr val="17181A"/>
                </a:solidFill>
              </a:rPr>
              <a:t>43. Доля граждан–участников мероприятий, замотивированных к ведению здорового образа жизни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07369" y="2348880"/>
            <a:ext cx="65367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17181A"/>
                </a:solidFill>
              </a:rPr>
              <a:t>В 2024 году доля граждан, систематически занимающихся физической культурой и спортом, составляет </a:t>
            </a:r>
            <a:r>
              <a:rPr lang="ru-RU" sz="2000" b="1" dirty="0">
                <a:solidFill>
                  <a:srgbClr val="D35659"/>
                </a:solidFill>
              </a:rPr>
              <a:t>80,1%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57532" y="1119139"/>
            <a:ext cx="56963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17181A"/>
                </a:solidFill>
              </a:rPr>
              <a:t>Плановое значение показателя на конец 2026 года должно составить </a:t>
            </a:r>
            <a:r>
              <a:rPr lang="ru-RU" sz="2000" b="1" dirty="0">
                <a:solidFill>
                  <a:srgbClr val="D35659"/>
                </a:solidFill>
              </a:rPr>
              <a:t>80,0%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2" name="Шестиугольник 11">
            <a:extLst>
              <a:ext uri="{FF2B5EF4-FFF2-40B4-BE49-F238E27FC236}">
                <a16:creationId xmlns:a16="http://schemas.microsoft.com/office/drawing/2014/main" id="{D5594D5F-EA92-427B-A638-26FF25F076D7}"/>
              </a:ext>
            </a:extLst>
          </p:cNvPr>
          <p:cNvSpPr/>
          <p:nvPr/>
        </p:nvSpPr>
        <p:spPr>
          <a:xfrm>
            <a:off x="126565" y="4157674"/>
            <a:ext cx="2675545" cy="2448272"/>
          </a:xfrm>
          <a:prstGeom prst="hexagon">
            <a:avLst/>
          </a:prstGeom>
          <a:blipFill>
            <a:blip r:embed="rId4"/>
            <a:stretch>
              <a:fillRect l="-9876" t="5" r="-9876" b="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Шестиугольник 12">
            <a:extLst>
              <a:ext uri="{FF2B5EF4-FFF2-40B4-BE49-F238E27FC236}">
                <a16:creationId xmlns:a16="http://schemas.microsoft.com/office/drawing/2014/main" id="{3361574C-4E70-44A2-8A10-D99886EA79A2}"/>
              </a:ext>
            </a:extLst>
          </p:cNvPr>
          <p:cNvSpPr/>
          <p:nvPr/>
        </p:nvSpPr>
        <p:spPr>
          <a:xfrm>
            <a:off x="3080881" y="4157674"/>
            <a:ext cx="2700000" cy="2453877"/>
          </a:xfrm>
          <a:prstGeom prst="hexagon">
            <a:avLst/>
          </a:prstGeom>
          <a:blipFill>
            <a:blip r:embed="rId5"/>
            <a:stretch>
              <a:fillRect l="-16667" t="120" r="-40667" b="12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>
            <a:extLst>
              <a:ext uri="{FF2B5EF4-FFF2-40B4-BE49-F238E27FC236}">
                <a16:creationId xmlns:a16="http://schemas.microsoft.com/office/drawing/2014/main" id="{04C25B08-161C-49E8-BE21-D6A2B555D330}"/>
              </a:ext>
            </a:extLst>
          </p:cNvPr>
          <p:cNvSpPr/>
          <p:nvPr/>
        </p:nvSpPr>
        <p:spPr>
          <a:xfrm>
            <a:off x="6047612" y="4157674"/>
            <a:ext cx="2700000" cy="2453877"/>
          </a:xfrm>
          <a:prstGeom prst="hexagon">
            <a:avLst/>
          </a:prstGeom>
          <a:blipFill>
            <a:blip r:embed="rId6"/>
            <a:stretch>
              <a:fillRect l="-43334" t="-10883" r="-30000" b="-1088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12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11824" y="0"/>
            <a:ext cx="7680176" cy="685800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1344" y="2996952"/>
            <a:ext cx="4105672" cy="523255"/>
          </a:xfrm>
        </p:spPr>
        <p:txBody>
          <a:bodyPr>
            <a:noAutofit/>
          </a:bodyPr>
          <a:lstStyle/>
          <a:p>
            <a:r>
              <a:rPr lang="ru-RU" dirty="0"/>
              <a:t>Флагманские проекты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727848" y="116632"/>
            <a:ext cx="68194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D35659"/>
                </a:solidFill>
              </a:rPr>
              <a:t>«Развитие способностей и талантов детей и молодежи» (вектор «Образование») </a:t>
            </a:r>
            <a:r>
              <a:rPr lang="ru-RU" sz="2000" dirty="0">
                <a:solidFill>
                  <a:srgbClr val="17181A"/>
                </a:solidFill>
              </a:rPr>
              <a:t>– реализация мероприятий, направленных на поддержку талантливых детей и молодёжи.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27847" y="1617863"/>
            <a:ext cx="681945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D35659"/>
                </a:solidFill>
              </a:rPr>
              <a:t>«Создание современной инфраструктуры для молодёжи» (вектор «Молодёжная политика») </a:t>
            </a:r>
            <a:r>
              <a:rPr lang="ru-RU" sz="2000" dirty="0">
                <a:solidFill>
                  <a:srgbClr val="17181A"/>
                </a:solidFill>
              </a:rPr>
              <a:t>– создание центра патриотического воспитания «Авангард» на базе «Сибирского легиона». В 2024 году проектные работы не завершены.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27847" y="3532699"/>
            <a:ext cx="68194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D35659"/>
                </a:solidFill>
              </a:rPr>
              <a:t>«Сургут – культурное пространство ХМАО – Югры» (вектор «Культура») </a:t>
            </a:r>
            <a:r>
              <a:rPr lang="ru-RU" sz="2000" dirty="0">
                <a:solidFill>
                  <a:srgbClr val="17181A"/>
                </a:solidFill>
              </a:rPr>
              <a:t>– реконструкция к 2028 году 1 объекта культуры, строительство к 2036 году 4 объектов культуры.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27847" y="4866942"/>
            <a:ext cx="68194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D35659"/>
                </a:solidFill>
              </a:rPr>
              <a:t>«#</a:t>
            </a:r>
            <a:r>
              <a:rPr lang="ru-RU" sz="2000" b="1" dirty="0" err="1">
                <a:solidFill>
                  <a:srgbClr val="D35659"/>
                </a:solidFill>
              </a:rPr>
              <a:t>вАтмосфереСпорта</a:t>
            </a:r>
            <a:r>
              <a:rPr lang="ru-RU" sz="2000" b="1" dirty="0">
                <a:solidFill>
                  <a:srgbClr val="D35659"/>
                </a:solidFill>
              </a:rPr>
              <a:t>» (вектор «Физическая культура и спорт» </a:t>
            </a:r>
            <a:r>
              <a:rPr lang="ru-RU" sz="2000" dirty="0">
                <a:solidFill>
                  <a:srgbClr val="17181A"/>
                </a:solidFill>
              </a:rPr>
              <a:t>– формирование у населения устойчивого интереса к регулярным занятиям физической культурой и спортом, здоровому образу жизни.</a:t>
            </a:r>
          </a:p>
        </p:txBody>
      </p:sp>
    </p:spTree>
    <p:extLst>
      <p:ext uri="{BB962C8B-B14F-4D97-AF65-F5344CB8AC3E}">
        <p14:creationId xmlns:p14="http://schemas.microsoft.com/office/powerpoint/2010/main" val="335220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511824" y="0"/>
            <a:ext cx="7680176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2" y="5364174"/>
            <a:ext cx="952684" cy="141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978826024"/>
              </p:ext>
            </p:extLst>
          </p:nvPr>
        </p:nvGraphicFramePr>
        <p:xfrm>
          <a:off x="119334" y="1412776"/>
          <a:ext cx="5760641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itle 3"/>
          <p:cNvSpPr txBox="1">
            <a:spLocks/>
          </p:cNvSpPr>
          <p:nvPr/>
        </p:nvSpPr>
        <p:spPr>
          <a:xfrm>
            <a:off x="407368" y="402293"/>
            <a:ext cx="11665296" cy="6876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rgbClr val="17181A"/>
                </a:solidFill>
              </a:rPr>
              <a:t>Статистика достижения целевых показателей </a:t>
            </a:r>
          </a:p>
          <a:p>
            <a:pPr algn="ctr"/>
            <a:r>
              <a:rPr lang="ru-RU" sz="3000" b="1" dirty="0">
                <a:solidFill>
                  <a:srgbClr val="17181A"/>
                </a:solidFill>
              </a:rPr>
              <a:t>и исполнения мероприятий</a:t>
            </a:r>
            <a:endParaRPr lang="en-US" sz="3000" b="1" dirty="0">
              <a:solidFill>
                <a:srgbClr val="17181A"/>
              </a:solidFill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360004211"/>
              </p:ext>
            </p:extLst>
          </p:nvPr>
        </p:nvGraphicFramePr>
        <p:xfrm>
          <a:off x="5198479" y="1410526"/>
          <a:ext cx="6841776" cy="4270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5738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11824" y="0"/>
            <a:ext cx="7680176" cy="685800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1344" y="2996952"/>
            <a:ext cx="4105672" cy="523255"/>
          </a:xfrm>
        </p:spPr>
        <p:txBody>
          <a:bodyPr/>
          <a:lstStyle/>
          <a:p>
            <a:r>
              <a:rPr lang="ru-RU" dirty="0"/>
              <a:t>Вектор «Образование»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71863" y="323679"/>
            <a:ext cx="68194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D35659"/>
                </a:solidFill>
              </a:rPr>
              <a:t>Цель вектора </a:t>
            </a:r>
            <a:r>
              <a:rPr lang="ru-RU" sz="2400" dirty="0">
                <a:solidFill>
                  <a:srgbClr val="17181A"/>
                </a:solidFill>
              </a:rPr>
              <a:t>- обеспечение доступного и качественного образования; выявление, поддержка и развитие способностей и талантов жителей города Сургута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878124" y="2060848"/>
            <a:ext cx="681945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D35659"/>
                </a:solidFill>
              </a:rPr>
              <a:t>Задачи вектора:</a:t>
            </a:r>
          </a:p>
          <a:p>
            <a:pPr marL="285750" indent="-285750" algn="just">
              <a:buClr>
                <a:srgbClr val="D35659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17181A"/>
                </a:solidFill>
              </a:rPr>
              <a:t>обеспечение доступного и качественного непрерывного образования;</a:t>
            </a:r>
          </a:p>
          <a:p>
            <a:pPr marL="285750" indent="-285750" algn="just">
              <a:buClr>
                <a:srgbClr val="D35659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17181A"/>
                </a:solidFill>
              </a:rPr>
              <a:t>достижение и поддержание нормативных показателей обеспеченности населения города объектами общего </a:t>
            </a:r>
            <a:br>
              <a:rPr lang="ru-RU" sz="2000" dirty="0">
                <a:solidFill>
                  <a:srgbClr val="17181A"/>
                </a:solidFill>
              </a:rPr>
            </a:br>
            <a:r>
              <a:rPr lang="ru-RU" sz="2000" dirty="0">
                <a:solidFill>
                  <a:srgbClr val="17181A"/>
                </a:solidFill>
              </a:rPr>
              <a:t>и дополнительного образования;</a:t>
            </a:r>
          </a:p>
          <a:p>
            <a:pPr marL="285750" indent="-285750" algn="just">
              <a:buClr>
                <a:srgbClr val="D35659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17181A"/>
                </a:solidFill>
              </a:rPr>
              <a:t>привлечение инвестиций, направленных на развитие образования, в том числе посредством </a:t>
            </a:r>
            <a:r>
              <a:rPr lang="ru-RU" sz="2000" dirty="0" err="1">
                <a:solidFill>
                  <a:srgbClr val="17181A"/>
                </a:solidFill>
              </a:rPr>
              <a:t>муниципально</a:t>
            </a:r>
            <a:r>
              <a:rPr lang="ru-RU" sz="2000" dirty="0">
                <a:solidFill>
                  <a:srgbClr val="17181A"/>
                </a:solidFill>
              </a:rPr>
              <a:t>-частного партнерства;</a:t>
            </a:r>
          </a:p>
          <a:p>
            <a:pPr marL="285750" indent="-285750" algn="just">
              <a:buClr>
                <a:srgbClr val="D35659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17181A"/>
                </a:solidFill>
              </a:rPr>
              <a:t>создание условий для выявления, поддержки и развития способностей и талантов детей и молодежи;</a:t>
            </a:r>
          </a:p>
          <a:p>
            <a:pPr marL="285750" indent="-285750" algn="just">
              <a:buClr>
                <a:srgbClr val="D35659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17181A"/>
                </a:solidFill>
              </a:rPr>
              <a:t>обеспечение самоопределения и профессиональной ориентации обучающихся</a:t>
            </a:r>
          </a:p>
        </p:txBody>
      </p:sp>
    </p:spTree>
    <p:extLst>
      <p:ext uri="{BB962C8B-B14F-4D97-AF65-F5344CB8AC3E}">
        <p14:creationId xmlns:p14="http://schemas.microsoft.com/office/powerpoint/2010/main" val="214770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511824" y="0"/>
            <a:ext cx="7680176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104112" y="620688"/>
            <a:ext cx="5184576" cy="722105"/>
          </a:xfrm>
        </p:spPr>
        <p:txBody>
          <a:bodyPr>
            <a:normAutofit/>
          </a:bodyPr>
          <a:lstStyle/>
          <a:p>
            <a:r>
              <a:rPr lang="ru-RU" sz="3000" b="1" u="sng" dirty="0">
                <a:solidFill>
                  <a:srgbClr val="17181A"/>
                </a:solidFill>
              </a:rPr>
              <a:t>Целевые показатели</a:t>
            </a:r>
            <a:endParaRPr lang="en-US" sz="3000" b="1" u="sng" dirty="0">
              <a:solidFill>
                <a:srgbClr val="17181A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type="subTitle" idx="1"/>
          </p:nvPr>
        </p:nvSpPr>
        <p:spPr>
          <a:xfrm>
            <a:off x="8036526" y="1723375"/>
            <a:ext cx="4104455" cy="1993658"/>
          </a:xfrm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rgbClr val="D35659"/>
              </a:buClr>
            </a:pPr>
            <a:r>
              <a:rPr lang="ru-RU" sz="2800" b="1" dirty="0">
                <a:solidFill>
                  <a:srgbClr val="17181A"/>
                </a:solidFill>
                <a:latin typeface="+mj-lt"/>
                <a:ea typeface="+mj-ea"/>
                <a:cs typeface="+mj-cs"/>
              </a:rPr>
              <a:t>24. Уровень удовлетворенности потребителей услугами в сфере образования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51256" y="171902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dirty="0">
                <a:solidFill>
                  <a:srgbClr val="17181A"/>
                </a:solidFill>
              </a:rPr>
              <a:t>Доля потребителей, удовлетворенных услугами в сфере образования к 2026 году по плану – </a:t>
            </a:r>
            <a:r>
              <a:rPr lang="ru-RU" sz="2400" b="1" dirty="0">
                <a:solidFill>
                  <a:srgbClr val="D35659"/>
                </a:solidFill>
              </a:rPr>
              <a:t>58%.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51256" y="3247640"/>
            <a:ext cx="62027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17181A"/>
                </a:solidFill>
              </a:rPr>
              <a:t>Доля потребителей, удовлетворенных услугами в сфере образования в 2024 году –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D35659"/>
                </a:solidFill>
              </a:rPr>
              <a:t>88,9%.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064" y="3501008"/>
            <a:ext cx="2064761" cy="307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30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11824" y="-2"/>
            <a:ext cx="7680176" cy="6858002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2108" y="-27384"/>
            <a:ext cx="4248472" cy="687611"/>
          </a:xfrm>
        </p:spPr>
        <p:txBody>
          <a:bodyPr>
            <a:noAutofit/>
          </a:bodyPr>
          <a:lstStyle/>
          <a:p>
            <a:r>
              <a:rPr lang="ru-RU" sz="3000" b="1" dirty="0"/>
              <a:t>Целевые показатели</a:t>
            </a:r>
            <a:endParaRPr lang="en-US" sz="3000" b="1" dirty="0"/>
          </a:p>
        </p:txBody>
      </p:sp>
      <p:sp>
        <p:nvSpPr>
          <p:cNvPr id="8" name="Текст 4"/>
          <p:cNvSpPr txBox="1">
            <a:spLocks/>
          </p:cNvSpPr>
          <p:nvPr/>
        </p:nvSpPr>
        <p:spPr>
          <a:xfrm>
            <a:off x="29529" y="564180"/>
            <a:ext cx="4511824" cy="15449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dirty="0"/>
              <a:t>25. Обеспеченность населения местами в образовательных организациях дошкольного образования (план 2026 г. – </a:t>
            </a:r>
            <a:r>
              <a:rPr lang="ru-RU" sz="2200" b="1" dirty="0"/>
              <a:t>102,9</a:t>
            </a:r>
            <a:r>
              <a:rPr lang="ru-RU" sz="2200" dirty="0"/>
              <a:t>; факт 2024 г. – </a:t>
            </a:r>
            <a:r>
              <a:rPr lang="ru-RU" sz="2200" b="1" dirty="0"/>
              <a:t>100,4</a:t>
            </a:r>
            <a:r>
              <a:rPr lang="ru-RU" sz="2200" dirty="0"/>
              <a:t>)</a:t>
            </a:r>
          </a:p>
        </p:txBody>
      </p:sp>
      <p:sp>
        <p:nvSpPr>
          <p:cNvPr id="11" name="Текст 4"/>
          <p:cNvSpPr txBox="1">
            <a:spLocks/>
          </p:cNvSpPr>
          <p:nvPr/>
        </p:nvSpPr>
        <p:spPr>
          <a:xfrm>
            <a:off x="-10632" y="2133034"/>
            <a:ext cx="4511824" cy="1317849"/>
          </a:xfrm>
          <a:prstGeom prst="rect">
            <a:avLst/>
          </a:prstGeom>
          <a:noFill/>
        </p:spPr>
        <p:txBody>
          <a:bodyPr vert="horz" lIns="144000" tIns="108000" rIns="108000" bIns="108000" rtlCol="0" anchor="ctr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 typeface="Arial" panose="020B0604020202020204" pitchFamily="34" charset="0"/>
              <a:buChar char="•"/>
            </a:pPr>
            <a:r>
              <a:rPr lang="ru-RU" sz="2200" b="0" dirty="0"/>
              <a:t>26. Обеспеченность населения местами в общеобразовательных учреждениях (план 2026 г. – </a:t>
            </a:r>
            <a:r>
              <a:rPr lang="ru-RU" sz="2200" dirty="0"/>
              <a:t>68,0</a:t>
            </a:r>
            <a:r>
              <a:rPr lang="ru-RU" sz="2200" b="0" dirty="0"/>
              <a:t>; факт 2024 г. – </a:t>
            </a:r>
            <a:r>
              <a:rPr lang="ru-RU" sz="2200" dirty="0"/>
              <a:t>61,1</a:t>
            </a:r>
            <a:r>
              <a:rPr lang="ru-RU" sz="2200" b="0" dirty="0"/>
              <a:t>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671601" y="2507946"/>
            <a:ext cx="73606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/>
              <a:t>В рамках реализации Госпрограммы ведется строительство 4-х средних общеобразовательных школ:</a:t>
            </a:r>
            <a:endParaRPr lang="ru-RU" sz="2200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86975" y="134184"/>
            <a:ext cx="760502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17181A"/>
                </a:solidFill>
              </a:rPr>
              <a:t>В 2024 году: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17181A"/>
                </a:solidFill>
              </a:rPr>
              <a:t>началось функционирование </a:t>
            </a:r>
            <a:r>
              <a:rPr lang="ru-RU" sz="2000" b="1" dirty="0">
                <a:solidFill>
                  <a:srgbClr val="D35659"/>
                </a:solidFill>
              </a:rPr>
              <a:t>четвертого корпуса МБОУ СШ № 9</a:t>
            </a:r>
            <a:r>
              <a:rPr lang="ru-RU" b="1" dirty="0">
                <a:solidFill>
                  <a:srgbClr val="D35659"/>
                </a:solidFill>
              </a:rPr>
              <a:t> </a:t>
            </a:r>
            <a:r>
              <a:rPr lang="ru-RU" sz="2000" dirty="0">
                <a:solidFill>
                  <a:srgbClr val="17181A"/>
                </a:solidFill>
              </a:rPr>
              <a:t>        на 900 мест;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17181A"/>
                </a:solidFill>
              </a:rPr>
              <a:t>получено разрешение на ввод в эксплуатацию 2-х объектов образования:</a:t>
            </a:r>
          </a:p>
          <a:p>
            <a:pPr marL="450850" indent="-177800"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17181A"/>
                </a:solidFill>
              </a:rPr>
              <a:t>детский сад в </a:t>
            </a:r>
            <a:r>
              <a:rPr lang="ru-RU" b="1" dirty="0">
                <a:solidFill>
                  <a:srgbClr val="D35659"/>
                </a:solidFill>
              </a:rPr>
              <a:t>микрорайоне Марьина гора </a:t>
            </a:r>
            <a:r>
              <a:rPr lang="ru-RU" dirty="0">
                <a:solidFill>
                  <a:srgbClr val="17181A"/>
                </a:solidFill>
              </a:rPr>
              <a:t>на 300 мест;</a:t>
            </a:r>
          </a:p>
          <a:p>
            <a:pPr marL="450850" indent="-177800"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17181A"/>
                </a:solidFill>
              </a:rPr>
              <a:t>начальная школа – детский сад в </a:t>
            </a:r>
            <a:r>
              <a:rPr lang="ru-RU" b="1" dirty="0">
                <a:solidFill>
                  <a:srgbClr val="D35659"/>
                </a:solidFill>
              </a:rPr>
              <a:t>поселке </a:t>
            </a:r>
            <a:r>
              <a:rPr lang="ru-RU" b="1" dirty="0" err="1">
                <a:solidFill>
                  <a:srgbClr val="D35659"/>
                </a:solidFill>
              </a:rPr>
              <a:t>Голд</a:t>
            </a:r>
            <a:r>
              <a:rPr lang="ru-RU" b="1" dirty="0">
                <a:solidFill>
                  <a:srgbClr val="D35659"/>
                </a:solidFill>
              </a:rPr>
              <a:t> Фиш </a:t>
            </a:r>
            <a:r>
              <a:rPr lang="ru-RU" dirty="0">
                <a:solidFill>
                  <a:srgbClr val="17181A"/>
                </a:solidFill>
              </a:rPr>
              <a:t>на 100/200 мест </a:t>
            </a:r>
          </a:p>
        </p:txBody>
      </p:sp>
      <p:sp>
        <p:nvSpPr>
          <p:cNvPr id="15" name="Овал 14"/>
          <p:cNvSpPr/>
          <p:nvPr/>
        </p:nvSpPr>
        <p:spPr>
          <a:xfrm>
            <a:off x="2352869" y="4437112"/>
            <a:ext cx="2340531" cy="229526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12" name="Овал 11"/>
          <p:cNvSpPr/>
          <p:nvPr/>
        </p:nvSpPr>
        <p:spPr>
          <a:xfrm>
            <a:off x="95733" y="3492770"/>
            <a:ext cx="2646700" cy="2520281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583"/>
              </p:ext>
            </p:extLst>
          </p:nvPr>
        </p:nvGraphicFramePr>
        <p:xfrm>
          <a:off x="4714664" y="3305110"/>
          <a:ext cx="7349646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9882">
                  <a:extLst>
                    <a:ext uri="{9D8B030D-6E8A-4147-A177-3AD203B41FA5}">
                      <a16:colId xmlns:a16="http://schemas.microsoft.com/office/drawing/2014/main" val="1262560002"/>
                    </a:ext>
                  </a:extLst>
                </a:gridCol>
                <a:gridCol w="1969373">
                  <a:extLst>
                    <a:ext uri="{9D8B030D-6E8A-4147-A177-3AD203B41FA5}">
                      <a16:colId xmlns:a16="http://schemas.microsoft.com/office/drawing/2014/main" val="4175652622"/>
                    </a:ext>
                  </a:extLst>
                </a:gridCol>
                <a:gridCol w="2930391">
                  <a:extLst>
                    <a:ext uri="{9D8B030D-6E8A-4147-A177-3AD203B41FA5}">
                      <a16:colId xmlns:a16="http://schemas.microsoft.com/office/drawing/2014/main" val="30621346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Микрорайон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Мощность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Плановый</a:t>
                      </a:r>
                      <a:r>
                        <a:rPr lang="ru-RU" sz="2000" baseline="0" dirty="0"/>
                        <a:t> срок ввода </a:t>
                      </a:r>
                    </a:p>
                    <a:p>
                      <a:pPr algn="ctr"/>
                      <a:r>
                        <a:rPr lang="ru-RU" sz="2000" baseline="0" dirty="0"/>
                        <a:t>в эксплуатацию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600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D35659"/>
                          </a:solidFill>
                        </a:rPr>
                        <a:t>микрорайон 20А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rgbClr val="17181A"/>
                          </a:solidFill>
                        </a:rPr>
                        <a:t>1500 мест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rgbClr val="17181A"/>
                          </a:solidFill>
                        </a:rPr>
                        <a:t>4 квартал 2024 г.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3408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D35659"/>
                          </a:solidFill>
                        </a:rPr>
                        <a:t>жилой район «Марьина гора»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rgbClr val="17181A"/>
                          </a:solidFill>
                        </a:rPr>
                        <a:t>900 мест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rgbClr val="17181A"/>
                          </a:solidFill>
                        </a:rPr>
                        <a:t>4 квартал 2025 г.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4488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D35659"/>
                          </a:solidFill>
                        </a:rPr>
                        <a:t>микрорайон 5А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rgbClr val="17181A"/>
                          </a:solidFill>
                        </a:rPr>
                        <a:t>1500 мест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rgbClr val="17181A"/>
                          </a:solidFill>
                        </a:rPr>
                        <a:t>1 квартал 2026 г.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2273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D35659"/>
                          </a:solidFill>
                        </a:rPr>
                        <a:t>жилой район Пойма-5</a:t>
                      </a:r>
                      <a:r>
                        <a:rPr lang="ru-RU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rgbClr val="17181A"/>
                          </a:solidFill>
                        </a:rPr>
                        <a:t>900 мест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rgbClr val="17181A"/>
                          </a:solidFill>
                        </a:rPr>
                        <a:t>2 квартал 2027 г.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922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057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505198" y="0"/>
            <a:ext cx="7680176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7519442" y="1370853"/>
            <a:ext cx="3960711" cy="48544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>
                <a:solidFill>
                  <a:srgbClr val="2E282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u="sng" dirty="0">
                <a:solidFill>
                  <a:srgbClr val="17181A"/>
                </a:solidFill>
              </a:rPr>
              <a:t>Целевые показатели</a:t>
            </a:r>
          </a:p>
        </p:txBody>
      </p:sp>
      <p:sp>
        <p:nvSpPr>
          <p:cNvPr id="9" name="Текст 4"/>
          <p:cNvSpPr txBox="1">
            <a:spLocks/>
          </p:cNvSpPr>
          <p:nvPr/>
        </p:nvSpPr>
        <p:spPr>
          <a:xfrm>
            <a:off x="7790236" y="2243633"/>
            <a:ext cx="4426444" cy="16894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>
                <a:solidFill>
                  <a:srgbClr val="8FADC7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buClr>
                <a:srgbClr val="D35659"/>
              </a:buClr>
            </a:pPr>
            <a:r>
              <a:rPr lang="ru-RU" b="1" dirty="0">
                <a:solidFill>
                  <a:srgbClr val="17181A"/>
                </a:solidFill>
                <a:latin typeface="+mj-lt"/>
                <a:ea typeface="+mj-ea"/>
                <a:cs typeface="+mj-cs"/>
              </a:rPr>
              <a:t>27. Обеспеченность населения местами дополнительного образования в учреждениях дополнительного образования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46684" y="3429000"/>
            <a:ext cx="717275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17181A"/>
                </a:solidFill>
              </a:rPr>
              <a:t>Согласно утвержденной муниципальной программе «Развитие образования в городе Сургуте» </a:t>
            </a:r>
            <a:r>
              <a:rPr lang="ru-RU" sz="2000" b="1" dirty="0">
                <a:solidFill>
                  <a:srgbClr val="D35659"/>
                </a:solidFill>
              </a:rPr>
              <a:t>к 2036 году </a:t>
            </a:r>
            <a:r>
              <a:rPr lang="ru-RU" sz="2000" dirty="0">
                <a:solidFill>
                  <a:srgbClr val="17181A"/>
                </a:solidFill>
              </a:rPr>
              <a:t>запланировано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17181A"/>
                </a:solidFill>
              </a:rPr>
              <a:t>строительство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b="1" dirty="0">
                <a:solidFill>
                  <a:srgbClr val="D35659"/>
                </a:solidFill>
              </a:rPr>
              <a:t>38 объектов </a:t>
            </a:r>
            <a:r>
              <a:rPr lang="ru-RU" sz="2000" dirty="0">
                <a:solidFill>
                  <a:srgbClr val="17181A"/>
                </a:solidFill>
              </a:rPr>
              <a:t>дополнительного образования </a:t>
            </a: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  <a:p>
            <a:pPr algn="just"/>
            <a:r>
              <a:rPr lang="ru-RU" sz="2000" dirty="0">
                <a:solidFill>
                  <a:srgbClr val="17181A"/>
                </a:solidFill>
              </a:rPr>
              <a:t>В проекте бюджета </a:t>
            </a:r>
            <a:r>
              <a:rPr lang="ru-RU" sz="2000" b="1" dirty="0">
                <a:solidFill>
                  <a:srgbClr val="D35659"/>
                </a:solidFill>
              </a:rPr>
              <a:t>на 2025-2027 годы </a:t>
            </a:r>
            <a:r>
              <a:rPr lang="ru-RU" sz="2000" dirty="0">
                <a:solidFill>
                  <a:srgbClr val="17181A"/>
                </a:solidFill>
              </a:rPr>
              <a:t>предусмотрены средства на выполнение работ по капитальному ремонту объектов дополнительного образования на 2025 год</a:t>
            </a:r>
          </a:p>
          <a:p>
            <a:pPr algn="just"/>
            <a:r>
              <a:rPr lang="ru-RU" sz="2000" b="1" dirty="0">
                <a:solidFill>
                  <a:srgbClr val="D35659"/>
                </a:solidFill>
              </a:rPr>
              <a:t>МАОУ ДО Центр плавания "Дельфин"</a:t>
            </a:r>
          </a:p>
          <a:p>
            <a:pPr algn="just"/>
            <a:r>
              <a:rPr lang="ru-RU" sz="2000" b="1" dirty="0">
                <a:solidFill>
                  <a:srgbClr val="D35659"/>
                </a:solidFill>
              </a:rPr>
              <a:t>МАОУ ДО "Технополис"</a:t>
            </a: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6684" y="1337173"/>
            <a:ext cx="626469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ru-RU" sz="2400" dirty="0">
                <a:solidFill>
                  <a:srgbClr val="17181A"/>
                </a:solidFill>
              </a:rPr>
              <a:t>Плановое значение к 2026 году - </a:t>
            </a:r>
            <a:r>
              <a:rPr lang="ru-RU" sz="2400" b="1" dirty="0">
                <a:solidFill>
                  <a:srgbClr val="D35659"/>
                </a:solidFill>
              </a:rPr>
              <a:t>42,8%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6684" y="2319484"/>
            <a:ext cx="6687961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ru-RU" sz="2400" dirty="0">
                <a:solidFill>
                  <a:srgbClr val="17181A"/>
                </a:solidFill>
              </a:rPr>
              <a:t>Фактическое значение на 2024 год - </a:t>
            </a:r>
            <a:r>
              <a:rPr lang="ru-RU" sz="2400" b="1" dirty="0">
                <a:solidFill>
                  <a:srgbClr val="D35659"/>
                </a:solidFill>
              </a:rPr>
              <a:t>40,2%</a:t>
            </a:r>
          </a:p>
        </p:txBody>
      </p:sp>
    </p:spTree>
    <p:extLst>
      <p:ext uri="{BB962C8B-B14F-4D97-AF65-F5344CB8AC3E}">
        <p14:creationId xmlns:p14="http://schemas.microsoft.com/office/powerpoint/2010/main" val="397029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-1" y="332656"/>
            <a:ext cx="119336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-2" y="332656"/>
            <a:ext cx="12192001" cy="576064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9666" y="210344"/>
            <a:ext cx="3156013" cy="3024336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itle 3"/>
          <p:cNvSpPr txBox="1">
            <a:spLocks/>
          </p:cNvSpPr>
          <p:nvPr/>
        </p:nvSpPr>
        <p:spPr>
          <a:xfrm>
            <a:off x="5913753" y="402293"/>
            <a:ext cx="4248472" cy="6876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17181A"/>
                </a:solidFill>
              </a:rPr>
              <a:t>Целевые показатели</a:t>
            </a:r>
            <a:endParaRPr lang="en-US" sz="3000" b="1" dirty="0">
              <a:solidFill>
                <a:srgbClr val="17181A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85058" y="983848"/>
            <a:ext cx="85155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17181A"/>
                </a:solidFill>
              </a:rPr>
              <a:t>28. Доля педагогических работников общеобразовательных организаций, прошедших повышение квалификации, в том числе в центрах непрерывного повышения профессионального мастерства Плановое значение по данному показателю к 2026 году составляет </a:t>
            </a:r>
            <a:r>
              <a:rPr lang="ru-RU" sz="2000" b="1" dirty="0">
                <a:solidFill>
                  <a:srgbClr val="D35659"/>
                </a:solidFill>
              </a:rPr>
              <a:t>54,0%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89527" y="3079328"/>
            <a:ext cx="1949723" cy="1844577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13" name="Текст 4"/>
          <p:cNvSpPr txBox="1">
            <a:spLocks/>
          </p:cNvSpPr>
          <p:nvPr/>
        </p:nvSpPr>
        <p:spPr>
          <a:xfrm>
            <a:off x="3495944" y="3220480"/>
            <a:ext cx="8288688" cy="25847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>
                <a:solidFill>
                  <a:srgbClr val="8FADC7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200" dirty="0">
                <a:solidFill>
                  <a:srgbClr val="17181A"/>
                </a:solidFill>
              </a:rPr>
              <a:t>29. Доля общеобразовательных учреждений, реализующих образовательные программы для 6 – 11-х классов, реализующих </a:t>
            </a:r>
            <a:r>
              <a:rPr lang="ru-RU" sz="2200" dirty="0" err="1">
                <a:solidFill>
                  <a:srgbClr val="17181A"/>
                </a:solidFill>
              </a:rPr>
              <a:t>профориентационный</a:t>
            </a:r>
            <a:r>
              <a:rPr lang="ru-RU" sz="2200" dirty="0">
                <a:solidFill>
                  <a:srgbClr val="17181A"/>
                </a:solidFill>
              </a:rPr>
              <a:t> минимум на продвинутом уровне</a:t>
            </a:r>
          </a:p>
          <a:p>
            <a:pPr algn="l"/>
            <a:endParaRPr lang="ru-RU" sz="2200" dirty="0">
              <a:solidFill>
                <a:srgbClr val="17181A"/>
              </a:solidFill>
            </a:endParaRPr>
          </a:p>
          <a:p>
            <a:pPr marL="0" indent="0" algn="l">
              <a:buNone/>
            </a:pPr>
            <a:r>
              <a:rPr lang="ru-RU" sz="2200" dirty="0">
                <a:solidFill>
                  <a:srgbClr val="17181A"/>
                </a:solidFill>
              </a:rPr>
              <a:t>Плановое значение показателя на конец 2026 года должно составить </a:t>
            </a:r>
            <a:r>
              <a:rPr lang="ru-RU" sz="2200" b="1" dirty="0">
                <a:solidFill>
                  <a:srgbClr val="D35659"/>
                </a:solidFill>
              </a:rPr>
              <a:t>28,6%</a:t>
            </a:r>
            <a:r>
              <a:rPr lang="ru-RU" sz="2200" dirty="0">
                <a:solidFill>
                  <a:srgbClr val="17181A"/>
                </a:solidFill>
              </a:rPr>
              <a:t> (</a:t>
            </a:r>
            <a:r>
              <a:rPr lang="ru-RU" sz="2200" u="sng" dirty="0">
                <a:solidFill>
                  <a:srgbClr val="17181A"/>
                </a:solidFill>
              </a:rPr>
              <a:t>10 общеобразовательных учреждений</a:t>
            </a:r>
            <a:r>
              <a:rPr lang="ru-RU" sz="2200" dirty="0">
                <a:solidFill>
                  <a:srgbClr val="17181A"/>
                </a:solidFill>
              </a:rPr>
              <a:t>)</a:t>
            </a:r>
          </a:p>
          <a:p>
            <a:pPr marL="0" indent="0" algn="l">
              <a:buNone/>
            </a:pPr>
            <a:endParaRPr lang="ru-RU" sz="2200" dirty="0">
              <a:solidFill>
                <a:srgbClr val="17181A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133006" y="4430518"/>
            <a:ext cx="1872209" cy="1785090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8704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511824" y="0"/>
            <a:ext cx="7680176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8096003" y="332656"/>
            <a:ext cx="3960711" cy="48544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>
                <a:solidFill>
                  <a:srgbClr val="2E282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u="sng" dirty="0">
                <a:solidFill>
                  <a:srgbClr val="17181A"/>
                </a:solidFill>
              </a:rPr>
              <a:t>Целевые показатели</a:t>
            </a:r>
          </a:p>
        </p:txBody>
      </p:sp>
      <p:sp>
        <p:nvSpPr>
          <p:cNvPr id="9" name="Текст 4"/>
          <p:cNvSpPr txBox="1">
            <a:spLocks/>
          </p:cNvSpPr>
          <p:nvPr/>
        </p:nvSpPr>
        <p:spPr>
          <a:xfrm>
            <a:off x="7655496" y="1119139"/>
            <a:ext cx="4536504" cy="28083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>
                <a:solidFill>
                  <a:srgbClr val="8FADC7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rgbClr val="17181A"/>
                </a:solidFill>
              </a:rPr>
              <a:t>30. Доля обучающихся 5 – 11-х классов, ставших победителями          и призерами мероприятий регионального и федерального уровней, направленных                        на выявление и развитие интеллектуальных и творческих способностей, способностей                 к занятиям физической культурой       и спортом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07369" y="2348880"/>
            <a:ext cx="65367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17181A"/>
                </a:solidFill>
              </a:rPr>
              <a:t>В 2024/25 учебном году доля обучающихся 5-11-х классов, ставших победителями и призерами мероприятий регионального и федерального уровней, составляет </a:t>
            </a:r>
            <a:r>
              <a:rPr lang="ru-RU" sz="2000" b="1" dirty="0">
                <a:solidFill>
                  <a:srgbClr val="D35659"/>
                </a:solidFill>
              </a:rPr>
              <a:t>4,8%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57532" y="1119139"/>
            <a:ext cx="56963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17181A"/>
                </a:solidFill>
              </a:rPr>
              <a:t>Плановое значение показателя на конец 2026 года должно составить </a:t>
            </a:r>
            <a:r>
              <a:rPr lang="ru-RU" sz="2000" b="1" dirty="0">
                <a:solidFill>
                  <a:srgbClr val="D35659"/>
                </a:solidFill>
              </a:rPr>
              <a:t>4,9%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5" name="Шестиугольник 4"/>
          <p:cNvSpPr/>
          <p:nvPr/>
        </p:nvSpPr>
        <p:spPr>
          <a:xfrm>
            <a:off x="207369" y="4324919"/>
            <a:ext cx="2675545" cy="2448272"/>
          </a:xfrm>
          <a:prstGeom prst="hexagon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7258" t="-391" b="39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3178358" y="4315337"/>
            <a:ext cx="2675545" cy="2448272"/>
          </a:xfrm>
          <a:prstGeom prst="hexagon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6149347" y="4341235"/>
            <a:ext cx="2675545" cy="2448272"/>
          </a:xfrm>
          <a:prstGeom prst="hexagon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9120336" y="4315337"/>
            <a:ext cx="2675545" cy="2448272"/>
          </a:xfrm>
          <a:prstGeom prst="hexagon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30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ADB9CA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L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683CBAFE-D465-4AB3-8C1A-AEC84D5A9C13}" vid="{C965FBEF-3BA6-4CD1-AAF5-4D792D21F479}"/>
    </a:ext>
  </a:extLst>
</a:theme>
</file>

<file path=ppt/theme/theme5.xml><?xml version="1.0" encoding="utf-8"?>
<a:theme xmlns:a="http://schemas.openxmlformats.org/drawingml/2006/main" name="1_Blank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ADB9CA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TITL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62433</TotalTime>
  <Words>1632</Words>
  <Application>Microsoft Office PowerPoint</Application>
  <PresentationFormat>Широкоэкранный</PresentationFormat>
  <Paragraphs>208</Paragraphs>
  <Slides>24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24</vt:i4>
      </vt:variant>
    </vt:vector>
  </HeadingPairs>
  <TitlesOfParts>
    <vt:vector size="35" baseType="lpstr">
      <vt:lpstr>Arial</vt:lpstr>
      <vt:lpstr>Calibri</vt:lpstr>
      <vt:lpstr>Calibri Light</vt:lpstr>
      <vt:lpstr>Courier New</vt:lpstr>
      <vt:lpstr>Wingdings</vt:lpstr>
      <vt:lpstr>Custom Design</vt:lpstr>
      <vt:lpstr>Blank</vt:lpstr>
      <vt:lpstr>TITLES</vt:lpstr>
      <vt:lpstr>Тема1</vt:lpstr>
      <vt:lpstr>1_Blank</vt:lpstr>
      <vt:lpstr>1_TITLES</vt:lpstr>
      <vt:lpstr>Презентация PowerPoint</vt:lpstr>
      <vt:lpstr>Презентация PowerPoint</vt:lpstr>
      <vt:lpstr>Презентация PowerPoint</vt:lpstr>
      <vt:lpstr>Презентация PowerPoint</vt:lpstr>
      <vt:lpstr>Целевые показатели</vt:lpstr>
      <vt:lpstr>Целевые показатели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Целевые показатели</vt:lpstr>
      <vt:lpstr>Целевые показатели</vt:lpstr>
      <vt:lpstr>Презентация PowerPoint</vt:lpstr>
      <vt:lpstr>Целевые показатели</vt:lpstr>
      <vt:lpstr>Презентация PowerPoint</vt:lpstr>
      <vt:lpstr>Презентация PowerPoint</vt:lpstr>
      <vt:lpstr>Целевые показатели</vt:lpstr>
      <vt:lpstr>Целевые показатели</vt:lpstr>
      <vt:lpstr>Презентация PowerPoint</vt:lpstr>
      <vt:lpstr>Причины не позволившие достичь плановых показателей по векторам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Minimalist Business - Template for PowerPoint</dc:title>
  <dc:creator>showeet.com</dc:creator>
  <dc:description>© Copyright Showeet.com</dc:description>
  <cp:lastModifiedBy>Закаталова Яна Игоревна</cp:lastModifiedBy>
  <cp:revision>86</cp:revision>
  <cp:lastPrinted>2015-09-25T22:32:17Z</cp:lastPrinted>
  <dcterms:created xsi:type="dcterms:W3CDTF">2011-05-09T14:18:21Z</dcterms:created>
  <dcterms:modified xsi:type="dcterms:W3CDTF">2025-01-27T04:48:11Z</dcterms:modified>
  <cp:category>Templates</cp:category>
</cp:coreProperties>
</file>