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81" r:id="rId9"/>
    <p:sldId id="279" r:id="rId10"/>
    <p:sldId id="280" r:id="rId11"/>
    <p:sldId id="311" r:id="rId12"/>
    <p:sldId id="312" r:id="rId13"/>
    <p:sldId id="282" r:id="rId14"/>
    <p:sldId id="283" r:id="rId15"/>
    <p:sldId id="285" r:id="rId16"/>
    <p:sldId id="286" r:id="rId17"/>
    <p:sldId id="284" r:id="rId18"/>
    <p:sldId id="288" r:id="rId19"/>
    <p:sldId id="292" r:id="rId20"/>
    <p:sldId id="291" r:id="rId21"/>
    <p:sldId id="315" r:id="rId22"/>
    <p:sldId id="295" r:id="rId23"/>
    <p:sldId id="317" r:id="rId24"/>
    <p:sldId id="289" r:id="rId25"/>
    <p:sldId id="293" r:id="rId26"/>
    <p:sldId id="318" r:id="rId27"/>
    <p:sldId id="297" r:id="rId28"/>
    <p:sldId id="296" r:id="rId29"/>
    <p:sldId id="298" r:id="rId30"/>
    <p:sldId id="299" r:id="rId31"/>
    <p:sldId id="319" r:id="rId32"/>
    <p:sldId id="300" r:id="rId33"/>
    <p:sldId id="301" r:id="rId34"/>
    <p:sldId id="307" r:id="rId35"/>
    <p:sldId id="308" r:id="rId36"/>
    <p:sldId id="310" r:id="rId37"/>
  </p:sldIdLst>
  <p:sldSz cx="7556500" cy="10680700"/>
  <p:notesSz cx="6797675" cy="9926638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LGORJ+DINPro-CondensedBold" panose="020B0604020202020204" charset="-52"/>
      <p:regular r:id="rId42"/>
    </p:embeddedFont>
    <p:embeddedFont>
      <p:font typeface="QQNRUP+DINPro" panose="020B0604020202020204" charset="0"/>
      <p:regular r:id="rId43"/>
    </p:embeddedFont>
    <p:embeddedFont>
      <p:font typeface="MKTDDJ+DINPro" panose="020B06040202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DPHOER+ArialMT" panose="020B0604020202020204" charset="0"/>
      <p:regular r:id="rId47"/>
    </p:embeddedFont>
    <p:embeddedFont>
      <p:font typeface="RMTNTF+DINPro-Medium" panose="020B0604020202020204" charset="0"/>
      <p:regular r:id="rId48"/>
    </p:embeddedFont>
    <p:embeddedFont>
      <p:font typeface="WAVTPU+DINPro-Bold" panose="020B0604020202020204" charset="0"/>
      <p:regular r:id="rId49"/>
    </p:embeddedFont>
    <p:embeddedFont>
      <p:font typeface="DPGJPL+DINPro-Light" panose="020B0604020202020204" charset="0"/>
      <p:regular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1EFFA"/>
    <a:srgbClr val="F1EFF9"/>
    <a:srgbClr val="E3E1EE"/>
    <a:srgbClr val="F1F0F6"/>
    <a:srgbClr val="F7F2F8"/>
    <a:srgbClr val="366459"/>
    <a:srgbClr val="7C9B92"/>
    <a:srgbClr val="DBE4E1"/>
    <a:srgbClr val="EA9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3108" y="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7556500" cy="10680700"/>
            <a:chOff x="0" y="0"/>
            <a:chExt cx="75565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75565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3149912" y="2007430"/>
              <a:ext cx="1421130" cy="18073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19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spc="-14" dirty="0">
                  <a:solidFill>
                    <a:srgbClr val="FFFFFF"/>
                  </a:solidFill>
                  <a:latin typeface="WAVTPU+DINPro-Bold"/>
                  <a:cs typeface="WAVTPU+DINPro-Bold"/>
                </a:rPr>
                <a:t>СТРАТЕГИЯ</a:t>
              </a:r>
            </a:p>
            <a:p>
              <a:pPr marL="0" marR="0">
                <a:lnSpc>
                  <a:spcPts val="1211"/>
                </a:lnSpc>
                <a:spcBef>
                  <a:spcPts val="84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С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О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Ц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И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А</a:t>
              </a:r>
              <a:r>
                <a:rPr sz="1000" spc="15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Л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Ь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Н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О</a:t>
              </a:r>
              <a:r>
                <a:rPr sz="1000" spc="13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-</a:t>
              </a:r>
            </a:p>
            <a:p>
              <a:pPr marL="0" marR="0">
                <a:lnSpc>
                  <a:spcPts val="1089"/>
                </a:lnSpc>
                <a:spcBef>
                  <a:spcPts val="327"/>
                </a:spcBef>
                <a:spcAft>
                  <a:spcPts val="0"/>
                </a:spcAft>
              </a:pPr>
              <a:r>
                <a:rPr sz="900" spc="127" dirty="0">
                  <a:solidFill>
                    <a:srgbClr val="FFFFFF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200"/>
                </a:lnSpc>
                <a:spcBef>
                  <a:spcPts val="11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Р</a:t>
              </a:r>
              <a:r>
                <a:rPr sz="1000" spc="383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А</a:t>
              </a:r>
              <a:r>
                <a:rPr sz="1000" spc="428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З</a:t>
              </a:r>
              <a:r>
                <a:rPr sz="1000" spc="432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В</a:t>
              </a:r>
              <a:r>
                <a:rPr sz="1000" spc="432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И</a:t>
              </a:r>
              <a:r>
                <a:rPr sz="1000" spc="432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Т</a:t>
              </a:r>
              <a:r>
                <a:rPr sz="1000" spc="432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И</a:t>
              </a:r>
              <a:r>
                <a:rPr sz="1000" spc="432" dirty="0">
                  <a:solidFill>
                    <a:srgbClr val="FFFFFF"/>
                  </a:solidFill>
                  <a:latin typeface="MKTDDJ+DINPro"/>
                  <a:cs typeface="MKTDDJ+DINPro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KTDDJ+DINPro"/>
                  <a:cs typeface="MKTDDJ+DINPro"/>
                </a:rPr>
                <a:t>Я</a:t>
              </a:r>
            </a:p>
            <a:p>
              <a:pPr marL="0" marR="0">
                <a:lnSpc>
                  <a:spcPts val="2400"/>
                </a:lnSpc>
                <a:spcBef>
                  <a:spcPts val="194"/>
                </a:spcBef>
                <a:spcAft>
                  <a:spcPts val="0"/>
                </a:spcAft>
              </a:pPr>
              <a:r>
                <a:rPr sz="2000" spc="253" dirty="0">
                  <a:solidFill>
                    <a:srgbClr val="FFFFFF"/>
                  </a:solidFill>
                  <a:latin typeface="WAVTPU+DINPro-Bold"/>
                  <a:cs typeface="WAVTPU+DINPro-Bold"/>
                </a:rPr>
                <a:t>СУРГУТА</a:t>
              </a:r>
            </a:p>
            <a:p>
              <a:pPr marL="0" marR="0">
                <a:lnSpc>
                  <a:spcPts val="4800"/>
                </a:lnSpc>
                <a:spcBef>
                  <a:spcPts val="327"/>
                </a:spcBef>
                <a:spcAft>
                  <a:spcPts val="0"/>
                </a:spcAft>
              </a:pPr>
              <a:r>
                <a:rPr sz="4000" spc="396" dirty="0">
                  <a:solidFill>
                    <a:srgbClr val="FFFFFF"/>
                  </a:solidFill>
                  <a:latin typeface="WAVTPU+DINPro-Bold"/>
                  <a:cs typeface="WAVTPU+DINPro-Bold"/>
                </a:rPr>
                <a:t>2050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15155514" cy="10680700"/>
            <a:chOff x="0" y="0"/>
            <a:chExt cx="15155514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55514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663325" y="2120243"/>
              <a:ext cx="4386072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63421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«Инновационная</a:t>
              </a:r>
              <a:r>
                <a:rPr sz="2400" spc="-4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284095" y="3182694"/>
              <a:ext cx="5144261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«Предпринимательство</a:t>
              </a:r>
              <a:r>
                <a:rPr sz="2000" spc="-3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туризм»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883149" y="3801140"/>
              <a:ext cx="3946143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части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предпринимательства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57477" y="4128526"/>
              <a:ext cx="579749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содействие </a:t>
              </a: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развитию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 клиентоцентричного города, ориентированного на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067450" y="4341759"/>
              <a:ext cx="3577437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максимальную поддержку предпринимательства.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671682" y="5143097"/>
              <a:ext cx="630204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«Эффективная и конкурентная экономика»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3122575" y="7394421"/>
              <a:ext cx="633831" cy="6668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endParaRPr sz="18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  <a:p>
              <a:pPr marL="31216" marR="0">
                <a:lnSpc>
                  <a:spcPts val="2080"/>
                </a:lnSpc>
                <a:spcBef>
                  <a:spcPts val="103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55,56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3954450" y="7394421"/>
              <a:ext cx="1458163" cy="6668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endParaRPr sz="18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  <a:p>
              <a:pPr marL="27330" marR="0">
                <a:lnSpc>
                  <a:spcPts val="2080"/>
                </a:lnSpc>
                <a:spcBef>
                  <a:spcPts val="103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58,00</a:t>
              </a:r>
              <a:r>
                <a:rPr sz="1800" spc="27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75,00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609286" y="7394421"/>
              <a:ext cx="633831" cy="6668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endParaRPr sz="18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  <a:p>
              <a:pPr marL="28473" marR="0">
                <a:lnSpc>
                  <a:spcPts val="2080"/>
                </a:lnSpc>
                <a:spcBef>
                  <a:spcPts val="103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75,00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434760" y="7394421"/>
              <a:ext cx="633831" cy="6668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endParaRPr sz="18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  <a:p>
              <a:pPr marL="30988" marR="0">
                <a:lnSpc>
                  <a:spcPts val="2080"/>
                </a:lnSpc>
                <a:spcBef>
                  <a:spcPts val="103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75,00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671683" y="7187456"/>
              <a:ext cx="1278051" cy="228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Удовлетворенность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71683" y="7365268"/>
              <a:ext cx="2357145" cy="7623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предпринимательского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сообщества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общими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условиями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ведения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предпринимательской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деятельности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муниципальном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образовании,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671683" y="8369572"/>
              <a:ext cx="1988312" cy="5845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Оборот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(товаров,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spc="-1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работ,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услуг)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субъектов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малого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предпринимательства,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млн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3083358" y="8731067"/>
              <a:ext cx="4121582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275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766</a:t>
              </a:r>
              <a:r>
                <a:rPr sz="1800" spc="1445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360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928</a:t>
              </a:r>
              <a:r>
                <a:rPr sz="1800" spc="141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540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984</a:t>
              </a:r>
              <a:r>
                <a:rPr sz="1800" spc="140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851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610</a:t>
              </a:r>
              <a:r>
                <a:rPr sz="1800" spc="875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352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054</a:t>
              </a: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671683" y="9215051"/>
              <a:ext cx="2208390" cy="7623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Численность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занятых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малом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бизнесе,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включая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индивидуальных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предпринимателей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самозанятых,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тыс.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чел.</a:t>
              </a: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3227274" y="9603667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94,7</a:t>
              </a: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4009315" y="9603667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107,1</a:t>
              </a: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4841190" y="9603667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127,5</a:t>
              </a: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668036" y="9603667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148,1</a:t>
              </a: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6493511" y="9603667"/>
              <a:ext cx="571424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157,0</a:t>
              </a:r>
            </a:p>
          </p:txBody>
        </p:sp>
        <p:sp>
          <p:nvSpPr>
            <p:cNvPr id="54" name="object 12"/>
            <p:cNvSpPr txBox="1"/>
            <p:nvPr/>
          </p:nvSpPr>
          <p:spPr>
            <a:xfrm>
              <a:off x="671682" y="4861219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Национального проекта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5" name="object 12"/>
            <p:cNvSpPr txBox="1"/>
            <p:nvPr/>
          </p:nvSpPr>
          <p:spPr>
            <a:xfrm>
              <a:off x="671682" y="5355477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Государственной программы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6" name="object 16"/>
            <p:cNvSpPr txBox="1"/>
            <p:nvPr/>
          </p:nvSpPr>
          <p:spPr>
            <a:xfrm>
              <a:off x="671682" y="5581556"/>
              <a:ext cx="630204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Экономическое развитие и инновационная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экономика»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57" name="object 12"/>
            <p:cNvSpPr txBox="1"/>
            <p:nvPr/>
          </p:nvSpPr>
          <p:spPr>
            <a:xfrm>
              <a:off x="671682" y="5785717"/>
              <a:ext cx="6634960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Государственной программы Ханты-Мансийского автономного округа - Югры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8" name="object 16"/>
            <p:cNvSpPr txBox="1"/>
            <p:nvPr/>
          </p:nvSpPr>
          <p:spPr>
            <a:xfrm>
              <a:off x="671682" y="6041846"/>
              <a:ext cx="630204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«Развитие 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экономического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потенциала»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59" name="object 14"/>
            <p:cNvSpPr txBox="1"/>
            <p:nvPr/>
          </p:nvSpPr>
          <p:spPr>
            <a:xfrm>
              <a:off x="658718" y="6292604"/>
              <a:ext cx="622461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Муниципальной программы города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0" name="object 21"/>
            <p:cNvSpPr txBox="1"/>
            <p:nvPr/>
          </p:nvSpPr>
          <p:spPr>
            <a:xfrm>
              <a:off x="658718" y="6560162"/>
              <a:ext cx="6374246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60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Развитие малого и среднего предпринимательства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в 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городе Сургуте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lang="ru-RU" sz="1200" dirty="0"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</p:grpSp>
      <p:sp>
        <p:nvSpPr>
          <p:cNvPr id="62" name="object 12"/>
          <p:cNvSpPr txBox="1"/>
          <p:nvPr/>
        </p:nvSpPr>
        <p:spPr>
          <a:xfrm>
            <a:off x="1862596" y="4589324"/>
            <a:ext cx="39871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вектора будет достигаться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реализацией: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66" name="object 20"/>
          <p:cNvSpPr txBox="1"/>
          <p:nvPr/>
        </p:nvSpPr>
        <p:spPr>
          <a:xfrm>
            <a:off x="3108162" y="6921795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7" name="object 21"/>
          <p:cNvSpPr txBox="1"/>
          <p:nvPr/>
        </p:nvSpPr>
        <p:spPr>
          <a:xfrm>
            <a:off x="3936151" y="6921795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8" name="object 22"/>
          <p:cNvSpPr txBox="1"/>
          <p:nvPr/>
        </p:nvSpPr>
        <p:spPr>
          <a:xfrm>
            <a:off x="4764141" y="6921795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9" name="object 23"/>
          <p:cNvSpPr txBox="1"/>
          <p:nvPr/>
        </p:nvSpPr>
        <p:spPr>
          <a:xfrm>
            <a:off x="5592130" y="6921795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70" name="object 24"/>
          <p:cNvSpPr txBox="1"/>
          <p:nvPr/>
        </p:nvSpPr>
        <p:spPr>
          <a:xfrm>
            <a:off x="6420119" y="6921795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890818" y="3996903"/>
            <a:ext cx="792088" cy="195379"/>
          </a:xfrm>
          <a:prstGeom prst="rect">
            <a:avLst/>
          </a:prstGeom>
          <a:solidFill>
            <a:srgbClr val="DD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8718" y="5079227"/>
            <a:ext cx="815276" cy="4571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041758" y="6516101"/>
            <a:ext cx="6679544" cy="1376086"/>
          </a:xfrm>
          <a:prstGeom prst="rect">
            <a:avLst/>
          </a:prstGeom>
          <a:solidFill>
            <a:srgbClr val="DE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250169" y="4610346"/>
            <a:ext cx="784665" cy="196985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58718" y="5124946"/>
            <a:ext cx="815276" cy="4571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97930" y="4332238"/>
            <a:ext cx="576064" cy="72008"/>
          </a:xfrm>
          <a:prstGeom prst="rect">
            <a:avLst/>
          </a:prstGeom>
          <a:solidFill>
            <a:srgbClr val="DD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514" y="6212109"/>
            <a:ext cx="6668788" cy="40396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0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3431743" cy="359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74"/>
                </a:lnSpc>
              </a:pPr>
              <a:r>
                <a:rPr lang="ru-RU" sz="2400" cap="all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Цифровой </a:t>
              </a:r>
              <a:r>
                <a:rPr lang="ru-RU" sz="2400" cap="all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муниципалитет</a:t>
              </a:r>
              <a:endParaRPr sz="2400" cap="all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62400" y="3485348"/>
              <a:ext cx="6382422" cy="15388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53"/>
                </a:lnSpc>
              </a:pP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Существующий </a:t>
              </a:r>
              <a:r>
                <a:rPr lang="ru-RU"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уровень цифровизации города </a:t>
              </a: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Сургута</a:t>
              </a:r>
              <a:r>
                <a:rPr sz="1600" spc="-58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оценивается </a:t>
              </a:r>
              <a:r>
                <a:rPr lang="ru-RU"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как достаточно высокий для России, однако, потенциал развития в сфере цифровизации достаточно 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высок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r>
                <a:rPr lang="ru-RU"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 Мероприятия вектора обеспечат комплексную глубокую цифровую трансформацию всех элементов и направлений деятельности города в целях создания умного города 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будущего</a:t>
              </a:r>
              <a:r>
                <a:rPr lang="en-US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/ </a:t>
              </a:r>
              <a:endParaRPr sz="16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771819" y="4513372"/>
              <a:ext cx="1222553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11"/>
                </a:lnSpc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 системы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муниципального управления города на 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основе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цифровых 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технологий</a:t>
              </a:r>
              <a:endParaRPr lang="ru-RU"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2664568" y="4762334"/>
              <a:ext cx="127266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11"/>
                </a:lnSpc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 цифровой среды города 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0535102" y="4817589"/>
              <a:ext cx="1660144" cy="4903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953"/>
                </a:lnSpc>
              </a:pPr>
              <a:r>
                <a:rPr lang="ru-RU"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Цифровой муниципалитет</a:t>
              </a:r>
              <a:endParaRPr sz="16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62400" y="5415901"/>
              <a:ext cx="6381500" cy="24365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46"/>
                </a:lnSpc>
              </a:pPr>
              <a:r>
                <a:rPr sz="1600" spc="-3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600" spc="-119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направления</a:t>
              </a:r>
              <a:r>
                <a:rPr sz="1600" spc="-1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-1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–</a:t>
              </a:r>
              <a:r>
                <a:rPr sz="1600" spc="-16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 эффективного управления городскими процессами, направленными на реализацию мероприятий </a:t>
              </a:r>
              <a:r>
                <a:rPr lang="ru-RU" sz="1600" spc="-22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по </a:t>
              </a:r>
              <a:r>
                <a:rPr lang="ru-RU"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повышению уровня прозрачности и подотчетности органов муниципальной власти, а также на интеграцию населения в процесс принятия решений </a:t>
              </a:r>
              <a:r>
                <a:rPr lang="ru-RU" sz="1600" spc="-22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по </a:t>
              </a:r>
              <a:r>
                <a:rPr lang="ru-RU"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вопросам местного значения с использованием цифровых технологий, способствующих улучшению качества жизни граждан, системы предоставления муниципальных услуг и оптимизации взаимодействия между органами местного самоуправления и другими государственными структурами.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6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283365" y="5740918"/>
              <a:ext cx="1043687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Цифровая трансформация муниципального управления</a:t>
              </a:r>
              <a:endParaRPr sz="10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3395052" y="5971750"/>
              <a:ext cx="90635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20"/>
                </a:lnSpc>
              </a:pPr>
              <a:r>
                <a:rPr lang="ru-RU"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Цифровизация</a:t>
              </a:r>
              <a:endParaRPr sz="10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21866" y="10164886"/>
              <a:ext cx="576064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4219411" y="10164886"/>
              <a:ext cx="504056" cy="360040"/>
            </a:xfrm>
            <a:prstGeom prst="rect">
              <a:avLst/>
            </a:prstGeom>
            <a:solidFill>
              <a:srgbClr val="8DB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4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15155514" cy="10680700"/>
            <a:chOff x="0" y="0"/>
            <a:chExt cx="15155514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55514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223325" y="2120243"/>
              <a:ext cx="4386072" cy="7053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63422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>
                <a:lnSpc>
                  <a:spcPts val="2567"/>
                </a:lnSpc>
              </a:pPr>
              <a:r>
                <a:rPr sz="2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Цифровой муниципалитет</a:t>
              </a:r>
              <a:r>
                <a:rPr sz="2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»</a:t>
              </a:r>
              <a:endParaRPr sz="2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041759" y="3182694"/>
              <a:ext cx="6649374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2441"/>
                </a:lnSpc>
              </a:pP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Цифровая трансформация </a:t>
              </a:r>
              <a:r>
                <a:rPr lang="en-US" sz="20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/>
              </a:r>
              <a:br>
                <a:rPr lang="en-US" sz="20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</a:br>
              <a:r>
                <a:rPr lang="ru-RU" sz="20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муниципального </a:t>
              </a:r>
              <a:r>
                <a:rPr lang="ru-RU"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управления</a:t>
              </a:r>
              <a:r>
                <a:rPr sz="20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»</a:t>
              </a:r>
              <a:endParaRPr sz="20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251307" y="5070539"/>
              <a:ext cx="6372522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6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«Экономика данных и цифровая трансформация государства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</a:p>
            <a:p>
              <a:pPr>
                <a:lnSpc>
                  <a:spcPts val="1456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  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«Кадры»  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239923" y="5753509"/>
              <a:ext cx="6368642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«Цифровое развитие Ханты-Мансийского автономного округа – Югры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</a:p>
            <a:p>
              <a:pPr>
                <a:lnSpc>
                  <a:spcPts val="1453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  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государственной гражданской и муниципальной службы»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8263531" y="9692477"/>
              <a:ext cx="2465768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Доля муниципальных служащих города, получивших дополнительное профессиональное образование, %</a:t>
              </a:r>
              <a:endParaRPr sz="13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61" name="object 12"/>
            <p:cNvSpPr txBox="1"/>
            <p:nvPr/>
          </p:nvSpPr>
          <p:spPr>
            <a:xfrm>
              <a:off x="8253888" y="4801619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Национальных проектов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3" name="object 12"/>
            <p:cNvSpPr txBox="1"/>
            <p:nvPr/>
          </p:nvSpPr>
          <p:spPr>
            <a:xfrm>
              <a:off x="8239923" y="5481030"/>
              <a:ext cx="649142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Ханты-Мансийского автономного округа – Югры: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5" name="object 14"/>
            <p:cNvSpPr txBox="1"/>
            <p:nvPr/>
          </p:nvSpPr>
          <p:spPr>
            <a:xfrm>
              <a:off x="8252077" y="6214332"/>
              <a:ext cx="622461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Муниципальных программ города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8890818" y="3996903"/>
            <a:ext cx="792088" cy="195379"/>
          </a:xfrm>
          <a:prstGeom prst="rect">
            <a:avLst/>
          </a:prstGeom>
          <a:solidFill>
            <a:srgbClr val="DD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object 12"/>
          <p:cNvSpPr txBox="1"/>
          <p:nvPr/>
        </p:nvSpPr>
        <p:spPr>
          <a:xfrm>
            <a:off x="9422789" y="4542966"/>
            <a:ext cx="39871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вектора будет достигаться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реализацией: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718" y="5079227"/>
            <a:ext cx="815276" cy="4571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030047" y="6485797"/>
            <a:ext cx="6679544" cy="1438513"/>
          </a:xfrm>
          <a:prstGeom prst="rect">
            <a:avLst/>
          </a:prstGeom>
          <a:solidFill>
            <a:srgbClr val="DE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object 20"/>
          <p:cNvSpPr txBox="1"/>
          <p:nvPr/>
        </p:nvSpPr>
        <p:spPr>
          <a:xfrm>
            <a:off x="10799525" y="702155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72" name="object 21"/>
          <p:cNvSpPr txBox="1"/>
          <p:nvPr/>
        </p:nvSpPr>
        <p:spPr>
          <a:xfrm>
            <a:off x="11627514" y="702155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73" name="object 22"/>
          <p:cNvSpPr txBox="1"/>
          <p:nvPr/>
        </p:nvSpPr>
        <p:spPr>
          <a:xfrm>
            <a:off x="12455504" y="702155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74" name="object 23"/>
          <p:cNvSpPr txBox="1"/>
          <p:nvPr/>
        </p:nvSpPr>
        <p:spPr>
          <a:xfrm>
            <a:off x="13283493" y="702155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75" name="object 24"/>
          <p:cNvSpPr txBox="1"/>
          <p:nvPr/>
        </p:nvSpPr>
        <p:spPr>
          <a:xfrm>
            <a:off x="14111482" y="702155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83" name="object 46"/>
          <p:cNvSpPr txBox="1"/>
          <p:nvPr/>
        </p:nvSpPr>
        <p:spPr>
          <a:xfrm>
            <a:off x="8250170" y="8097702"/>
            <a:ext cx="246576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Цифровая зрелость городского 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управления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балл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84" name="object 47"/>
          <p:cNvSpPr txBox="1"/>
          <p:nvPr/>
        </p:nvSpPr>
        <p:spPr>
          <a:xfrm>
            <a:off x="11014474" y="8212852"/>
            <a:ext cx="36470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64,0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5" name="object 46"/>
          <p:cNvSpPr txBox="1"/>
          <p:nvPr/>
        </p:nvSpPr>
        <p:spPr>
          <a:xfrm>
            <a:off x="8250169" y="8603713"/>
            <a:ext cx="2536927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Доля внутриведомственного и межведомственного юридически значимого электронного документооборота муниципальных органов и муниципальных учреждений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</a:t>
            </a:r>
            <a:r>
              <a:rPr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менее),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lang="en-US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%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6" name="object 47"/>
          <p:cNvSpPr txBox="1"/>
          <p:nvPr/>
        </p:nvSpPr>
        <p:spPr>
          <a:xfrm>
            <a:off x="11007175" y="9301474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7" name="object 48"/>
          <p:cNvSpPr txBox="1"/>
          <p:nvPr/>
        </p:nvSpPr>
        <p:spPr>
          <a:xfrm>
            <a:off x="11835165" y="9301474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8" name="object 49"/>
          <p:cNvSpPr txBox="1"/>
          <p:nvPr/>
        </p:nvSpPr>
        <p:spPr>
          <a:xfrm>
            <a:off x="12663154" y="9301474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9" name="object 50"/>
          <p:cNvSpPr txBox="1"/>
          <p:nvPr/>
        </p:nvSpPr>
        <p:spPr>
          <a:xfrm>
            <a:off x="13491143" y="9301474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00" name="object 51"/>
          <p:cNvSpPr txBox="1"/>
          <p:nvPr/>
        </p:nvSpPr>
        <p:spPr>
          <a:xfrm>
            <a:off x="14273412" y="9301474"/>
            <a:ext cx="335737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50169" y="4610346"/>
            <a:ext cx="973156" cy="126455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58718" y="5124946"/>
            <a:ext cx="815276" cy="4571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object 8"/>
          <p:cNvSpPr txBox="1"/>
          <p:nvPr/>
        </p:nvSpPr>
        <p:spPr>
          <a:xfrm>
            <a:off x="2269311" y="3182694"/>
            <a:ext cx="3149345" cy="348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2000" dirty="0">
                <a:solidFill>
                  <a:srgbClr val="045D9F"/>
                </a:solidFill>
                <a:latin typeface="WAVTPU+DINPro-Bold"/>
                <a:cs typeface="WAVTPU+DINPro-Bold"/>
              </a:rPr>
              <a:t>«Цифровизация»</a:t>
            </a:r>
          </a:p>
        </p:txBody>
      </p:sp>
      <p:sp>
        <p:nvSpPr>
          <p:cNvPr id="102" name="object 10"/>
          <p:cNvSpPr txBox="1"/>
          <p:nvPr/>
        </p:nvSpPr>
        <p:spPr>
          <a:xfrm>
            <a:off x="659662" y="3584537"/>
            <a:ext cx="6368642" cy="415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09"/>
              </a:lnSpc>
            </a:pPr>
            <a:r>
              <a:rPr sz="1400" spc="-14" dirty="0">
                <a:solidFill>
                  <a:srgbClr val="045D9F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создание цифровой среды города на принципах импортозамещения и технологической независимости</a:t>
            </a: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3" name="object 14"/>
          <p:cNvSpPr txBox="1"/>
          <p:nvPr/>
        </p:nvSpPr>
        <p:spPr>
          <a:xfrm>
            <a:off x="659450" y="4688337"/>
            <a:ext cx="637252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6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«Экономика данных и цифровая трансформация государства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»</a:t>
            </a:r>
          </a:p>
          <a:p>
            <a:pPr>
              <a:lnSpc>
                <a:spcPts val="1456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   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Беспилотные авиационные системы»  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4" name="object 17"/>
          <p:cNvSpPr txBox="1"/>
          <p:nvPr/>
        </p:nvSpPr>
        <p:spPr>
          <a:xfrm>
            <a:off x="659662" y="5427139"/>
            <a:ext cx="636864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«Информационное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общество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»</a:t>
            </a:r>
          </a:p>
          <a:p>
            <a:pPr>
              <a:lnSpc>
                <a:spcPts val="1453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  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«Национальная система пространственных данных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5" name="object 25"/>
          <p:cNvSpPr txBox="1"/>
          <p:nvPr/>
        </p:nvSpPr>
        <p:spPr>
          <a:xfrm>
            <a:off x="658718" y="6092969"/>
            <a:ext cx="623682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«Развитие электронного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муниципалитета в городе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Сургуте»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6" name="object 12"/>
          <p:cNvSpPr txBox="1"/>
          <p:nvPr/>
        </p:nvSpPr>
        <p:spPr>
          <a:xfrm>
            <a:off x="660045" y="4392339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Национальных проектов Российской Федерации: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07" name="object 12"/>
          <p:cNvSpPr txBox="1"/>
          <p:nvPr/>
        </p:nvSpPr>
        <p:spPr>
          <a:xfrm>
            <a:off x="662032" y="5178029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Государственных программ Российской Федерации: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08" name="object 14"/>
          <p:cNvSpPr txBox="1"/>
          <p:nvPr/>
        </p:nvSpPr>
        <p:spPr>
          <a:xfrm>
            <a:off x="656427" y="5844686"/>
            <a:ext cx="622461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Муниципальной программы города</a:t>
            </a:r>
            <a:r>
              <a:rPr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09" name="object 6"/>
          <p:cNvSpPr txBox="1"/>
          <p:nvPr/>
        </p:nvSpPr>
        <p:spPr>
          <a:xfrm>
            <a:off x="1588550" y="2120243"/>
            <a:ext cx="4386072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3422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45D9F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>
              <a:lnSpc>
                <a:spcPts val="2567"/>
              </a:lnSpc>
            </a:pPr>
            <a:r>
              <a:rPr sz="2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«</a:t>
            </a:r>
            <a:r>
              <a:rPr lang="ru-RU" sz="2400" dirty="0">
                <a:solidFill>
                  <a:srgbClr val="045D9F"/>
                </a:solidFill>
                <a:latin typeface="WAVTPU+DINPro-Bold"/>
                <a:cs typeface="WAVTPU+DINPro-Bold"/>
              </a:rPr>
              <a:t>Цифровой муниципалитет</a:t>
            </a:r>
            <a:r>
              <a:rPr sz="2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»</a:t>
            </a:r>
            <a:endParaRPr sz="2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4034" y="4020553"/>
            <a:ext cx="4140588" cy="101825"/>
          </a:xfrm>
          <a:prstGeom prst="rect">
            <a:avLst/>
          </a:prstGeom>
          <a:solidFill>
            <a:srgbClr val="DD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97930" y="4339769"/>
            <a:ext cx="576064" cy="52570"/>
          </a:xfrm>
          <a:prstGeom prst="rect">
            <a:avLst/>
          </a:prstGeom>
          <a:solidFill>
            <a:srgbClr val="DD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object 12"/>
          <p:cNvSpPr txBox="1"/>
          <p:nvPr/>
        </p:nvSpPr>
        <p:spPr>
          <a:xfrm>
            <a:off x="1788014" y="4096700"/>
            <a:ext cx="39871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вектора будет достигаться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реализацией: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11" name="object 37"/>
          <p:cNvSpPr txBox="1"/>
          <p:nvPr/>
        </p:nvSpPr>
        <p:spPr>
          <a:xfrm>
            <a:off x="670973" y="6450160"/>
            <a:ext cx="2363583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Стоимостная </a:t>
            </a:r>
            <a:r>
              <a:rPr lang="ru-RU"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доля закупаемого и (или) арендуемого иностранного программного обеспечения</a:t>
            </a:r>
            <a:r>
              <a:rPr lang="en-US"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</a:t>
            </a:r>
            <a:r>
              <a:rPr lang="ru-RU"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более), 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%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2" name="object 33"/>
          <p:cNvSpPr txBox="1"/>
          <p:nvPr/>
        </p:nvSpPr>
        <p:spPr>
          <a:xfrm>
            <a:off x="4099175" y="6761889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3" name="object 34"/>
          <p:cNvSpPr txBox="1"/>
          <p:nvPr/>
        </p:nvSpPr>
        <p:spPr>
          <a:xfrm>
            <a:off x="4927166" y="6761889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89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4" name="object 35"/>
          <p:cNvSpPr txBox="1"/>
          <p:nvPr/>
        </p:nvSpPr>
        <p:spPr>
          <a:xfrm>
            <a:off x="5736133" y="6761889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5" name="object 36"/>
          <p:cNvSpPr txBox="1"/>
          <p:nvPr/>
        </p:nvSpPr>
        <p:spPr>
          <a:xfrm>
            <a:off x="6564123" y="6761889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6" name="object 32"/>
          <p:cNvSpPr txBox="1"/>
          <p:nvPr/>
        </p:nvSpPr>
        <p:spPr>
          <a:xfrm>
            <a:off x="3271186" y="6761889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7" name="object 20"/>
          <p:cNvSpPr txBox="1"/>
          <p:nvPr/>
        </p:nvSpPr>
        <p:spPr>
          <a:xfrm>
            <a:off x="3159942" y="6287077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18" name="object 21"/>
          <p:cNvSpPr txBox="1"/>
          <p:nvPr/>
        </p:nvSpPr>
        <p:spPr>
          <a:xfrm>
            <a:off x="3987931" y="6287077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19" name="object 22"/>
          <p:cNvSpPr txBox="1"/>
          <p:nvPr/>
        </p:nvSpPr>
        <p:spPr>
          <a:xfrm>
            <a:off x="4815921" y="6287077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20" name="object 23"/>
          <p:cNvSpPr txBox="1"/>
          <p:nvPr/>
        </p:nvSpPr>
        <p:spPr>
          <a:xfrm>
            <a:off x="5643910" y="6287077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21" name="object 24"/>
          <p:cNvSpPr txBox="1"/>
          <p:nvPr/>
        </p:nvSpPr>
        <p:spPr>
          <a:xfrm>
            <a:off x="6471899" y="6287077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22" name="object 46"/>
          <p:cNvSpPr txBox="1"/>
          <p:nvPr/>
        </p:nvSpPr>
        <p:spPr>
          <a:xfrm>
            <a:off x="664767" y="7924311"/>
            <a:ext cx="246576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Количество цифровых платформ, используемых для муниципального 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управления</a:t>
            </a:r>
            <a:r>
              <a:rPr sz="1300" spc="-88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менее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),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ед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.</a:t>
            </a:r>
          </a:p>
        </p:txBody>
      </p:sp>
      <p:sp>
        <p:nvSpPr>
          <p:cNvPr id="123" name="object 47"/>
          <p:cNvSpPr txBox="1"/>
          <p:nvPr/>
        </p:nvSpPr>
        <p:spPr>
          <a:xfrm>
            <a:off x="3429072" y="8199031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24" name="object 48"/>
          <p:cNvSpPr txBox="1"/>
          <p:nvPr/>
        </p:nvSpPr>
        <p:spPr>
          <a:xfrm>
            <a:off x="4257062" y="8199031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25" name="object 49"/>
          <p:cNvSpPr txBox="1"/>
          <p:nvPr/>
        </p:nvSpPr>
        <p:spPr>
          <a:xfrm>
            <a:off x="5085051" y="8199031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26" name="object 50"/>
          <p:cNvSpPr txBox="1"/>
          <p:nvPr/>
        </p:nvSpPr>
        <p:spPr>
          <a:xfrm>
            <a:off x="5913040" y="8199031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11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27" name="object 51"/>
          <p:cNvSpPr txBox="1"/>
          <p:nvPr/>
        </p:nvSpPr>
        <p:spPr>
          <a:xfrm>
            <a:off x="6695309" y="8199031"/>
            <a:ext cx="335737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12</a:t>
            </a:r>
          </a:p>
        </p:txBody>
      </p:sp>
      <p:sp>
        <p:nvSpPr>
          <p:cNvPr id="128" name="object 37"/>
          <p:cNvSpPr txBox="1"/>
          <p:nvPr/>
        </p:nvSpPr>
        <p:spPr>
          <a:xfrm>
            <a:off x="672067" y="7066687"/>
            <a:ext cx="2363583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Стоимостная</a:t>
            </a:r>
            <a:r>
              <a:rPr sz="1300" spc="-9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доля</a:t>
            </a:r>
            <a:r>
              <a:rPr sz="1300" spc="-85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закупаемого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оборудования</a:t>
            </a:r>
            <a:r>
              <a:rPr sz="1300" spc="-89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иностранного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производства,</a:t>
            </a:r>
            <a:r>
              <a:rPr sz="1300" spc="-9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используемого</a:t>
            </a:r>
            <a:r>
              <a:rPr sz="1300" spc="-89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для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цифровой</a:t>
            </a:r>
            <a:r>
              <a:rPr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инфраструктуры</a:t>
            </a:r>
            <a:r>
              <a:rPr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</a:t>
            </a:r>
            <a:r>
              <a:rPr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более),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%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29" name="object 33"/>
          <p:cNvSpPr txBox="1"/>
          <p:nvPr/>
        </p:nvSpPr>
        <p:spPr>
          <a:xfrm>
            <a:off x="4013716" y="752750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50,0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0" name="object 34"/>
          <p:cNvSpPr txBox="1"/>
          <p:nvPr/>
        </p:nvSpPr>
        <p:spPr>
          <a:xfrm>
            <a:off x="4841707" y="752750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89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40,0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1" name="object 35"/>
          <p:cNvSpPr txBox="1"/>
          <p:nvPr/>
        </p:nvSpPr>
        <p:spPr>
          <a:xfrm>
            <a:off x="5650674" y="752750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35,0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2" name="object 36"/>
          <p:cNvSpPr txBox="1"/>
          <p:nvPr/>
        </p:nvSpPr>
        <p:spPr>
          <a:xfrm>
            <a:off x="6478664" y="752750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30,0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3" name="object 32"/>
          <p:cNvSpPr txBox="1"/>
          <p:nvPr/>
        </p:nvSpPr>
        <p:spPr>
          <a:xfrm>
            <a:off x="3185727" y="752750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75,0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4" name="object 46"/>
          <p:cNvSpPr txBox="1"/>
          <p:nvPr/>
        </p:nvSpPr>
        <p:spPr>
          <a:xfrm>
            <a:off x="664766" y="8627899"/>
            <a:ext cx="2536927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Количество цифровых сервисов </a:t>
            </a:r>
          </a:p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для населения, созданных на базе цифровых платформ, используемых для муниципального 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управления</a:t>
            </a:r>
            <a:r>
              <a:rPr sz="1300" spc="-88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менее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),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ед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.</a:t>
            </a:r>
          </a:p>
        </p:txBody>
      </p:sp>
      <p:sp>
        <p:nvSpPr>
          <p:cNvPr id="135" name="object 47"/>
          <p:cNvSpPr txBox="1"/>
          <p:nvPr/>
        </p:nvSpPr>
        <p:spPr>
          <a:xfrm>
            <a:off x="3421772" y="9052669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6" name="object 48"/>
          <p:cNvSpPr txBox="1"/>
          <p:nvPr/>
        </p:nvSpPr>
        <p:spPr>
          <a:xfrm>
            <a:off x="4249762" y="9052669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12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7" name="object 49"/>
          <p:cNvSpPr txBox="1"/>
          <p:nvPr/>
        </p:nvSpPr>
        <p:spPr>
          <a:xfrm>
            <a:off x="5077751" y="9052669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14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8" name="object 50"/>
          <p:cNvSpPr txBox="1"/>
          <p:nvPr/>
        </p:nvSpPr>
        <p:spPr>
          <a:xfrm>
            <a:off x="5905740" y="9052669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17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39" name="object 51"/>
          <p:cNvSpPr txBox="1"/>
          <p:nvPr/>
        </p:nvSpPr>
        <p:spPr>
          <a:xfrm>
            <a:off x="6688009" y="9052669"/>
            <a:ext cx="335737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40" name="object 46"/>
          <p:cNvSpPr txBox="1"/>
          <p:nvPr/>
        </p:nvSpPr>
        <p:spPr>
          <a:xfrm>
            <a:off x="658718" y="9542427"/>
            <a:ext cx="2465768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Количество</a:t>
            </a:r>
            <a:r>
              <a:rPr sz="1300" spc="-88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цифровых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платформ,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используемых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для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муниципального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управления</a:t>
            </a:r>
            <a:r>
              <a:rPr sz="1300" spc="-91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применением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искусственного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интеллекта</a:t>
            </a:r>
            <a:r>
              <a:rPr sz="1300" spc="-88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менее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),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ед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.</a:t>
            </a:r>
          </a:p>
        </p:txBody>
      </p:sp>
      <p:sp>
        <p:nvSpPr>
          <p:cNvPr id="141" name="object 47"/>
          <p:cNvSpPr txBox="1"/>
          <p:nvPr/>
        </p:nvSpPr>
        <p:spPr>
          <a:xfrm>
            <a:off x="3415723" y="9967197"/>
            <a:ext cx="24406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</a:p>
        </p:txBody>
      </p:sp>
      <p:sp>
        <p:nvSpPr>
          <p:cNvPr id="142" name="object 48"/>
          <p:cNvSpPr txBox="1"/>
          <p:nvPr/>
        </p:nvSpPr>
        <p:spPr>
          <a:xfrm>
            <a:off x="4243713" y="9967197"/>
            <a:ext cx="24406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</a:p>
        </p:txBody>
      </p:sp>
      <p:sp>
        <p:nvSpPr>
          <p:cNvPr id="143" name="object 49"/>
          <p:cNvSpPr txBox="1"/>
          <p:nvPr/>
        </p:nvSpPr>
        <p:spPr>
          <a:xfrm>
            <a:off x="5071702" y="9967197"/>
            <a:ext cx="24406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</a:t>
            </a:r>
          </a:p>
        </p:txBody>
      </p:sp>
      <p:sp>
        <p:nvSpPr>
          <p:cNvPr id="144" name="object 50"/>
          <p:cNvSpPr txBox="1"/>
          <p:nvPr/>
        </p:nvSpPr>
        <p:spPr>
          <a:xfrm>
            <a:off x="5899691" y="9967197"/>
            <a:ext cx="24406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</a:t>
            </a:r>
          </a:p>
        </p:txBody>
      </p:sp>
      <p:sp>
        <p:nvSpPr>
          <p:cNvPr id="145" name="object 51"/>
          <p:cNvSpPr txBox="1"/>
          <p:nvPr/>
        </p:nvSpPr>
        <p:spPr>
          <a:xfrm>
            <a:off x="6681960" y="9967197"/>
            <a:ext cx="335737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12</a:t>
            </a:r>
          </a:p>
        </p:txBody>
      </p:sp>
      <p:sp>
        <p:nvSpPr>
          <p:cNvPr id="146" name="object 33"/>
          <p:cNvSpPr txBox="1"/>
          <p:nvPr/>
        </p:nvSpPr>
        <p:spPr>
          <a:xfrm>
            <a:off x="11599273" y="821285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67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47" name="object 34"/>
          <p:cNvSpPr txBox="1"/>
          <p:nvPr/>
        </p:nvSpPr>
        <p:spPr>
          <a:xfrm>
            <a:off x="12427264" y="821285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89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70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48" name="object 35"/>
          <p:cNvSpPr txBox="1"/>
          <p:nvPr/>
        </p:nvSpPr>
        <p:spPr>
          <a:xfrm>
            <a:off x="13236231" y="821285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76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49" name="object 36"/>
          <p:cNvSpPr txBox="1"/>
          <p:nvPr/>
        </p:nvSpPr>
        <p:spPr>
          <a:xfrm>
            <a:off x="14064221" y="8212852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80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0" name="object 47"/>
          <p:cNvSpPr txBox="1"/>
          <p:nvPr/>
        </p:nvSpPr>
        <p:spPr>
          <a:xfrm>
            <a:off x="11015916" y="10000254"/>
            <a:ext cx="36470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37,4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1" name="object 33"/>
          <p:cNvSpPr txBox="1"/>
          <p:nvPr/>
        </p:nvSpPr>
        <p:spPr>
          <a:xfrm>
            <a:off x="11600715" y="1000025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2" name="object 34"/>
          <p:cNvSpPr txBox="1"/>
          <p:nvPr/>
        </p:nvSpPr>
        <p:spPr>
          <a:xfrm>
            <a:off x="12428706" y="1000025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89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37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3" name="object 35"/>
          <p:cNvSpPr txBox="1"/>
          <p:nvPr/>
        </p:nvSpPr>
        <p:spPr>
          <a:xfrm>
            <a:off x="13237673" y="1000025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37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4" name="object 36"/>
          <p:cNvSpPr txBox="1"/>
          <p:nvPr/>
        </p:nvSpPr>
        <p:spPr>
          <a:xfrm>
            <a:off x="14065663" y="1000025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37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5" name="object 46"/>
          <p:cNvSpPr txBox="1"/>
          <p:nvPr/>
        </p:nvSpPr>
        <p:spPr>
          <a:xfrm>
            <a:off x="8250169" y="7407501"/>
            <a:ext cx="246576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Доля сотрудников, прошедших обучение по направлениям цифровой экономики,</a:t>
            </a:r>
            <a:r>
              <a:rPr lang="en-US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(не менее), 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%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6" name="object 47"/>
          <p:cNvSpPr txBox="1"/>
          <p:nvPr/>
        </p:nvSpPr>
        <p:spPr>
          <a:xfrm>
            <a:off x="10999682" y="7689598"/>
            <a:ext cx="36470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8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,6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7" name="object 33"/>
          <p:cNvSpPr txBox="1"/>
          <p:nvPr/>
        </p:nvSpPr>
        <p:spPr>
          <a:xfrm>
            <a:off x="11584481" y="768959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8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8" name="object 34"/>
          <p:cNvSpPr txBox="1"/>
          <p:nvPr/>
        </p:nvSpPr>
        <p:spPr>
          <a:xfrm>
            <a:off x="12412472" y="768959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89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8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59" name="object 35"/>
          <p:cNvSpPr txBox="1"/>
          <p:nvPr/>
        </p:nvSpPr>
        <p:spPr>
          <a:xfrm>
            <a:off x="13221439" y="768959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8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60" name="object 36"/>
          <p:cNvSpPr txBox="1"/>
          <p:nvPr/>
        </p:nvSpPr>
        <p:spPr>
          <a:xfrm>
            <a:off x="14049429" y="768959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0" marR="0">
              <a:lnSpc>
                <a:spcPts val="208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8</a:t>
            </a:r>
            <a:r>
              <a:rPr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lang="en-US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61" name="object 12"/>
          <p:cNvSpPr txBox="1"/>
          <p:nvPr/>
        </p:nvSpPr>
        <p:spPr>
          <a:xfrm>
            <a:off x="8245961" y="3847838"/>
            <a:ext cx="6363188" cy="6333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09"/>
              </a:lnSpc>
            </a:pPr>
            <a:r>
              <a:rPr lang="ru-RU" sz="1200" spc="-14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Цель</a:t>
            </a:r>
            <a:r>
              <a:rPr lang="ru-RU" sz="1200" spc="12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– формирование современной, эффективной и ориентированной на интересы граждан системы муниципального управления города на основе внедрения цифровых технологий и развития кадрового потенциала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2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62" name="object 12"/>
          <p:cNvSpPr txBox="1"/>
          <p:nvPr/>
        </p:nvSpPr>
        <p:spPr>
          <a:xfrm>
            <a:off x="8263531" y="6494425"/>
            <a:ext cx="6363188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• </a:t>
            </a:r>
            <a:r>
              <a:rPr lang="en-US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 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Развитие электронного муниципалитета в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городе Сургуте»</a:t>
            </a:r>
          </a:p>
          <a:p>
            <a:pPr>
              <a:lnSpc>
                <a:spcPts val="1709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 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«Развитие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муниципальной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службы в городе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Сургуте» </a:t>
            </a:r>
            <a:endParaRPr lang="ru-RU"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</p:spTree>
    <p:extLst>
      <p:ext uri="{BB962C8B-B14F-4D97-AF65-F5344CB8AC3E}">
        <p14:creationId xmlns:p14="http://schemas.microsoft.com/office/powerpoint/2010/main" val="954608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0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287517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96B3B"/>
                  </a:solidFill>
                  <a:latin typeface="TLGORJ+DINPro-CondensedBold"/>
                  <a:cs typeface="TLGORJ+DINPro-CondensedBold"/>
                </a:rPr>
                <a:t>ЧЕЛОВЕЧЕСКИЙ</a:t>
              </a:r>
              <a:r>
                <a:rPr sz="2400" spc="-170" dirty="0">
                  <a:solidFill>
                    <a:srgbClr val="A96B3B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96B3B"/>
                  </a:solidFill>
                  <a:latin typeface="TLGORJ+DINPro-CondensedBold"/>
                  <a:cs typeface="TLGORJ+DINPro-CondensedBold"/>
                </a:rPr>
                <a:t>КАПИТАЛ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507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96B3B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A96B3B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96B3B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62400" y="1923334"/>
              <a:ext cx="3738676" cy="3172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19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Люди</a:t>
              </a:r>
              <a:r>
                <a:rPr sz="1800" spc="-23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–</a:t>
              </a:r>
              <a:r>
                <a:rPr sz="1800" spc="-32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главная</a:t>
              </a:r>
              <a:r>
                <a:rPr sz="1800" spc="-28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ценность</a:t>
              </a:r>
              <a:r>
                <a:rPr sz="1800" spc="-31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Сургута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098325" y="2359786"/>
              <a:ext cx="914527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Социальная</a:t>
              </a:r>
            </a:p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поддержка</a:t>
              </a:r>
            </a:p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отдельных</a:t>
              </a:r>
            </a:p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категорий</a:t>
              </a:r>
            </a:p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граждан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2752159" y="2647924"/>
              <a:ext cx="929513" cy="1931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Образование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62400" y="2846929"/>
              <a:ext cx="6383377" cy="12654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Высококачественный</a:t>
              </a:r>
              <a:r>
                <a:rPr sz="1600" spc="-119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человеческий</a:t>
              </a:r>
              <a:r>
                <a:rPr sz="1600" spc="-119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капитал</a:t>
              </a:r>
              <a:r>
                <a:rPr sz="1600" spc="-99" dirty="0">
                  <a:solidFill>
                    <a:srgbClr val="A96B3B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(интеллект,</a:t>
              </a:r>
              <a:r>
                <a:rPr sz="1600" spc="-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здоровье,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29" dirty="0">
                  <a:solidFill>
                    <a:srgbClr val="000000"/>
                  </a:solidFill>
                  <a:latin typeface="MKTDDJ+DINPro"/>
                  <a:cs typeface="MKTDDJ+DINPro"/>
                </a:rPr>
                <a:t>знания,</a:t>
              </a:r>
              <a:r>
                <a:rPr sz="1600" spc="-12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7" dirty="0">
                  <a:solidFill>
                    <a:srgbClr val="000000"/>
                  </a:solidFill>
                  <a:latin typeface="MKTDDJ+DINPro"/>
                  <a:cs typeface="MKTDDJ+DINPro"/>
                </a:rPr>
                <a:t>крепкая</a:t>
              </a:r>
              <a:r>
                <a:rPr sz="1600" spc="-16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8" dirty="0">
                  <a:solidFill>
                    <a:srgbClr val="000000"/>
                  </a:solidFill>
                  <a:latin typeface="MKTDDJ+DINPro"/>
                  <a:cs typeface="MKTDDJ+DINPro"/>
                </a:rPr>
                <a:t>семья)</a:t>
              </a:r>
              <a:r>
                <a:rPr sz="1600" spc="-1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7" dirty="0">
                  <a:solidFill>
                    <a:srgbClr val="000000"/>
                  </a:solidFill>
                  <a:latin typeface="MKTDDJ+DINPro"/>
                  <a:cs typeface="MKTDDJ+DINPro"/>
                </a:rPr>
                <a:t>является</a:t>
              </a:r>
              <a:r>
                <a:rPr sz="1600" spc="-16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7" dirty="0">
                  <a:solidFill>
                    <a:srgbClr val="000000"/>
                  </a:solidFill>
                  <a:latin typeface="MKTDDJ+DINPro"/>
                  <a:cs typeface="MKTDDJ+DINPro"/>
                </a:rPr>
                <a:t>ключевым</a:t>
              </a:r>
              <a:r>
                <a:rPr sz="1600" spc="-1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6" dirty="0">
                  <a:solidFill>
                    <a:srgbClr val="000000"/>
                  </a:solidFill>
                  <a:latin typeface="MKTDDJ+DINPro"/>
                  <a:cs typeface="MKTDDJ+DINPro"/>
                </a:rPr>
                <a:t>фактором</a:t>
              </a:r>
              <a:r>
                <a:rPr sz="1600" spc="-1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33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62" dirty="0">
                  <a:solidFill>
                    <a:srgbClr val="000000"/>
                  </a:solidFill>
                  <a:latin typeface="MKTDDJ+DINPro"/>
                  <a:cs typeface="MKTDDJ+DINPro"/>
                </a:rPr>
                <a:t>роста</a:t>
              </a:r>
              <a:r>
                <a:rPr sz="1600" spc="33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64" dirty="0">
                  <a:solidFill>
                    <a:srgbClr val="000000"/>
                  </a:solidFill>
                  <a:latin typeface="MKTDDJ+DINPro"/>
                  <a:cs typeface="MKTDDJ+DINPro"/>
                </a:rPr>
                <a:t>и,</a:t>
              </a:r>
              <a:r>
                <a:rPr sz="1600" spc="3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58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соответственно,</a:t>
              </a:r>
              <a:r>
                <a:rPr sz="1600" spc="3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65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повышения</a:t>
              </a:r>
              <a:r>
                <a:rPr sz="1600" spc="3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6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конкурентоспособности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15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муниципального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5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образования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7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600" spc="1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региональном,</a:t>
              </a:r>
              <a:r>
                <a:rPr sz="1600" spc="1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национальном</a:t>
              </a:r>
              <a:r>
                <a:rPr sz="1600" spc="1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глобальном уровнях.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0101655" y="3108102"/>
              <a:ext cx="1122171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algn="ctr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Выравнивание социального</a:t>
              </a:r>
            </a:p>
            <a:p>
              <a:pPr marR="0" algn="ctr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положения незащищенных</a:t>
              </a:r>
            </a:p>
            <a:p>
              <a:pPr marR="0" algn="ctr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слоев граждан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1500150" y="3280851"/>
              <a:ext cx="924306" cy="1918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Обеспечение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1500150" y="3433251"/>
              <a:ext cx="1797050" cy="3442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доступного и качественного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образования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662400" y="4381746"/>
              <a:ext cx="6384614" cy="102185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Глобальной</a:t>
              </a:r>
              <a:r>
                <a:rPr sz="1600" spc="-23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задачей</a:t>
              </a:r>
              <a:r>
                <a:rPr sz="1600" spc="-2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</a:t>
              </a:r>
              <a:r>
                <a:rPr sz="16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 в сфере</a:t>
              </a:r>
              <a:r>
                <a:rPr sz="1600" spc="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демографии является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5" dirty="0">
                  <a:solidFill>
                    <a:srgbClr val="000000"/>
                  </a:solidFill>
                  <a:latin typeface="MKTDDJ+DINPro"/>
                  <a:cs typeface="MKTDDJ+DINPro"/>
                </a:rPr>
                <a:t>увеличение</a:t>
              </a:r>
              <a:r>
                <a:rPr sz="1600" spc="-10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-1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структуре</a:t>
              </a:r>
              <a:r>
                <a:rPr sz="1600" spc="-1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населения</a:t>
              </a:r>
              <a:r>
                <a:rPr sz="1600" spc="-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8" dirty="0">
                  <a:solidFill>
                    <a:srgbClr val="000000"/>
                  </a:solidFill>
                  <a:latin typeface="MKTDDJ+DINPro"/>
                  <a:cs typeface="MKTDDJ+DINPro"/>
                </a:rPr>
                <a:t>доли</a:t>
              </a:r>
              <a:r>
                <a:rPr sz="1600" spc="-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2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высококвалифицированных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специалистов</a:t>
              </a:r>
              <a:r>
                <a:rPr sz="1600" spc="-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(рабочих</a:t>
              </a:r>
              <a:r>
                <a:rPr sz="1600" spc="-10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специальностей</a:t>
              </a:r>
              <a:r>
                <a:rPr sz="1600" spc="-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-1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  <a:r>
                <a:rPr sz="1600" spc="-1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высшим</a:t>
              </a:r>
              <a:r>
                <a:rPr sz="1600" spc="-10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образованием),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 том числе талантливой </a:t>
              </a:r>
              <a:r>
                <a:rPr sz="1600" spc="-15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молодежи.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805082" y="4636576"/>
              <a:ext cx="1207770" cy="4966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Развитие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современной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культурной среды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2979700" y="4636576"/>
              <a:ext cx="1053084" cy="4966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3961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Укрепление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общественного</a:t>
              </a:r>
            </a:p>
            <a:p>
              <a:pPr marL="359282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здоровья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0662741" y="4864402"/>
              <a:ext cx="1513027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Человеческий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0957381" y="5118402"/>
              <a:ext cx="921715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капитал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62400" y="5674044"/>
              <a:ext cx="6382422" cy="17522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45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600" spc="-13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9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направления</a:t>
              </a:r>
              <a:r>
                <a:rPr sz="1600" spc="-146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31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-126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600" spc="-15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31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усиление</a:t>
              </a:r>
              <a:r>
                <a:rPr sz="1600" spc="-1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33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накопленного</a:t>
              </a:r>
              <a:r>
                <a:rPr sz="1600" spc="14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37" dirty="0">
                  <a:solidFill>
                    <a:srgbClr val="000000"/>
                  </a:solidFill>
                  <a:latin typeface="MKTDDJ+DINPro"/>
                  <a:cs typeface="MKTDDJ+DINPro"/>
                </a:rPr>
                <a:t>человеческого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капитала</a:t>
              </a:r>
              <a:r>
                <a:rPr sz="1600" spc="62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16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5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привлечение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нового</a:t>
              </a:r>
              <a:r>
                <a:rPr sz="1600" spc="1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интеллектуального</a:t>
              </a:r>
              <a:r>
                <a:rPr sz="1600" spc="62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капитала.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6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процесс</a:t>
              </a:r>
              <a:r>
                <a:rPr sz="16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достижения</a:t>
              </a:r>
              <a:r>
                <a:rPr sz="16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цели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 оказывает</a:t>
              </a:r>
              <a:r>
                <a:rPr sz="1600" spc="36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влияние</a:t>
              </a:r>
              <a:r>
                <a:rPr sz="1600" spc="3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группа</a:t>
              </a:r>
              <a:r>
                <a:rPr sz="16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факторов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37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социально-экономического</a:t>
              </a:r>
              <a:r>
                <a:rPr sz="16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39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состояния</a:t>
              </a:r>
              <a:r>
                <a:rPr sz="16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24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4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развития,</a:t>
              </a:r>
              <a:r>
                <a:rPr sz="1600" spc="20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2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42" dirty="0">
                  <a:solidFill>
                    <a:srgbClr val="000000"/>
                  </a:solidFill>
                  <a:latin typeface="MKTDDJ+DINPro"/>
                  <a:cs typeface="MKTDDJ+DINPro"/>
                </a:rPr>
                <a:t>том</a:t>
              </a:r>
              <a:r>
                <a:rPr sz="1600" spc="20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42" dirty="0">
                  <a:solidFill>
                    <a:srgbClr val="000000"/>
                  </a:solidFill>
                  <a:latin typeface="MKTDDJ+DINPro"/>
                  <a:cs typeface="MKTDDJ+DINPro"/>
                </a:rPr>
                <a:t>числе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29" dirty="0">
                  <a:solidFill>
                    <a:srgbClr val="000000"/>
                  </a:solidFill>
                  <a:latin typeface="MKTDDJ+DINPro"/>
                  <a:cs typeface="MKTDDJ+DINPro"/>
                </a:rPr>
                <a:t>качество</a:t>
              </a:r>
              <a:r>
                <a:rPr sz="1600" spc="1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1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33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доступность</a:t>
              </a:r>
              <a:r>
                <a:rPr sz="1600" spc="1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31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образования,</a:t>
              </a:r>
              <a:r>
                <a:rPr sz="1600" spc="14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29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состояние</a:t>
              </a:r>
              <a:r>
                <a:rPr sz="1600" spc="14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31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общественного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здоровья,</a:t>
              </a:r>
              <a:r>
                <a:rPr sz="1600" spc="5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уровень</a:t>
              </a:r>
              <a:r>
                <a:rPr sz="1600" spc="4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600" spc="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сферы</a:t>
              </a:r>
              <a:r>
                <a:rPr sz="1600" spc="5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физической</a:t>
              </a:r>
              <a:r>
                <a:rPr sz="1600" spc="5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культуры</a:t>
              </a:r>
              <a:r>
                <a:rPr sz="1600" spc="5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4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спорта,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культуры, </a:t>
              </a:r>
              <a:r>
                <a:rPr sz="16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молодежной</a:t>
              </a:r>
              <a:r>
                <a:rPr sz="16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политики.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3444564" y="5894806"/>
              <a:ext cx="1022857" cy="345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Общественное</a:t>
              </a:r>
            </a:p>
            <a:p>
              <a:pPr marL="159638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здоровье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537791" y="5971007"/>
              <a:ext cx="695833" cy="1931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spc="-1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Культура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10562635" y="6481885"/>
              <a:ext cx="1707134" cy="3442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43967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 единого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спортивного пространства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10980763" y="7576286"/>
              <a:ext cx="872109" cy="4979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Физическая</a:t>
              </a:r>
            </a:p>
            <a:p>
              <a:pPr marL="4445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культура</a:t>
              </a:r>
              <a:r>
                <a:rPr sz="1000" spc="-13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и</a:t>
              </a:r>
            </a:p>
            <a:p>
              <a:pPr marL="194056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спорт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21866" y="10164886"/>
              <a:ext cx="576064" cy="360040"/>
            </a:xfrm>
            <a:prstGeom prst="rect">
              <a:avLst/>
            </a:prstGeom>
            <a:solidFill>
              <a:srgbClr val="F3F1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FFF"/>
                </a:solidFill>
                <a:latin typeface="DPGJPL+DINPro-Light"/>
                <a:cs typeface="DPGJPL+DINPro-Light"/>
              </a:rPr>
              <a:t>54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FFF"/>
                </a:solidFill>
                <a:latin typeface="DPGJPL+DINPro-Light"/>
                <a:cs typeface="DPGJPL+DINPro-Light"/>
              </a:rPr>
              <a:t>55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1087" y="0"/>
            <a:ext cx="15113000" cy="10626700"/>
            <a:chOff x="11087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11087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68287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28241" y="369696"/>
              <a:ext cx="283738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65717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691833" y="1156157"/>
              <a:ext cx="5470954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«Развитие</a:t>
              </a:r>
              <a:r>
                <a:rPr sz="1600" spc="-23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способностей</a:t>
              </a:r>
              <a:r>
                <a:rPr sz="1600" spc="-25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и</a:t>
              </a:r>
              <a:r>
                <a:rPr sz="1600" spc="-28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талантов</a:t>
              </a:r>
              <a:r>
                <a:rPr sz="1600" spc="-23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детей</a:t>
              </a:r>
              <a:r>
                <a:rPr sz="1600" spc="-2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и</a:t>
              </a:r>
              <a:r>
                <a:rPr sz="1600" spc="-28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12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молодежи»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96575" y="1757433"/>
              <a:ext cx="6460853" cy="8016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338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42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вовлечение</a:t>
              </a:r>
              <a:r>
                <a:rPr sz="1200" spc="2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не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менее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25%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детей</a:t>
              </a:r>
              <a:r>
                <a:rPr sz="1200" spc="2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</a:t>
              </a:r>
              <a:r>
                <a:rPr sz="1200" spc="2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мероприятия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</a:t>
              </a:r>
              <a:r>
                <a:rPr sz="1200" spc="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выявлению,</a:t>
              </a:r>
            </a:p>
            <a:p>
              <a:pPr marL="7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поддержке</a:t>
              </a:r>
              <a:r>
                <a:rPr sz="1200" spc="1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развитию</a:t>
              </a:r>
              <a:r>
                <a:rPr sz="1200" spc="16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способностей</a:t>
              </a:r>
              <a:r>
                <a:rPr sz="1200" spc="1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талантов</a:t>
              </a:r>
              <a:r>
                <a:rPr sz="1200" spc="16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  <a:r>
                <a:rPr sz="1200" spc="1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учетом</a:t>
              </a:r>
              <a:r>
                <a:rPr sz="1200" spc="16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их</a:t>
              </a:r>
              <a:r>
                <a:rPr sz="1200" spc="1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индивидуальных</a:t>
              </a:r>
              <a:r>
                <a:rPr sz="1200" spc="16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запросов,</a:t>
              </a:r>
            </a:p>
            <a:p>
              <a:pPr marL="7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способностей</a:t>
              </a:r>
              <a:r>
                <a:rPr sz="1200" spc="1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потребностей</a:t>
              </a:r>
              <a:r>
                <a:rPr sz="1200" spc="1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1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дальнейшего</a:t>
              </a:r>
              <a:r>
                <a:rPr sz="1200" spc="1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профессионального</a:t>
              </a:r>
              <a:r>
                <a:rPr sz="1200" spc="19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самоопределения</a:t>
              </a:r>
              <a:r>
                <a:rPr sz="1200" spc="19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7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реализации личного потенциала.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974640" y="2120243"/>
              <a:ext cx="3785615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63193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«Человеческий</a:t>
              </a:r>
              <a:r>
                <a:rPr sz="2400" spc="-37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капитал»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196573" y="3117675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2407942" y="3182694"/>
              <a:ext cx="2918714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«Образование»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96573" y="3402906"/>
              <a:ext cx="6461911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</a:t>
              </a:r>
              <a:r>
                <a:rPr sz="1200" spc="-6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условий</a:t>
              </a:r>
              <a:r>
                <a:rPr sz="1200" spc="-6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выявления,</a:t>
              </a:r>
              <a:r>
                <a:rPr sz="1200" spc="-6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поддержки</a:t>
              </a:r>
              <a:r>
                <a:rPr sz="1200" spc="-5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6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200" spc="-6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способностей</a:t>
              </a:r>
              <a:r>
                <a:rPr sz="1200" spc="-6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6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талантов</a:t>
              </a:r>
              <a:r>
                <a:rPr sz="1200" spc="-6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детей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425173" y="3585786"/>
              <a:ext cx="2208886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 </a:t>
              </a:r>
              <a:r>
                <a:rPr sz="12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городе</a:t>
              </a:r>
              <a:r>
                <a:rPr sz="1200" spc="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Сургуте;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196573" y="3840599"/>
              <a:ext cx="6459931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</a:t>
              </a:r>
              <a:r>
                <a:rPr sz="1200" spc="13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участия</a:t>
              </a:r>
              <a:r>
                <a:rPr sz="1200" spc="13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детей</a:t>
              </a:r>
              <a:r>
                <a:rPr sz="1200" spc="13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3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</a:t>
              </a:r>
              <a:r>
                <a:rPr sz="1200" spc="14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13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мероприятиях</a:t>
              </a:r>
              <a:r>
                <a:rPr sz="1200" spc="13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</a:t>
              </a:r>
              <a:r>
                <a:rPr sz="1200" spc="13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выявлению,</a:t>
              </a:r>
              <a:r>
                <a:rPr sz="1200" spc="13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поддержке</a:t>
              </a:r>
              <a:r>
                <a:rPr sz="1200" spc="14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138608" y="3911092"/>
              <a:ext cx="5457106" cy="43588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 доступного и качественного образования; выявление,</a:t>
              </a:r>
            </a:p>
            <a:p>
              <a:pPr marL="118534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поддержка и развитие способностей и талантов жителей города Сургута.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425173" y="4023480"/>
              <a:ext cx="3926129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развитию способностей и талантов детей и </a:t>
              </a:r>
              <a:r>
                <a:rPr sz="12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молодежи.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618636" y="4678191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Национальных проектов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Российской Федерации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18637" y="4963424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«Молодежь и дети», «Семья»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3103810" y="7487036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58,0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3948030" y="7487036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63,0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4792250" y="7487036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68,0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636241" y="7487036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268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76,0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480461" y="7487036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268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82,0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615767" y="7240595"/>
              <a:ext cx="1977910" cy="5845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Уровень</a:t>
              </a:r>
              <a:r>
                <a:rPr sz="1300" spc="-85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удовлетворенности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потребителей</a:t>
              </a:r>
              <a:r>
                <a:rPr sz="1300" spc="-88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услугами</a:t>
              </a:r>
              <a:r>
                <a:rPr sz="1300" spc="-89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сфере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образования,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15767" y="7852259"/>
              <a:ext cx="2223414" cy="5845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Обеспеченность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населения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местами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образовательных</a:t>
              </a:r>
              <a:r>
                <a:rPr sz="1300" spc="-89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организациях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дошкольного</a:t>
              </a:r>
              <a:r>
                <a:rPr sz="1300" spc="-8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образования,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3103810" y="8005313"/>
              <a:ext cx="571423" cy="15207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102,9</a:t>
              </a:r>
            </a:p>
            <a:p>
              <a:pPr marL="45833" marR="0">
                <a:lnSpc>
                  <a:spcPts val="2080"/>
                </a:lnSpc>
                <a:spcBef>
                  <a:spcPts val="271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68,0</a:t>
              </a:r>
            </a:p>
            <a:p>
              <a:pPr marL="45833" marR="0">
                <a:lnSpc>
                  <a:spcPts val="2080"/>
                </a:lnSpc>
                <a:spcBef>
                  <a:spcPts val="271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42,8</a:t>
              </a: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3947915" y="8005313"/>
              <a:ext cx="571539" cy="15207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108,1</a:t>
              </a:r>
            </a:p>
            <a:p>
              <a:pPr marL="0" marR="0">
                <a:lnSpc>
                  <a:spcPts val="2080"/>
                </a:lnSpc>
                <a:spcBef>
                  <a:spcPts val="271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100,2</a:t>
              </a:r>
            </a:p>
            <a:p>
              <a:pPr marL="45948" marR="0">
                <a:lnSpc>
                  <a:spcPts val="2080"/>
                </a:lnSpc>
                <a:spcBef>
                  <a:spcPts val="271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71,9</a:t>
              </a: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4792135" y="8002799"/>
              <a:ext cx="571539" cy="15232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110,9</a:t>
              </a:r>
            </a:p>
            <a:p>
              <a:pPr marL="0" marR="0">
                <a:lnSpc>
                  <a:spcPts val="2080"/>
                </a:lnSpc>
                <a:spcBef>
                  <a:spcPts val="2735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111,0</a:t>
              </a:r>
            </a:p>
            <a:p>
              <a:pPr marL="0" marR="0">
                <a:lnSpc>
                  <a:spcPts val="2080"/>
                </a:lnSpc>
                <a:spcBef>
                  <a:spcPts val="2716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105,4</a:t>
              </a: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5636355" y="8002799"/>
              <a:ext cx="571539" cy="151757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5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101,1</a:t>
              </a:r>
            </a:p>
            <a:p>
              <a:pPr marL="0" marR="0">
                <a:lnSpc>
                  <a:spcPts val="2080"/>
                </a:lnSpc>
                <a:spcBef>
                  <a:spcPts val="2735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101,0</a:t>
              </a:r>
            </a:p>
            <a:p>
              <a:pPr marL="45720" marR="0">
                <a:lnSpc>
                  <a:spcPts val="2080"/>
                </a:lnSpc>
                <a:spcBef>
                  <a:spcPts val="2621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98,9</a:t>
              </a: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6480346" y="8002799"/>
              <a:ext cx="571768" cy="151757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44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100,1</a:t>
              </a:r>
            </a:p>
            <a:p>
              <a:pPr marL="228" marR="0">
                <a:lnSpc>
                  <a:spcPts val="2080"/>
                </a:lnSpc>
                <a:spcBef>
                  <a:spcPts val="2735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100,9</a:t>
              </a:r>
            </a:p>
            <a:p>
              <a:pPr marL="0" marR="0">
                <a:lnSpc>
                  <a:spcPts val="2080"/>
                </a:lnSpc>
                <a:spcBef>
                  <a:spcPts val="2621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100,1</a:t>
              </a: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615766" y="8461477"/>
              <a:ext cx="2356329" cy="3718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Обеспеченность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населения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местами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общеобразовательных</a:t>
              </a:r>
              <a:r>
                <a:rPr sz="1300" spc="-89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учреждениях</a:t>
              </a:r>
              <a:r>
                <a:rPr sz="13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3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  <a:endParaRPr sz="13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615767" y="8933547"/>
              <a:ext cx="2223414" cy="7623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Обеспеченность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населения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местами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дополнительного</a:t>
              </a:r>
              <a:r>
                <a:rPr sz="1300" spc="-8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образования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учреждениях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дополнительного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образования,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41" name="object 16"/>
            <p:cNvSpPr txBox="1"/>
            <p:nvPr/>
          </p:nvSpPr>
          <p:spPr>
            <a:xfrm>
              <a:off x="615768" y="5195980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Российской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Федерации: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2" name="object 17"/>
            <p:cNvSpPr txBox="1"/>
            <p:nvPr/>
          </p:nvSpPr>
          <p:spPr>
            <a:xfrm>
              <a:off x="615768" y="5451831"/>
              <a:ext cx="636818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образования», «Экономическое развитие и инновационная экономика», «Научно-технологическое развитие Российской Федерации»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3" name="object 16"/>
            <p:cNvSpPr txBox="1"/>
            <p:nvPr/>
          </p:nvSpPr>
          <p:spPr>
            <a:xfrm>
              <a:off x="619747" y="5893478"/>
              <a:ext cx="643539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– Югры:</a:t>
              </a:r>
            </a:p>
          </p:txBody>
        </p:sp>
        <p:sp>
          <p:nvSpPr>
            <p:cNvPr id="44" name="object 17"/>
            <p:cNvSpPr txBox="1"/>
            <p:nvPr/>
          </p:nvSpPr>
          <p:spPr>
            <a:xfrm>
              <a:off x="615768" y="6134029"/>
              <a:ext cx="636818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образования», «Строительство», «Развитие экономического потенциала», «Развитие гражданского общества»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5" name="object 16"/>
            <p:cNvSpPr txBox="1"/>
            <p:nvPr/>
          </p:nvSpPr>
          <p:spPr>
            <a:xfrm>
              <a:off x="615767" y="6526628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6" name="object 17"/>
            <p:cNvSpPr txBox="1"/>
            <p:nvPr/>
          </p:nvSpPr>
          <p:spPr>
            <a:xfrm>
              <a:off x="615768" y="6761074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образования в 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9" name="object 16"/>
            <p:cNvSpPr txBox="1"/>
            <p:nvPr/>
          </p:nvSpPr>
          <p:spPr>
            <a:xfrm>
              <a:off x="1974640" y="4399005"/>
              <a:ext cx="3935609" cy="1998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реализацией: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2" name="object 30"/>
            <p:cNvSpPr txBox="1"/>
            <p:nvPr/>
          </p:nvSpPr>
          <p:spPr>
            <a:xfrm>
              <a:off x="3316058" y="6938234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53" name="object 31"/>
            <p:cNvSpPr txBox="1"/>
            <p:nvPr/>
          </p:nvSpPr>
          <p:spPr>
            <a:xfrm>
              <a:off x="3949889" y="6938234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54" name="object 32"/>
            <p:cNvSpPr txBox="1"/>
            <p:nvPr/>
          </p:nvSpPr>
          <p:spPr>
            <a:xfrm>
              <a:off x="4777879" y="6938234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55" name="object 33"/>
            <p:cNvSpPr txBox="1"/>
            <p:nvPr/>
          </p:nvSpPr>
          <p:spPr>
            <a:xfrm>
              <a:off x="5605868" y="6938234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56" name="object 34"/>
            <p:cNvSpPr txBox="1"/>
            <p:nvPr/>
          </p:nvSpPr>
          <p:spPr>
            <a:xfrm>
              <a:off x="6433857" y="6938234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8028241" y="4963424"/>
            <a:ext cx="6748751" cy="990146"/>
          </a:xfrm>
          <a:prstGeom prst="rect">
            <a:avLst/>
          </a:prstGeom>
          <a:solidFill>
            <a:srgbClr val="EA9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8028241" y="7490192"/>
            <a:ext cx="6748751" cy="2746701"/>
          </a:xfrm>
          <a:prstGeom prst="flowChartProcess">
            <a:avLst/>
          </a:prstGeom>
          <a:solidFill>
            <a:srgbClr val="FAE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ссылка на другую страницу 23"/>
          <p:cNvSpPr/>
          <p:nvPr/>
        </p:nvSpPr>
        <p:spPr>
          <a:xfrm>
            <a:off x="8028241" y="5836692"/>
            <a:ext cx="6748751" cy="2099194"/>
          </a:xfrm>
          <a:prstGeom prst="flowChartOffpageConnector">
            <a:avLst/>
          </a:prstGeom>
          <a:solidFill>
            <a:srgbClr val="F8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object 6"/>
          <p:cNvSpPr txBox="1"/>
          <p:nvPr/>
        </p:nvSpPr>
        <p:spPr>
          <a:xfrm>
            <a:off x="8579407" y="5139786"/>
            <a:ext cx="5721086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53"/>
              </a:lnSpc>
            </a:pPr>
            <a:r>
              <a:rPr sz="16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«</a:t>
            </a:r>
            <a:r>
              <a:rPr lang="ru-RU" sz="1600" dirty="0">
                <a:solidFill>
                  <a:srgbClr val="A86B3A"/>
                </a:solidFill>
                <a:latin typeface="WAVTPU+DINPro-Bold"/>
                <a:cs typeface="WAVTPU+DINPro-Bold"/>
              </a:rPr>
              <a:t>Развитие немуниципального сектора по предоставлению услуг </a:t>
            </a:r>
            <a:r>
              <a:rPr lang="ru-RU" sz="16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в </a:t>
            </a:r>
            <a:r>
              <a:rPr lang="ru-RU" sz="1600" dirty="0">
                <a:solidFill>
                  <a:srgbClr val="A86B3A"/>
                </a:solidFill>
                <a:latin typeface="WAVTPU+DINPro-Bold"/>
                <a:cs typeface="WAVTPU+DINPro-Bold"/>
              </a:rPr>
              <a:t>социальной сфере</a:t>
            </a:r>
            <a:r>
              <a:rPr sz="1600" spc="-12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»</a:t>
            </a:r>
            <a:endParaRPr sz="1600" spc="-12" dirty="0">
              <a:solidFill>
                <a:srgbClr val="A86B3A"/>
              </a:solidFill>
              <a:latin typeface="WAVTPU+DINPro-Bold"/>
              <a:cs typeface="WAVTPU+DINPro-Bold"/>
            </a:endParaRPr>
          </a:p>
        </p:txBody>
      </p:sp>
      <p:sp>
        <p:nvSpPr>
          <p:cNvPr id="58" name="object 7"/>
          <p:cNvSpPr txBox="1"/>
          <p:nvPr/>
        </p:nvSpPr>
        <p:spPr>
          <a:xfrm>
            <a:off x="8209524" y="6072971"/>
            <a:ext cx="646085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sz="1400" spc="-14" dirty="0">
                <a:solidFill>
                  <a:srgbClr val="A86B3A"/>
                </a:solidFill>
                <a:latin typeface="WAVTPU+DINPro-Bold"/>
                <a:cs typeface="WAVTPU+DINPro-Bold"/>
              </a:rPr>
              <a:t>Цель</a:t>
            </a:r>
            <a:r>
              <a:rPr sz="1400" spc="338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–</a:t>
            </a:r>
            <a:r>
              <a:rPr sz="1400" spc="421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развитие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конкуренции, увеличение количества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и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улучшения качества услуг социальной сферы, оказанных социально ориентированными некоммерческими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организациями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и коммерческими организациями, индивидуальными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предпринимателями</a:t>
            </a: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59" name="object 9"/>
          <p:cNvSpPr txBox="1"/>
          <p:nvPr/>
        </p:nvSpPr>
        <p:spPr>
          <a:xfrm>
            <a:off x="8196573" y="8247900"/>
            <a:ext cx="2174874" cy="255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Основные</a:t>
            </a:r>
            <a:r>
              <a:rPr sz="1400" spc="-25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мероприятия:</a:t>
            </a:r>
          </a:p>
        </p:txBody>
      </p:sp>
      <p:sp>
        <p:nvSpPr>
          <p:cNvPr id="60" name="object 11"/>
          <p:cNvSpPr txBox="1"/>
          <p:nvPr/>
        </p:nvSpPr>
        <p:spPr>
          <a:xfrm>
            <a:off x="8196573" y="8579682"/>
            <a:ext cx="6461911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563" indent="-182563"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реализация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мероприятий по плану мероприятий («дорожной карте») по поддержке доступа немуниципальных организаций (коммерческих, некоммерческих), индивидуальных предпринимателей к предоставлению услуг социальной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сферы;</a:t>
            </a:r>
          </a:p>
          <a:p>
            <a:pPr marL="182563" indent="-182563">
              <a:lnSpc>
                <a:spcPts val="1453"/>
              </a:lnSpc>
            </a:pP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•   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ежегодное увеличение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до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10,0% объема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средств бюджета города,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направленного немуниципальным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организациям на оказание услуг (работ) в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социальной сфере.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62" name="object 13"/>
          <p:cNvSpPr txBox="1"/>
          <p:nvPr/>
        </p:nvSpPr>
        <p:spPr>
          <a:xfrm>
            <a:off x="8182585" y="6716767"/>
            <a:ext cx="6459931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обеспечение</a:t>
            </a:r>
            <a:r>
              <a:rPr sz="1200" spc="13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участия</a:t>
            </a:r>
            <a:r>
              <a:rPr sz="1200" spc="13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детей</a:t>
            </a:r>
            <a:r>
              <a:rPr sz="1200" spc="13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и</a:t>
            </a:r>
            <a:r>
              <a:rPr sz="1200" spc="13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3" dirty="0">
                <a:solidFill>
                  <a:srgbClr val="000000"/>
                </a:solidFill>
                <a:latin typeface="MKTDDJ+DINPro"/>
                <a:cs typeface="MKTDDJ+DINPro"/>
              </a:rPr>
              <a:t>молодежи</a:t>
            </a:r>
            <a:r>
              <a:rPr sz="1200" spc="14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</a:t>
            </a:r>
            <a:r>
              <a:rPr sz="1200" spc="13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мероприятиях</a:t>
            </a:r>
            <a:r>
              <a:rPr sz="1200" spc="13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по</a:t>
            </a:r>
            <a:r>
              <a:rPr sz="1200" spc="13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выявлению,</a:t>
            </a:r>
            <a:r>
              <a:rPr sz="1200" spc="13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0" dirty="0">
                <a:solidFill>
                  <a:srgbClr val="000000"/>
                </a:solidFill>
                <a:latin typeface="MKTDDJ+DINPro"/>
                <a:cs typeface="MKTDDJ+DINPro"/>
              </a:rPr>
              <a:t>поддержке</a:t>
            </a:r>
            <a:r>
              <a:rPr sz="1200" spc="14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и</a:t>
            </a:r>
          </a:p>
        </p:txBody>
      </p:sp>
      <p:sp>
        <p:nvSpPr>
          <p:cNvPr id="63" name="object 15"/>
          <p:cNvSpPr txBox="1"/>
          <p:nvPr/>
        </p:nvSpPr>
        <p:spPr>
          <a:xfrm>
            <a:off x="8411185" y="6899648"/>
            <a:ext cx="3926129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развитию способностей и талантов детей и </a:t>
            </a:r>
            <a:r>
              <a:rPr sz="1200" spc="-11" dirty="0">
                <a:solidFill>
                  <a:srgbClr val="000000"/>
                </a:solidFill>
                <a:latin typeface="MKTDDJ+DINPro"/>
                <a:cs typeface="MKTDDJ+DINPro"/>
              </a:rPr>
              <a:t>молодежи.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5768" y="4896199"/>
            <a:ext cx="786218" cy="45719"/>
          </a:xfrm>
          <a:prstGeom prst="rect">
            <a:avLst/>
          </a:prstGeom>
          <a:solidFill>
            <a:srgbClr val="FD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object 25"/>
          <p:cNvSpPr txBox="1"/>
          <p:nvPr/>
        </p:nvSpPr>
        <p:spPr>
          <a:xfrm>
            <a:off x="3082864" y="9944601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58,0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5" name="object 26"/>
          <p:cNvSpPr txBox="1"/>
          <p:nvPr/>
        </p:nvSpPr>
        <p:spPr>
          <a:xfrm>
            <a:off x="3927084" y="9944601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63,0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6" name="object 27"/>
          <p:cNvSpPr txBox="1"/>
          <p:nvPr/>
        </p:nvSpPr>
        <p:spPr>
          <a:xfrm>
            <a:off x="4771304" y="9944601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68,0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7" name="object 28"/>
          <p:cNvSpPr txBox="1"/>
          <p:nvPr/>
        </p:nvSpPr>
        <p:spPr>
          <a:xfrm>
            <a:off x="5615295" y="9944601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268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76,0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8" name="object 29"/>
          <p:cNvSpPr txBox="1"/>
          <p:nvPr/>
        </p:nvSpPr>
        <p:spPr>
          <a:xfrm>
            <a:off x="6459515" y="9944601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268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82,0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9" name="object 30"/>
          <p:cNvSpPr txBox="1"/>
          <p:nvPr/>
        </p:nvSpPr>
        <p:spPr>
          <a:xfrm>
            <a:off x="616677" y="9699307"/>
            <a:ext cx="22776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Увеличение фактов получения гражданами услуг (работ) в сфере образования у немуниципальных поставщиков </a:t>
            </a:r>
            <a:r>
              <a:rPr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92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58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59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322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693347" y="1147730"/>
              <a:ext cx="5445556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«Сургут</a:t>
              </a:r>
              <a:r>
                <a:rPr sz="1600" spc="-3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-</a:t>
              </a:r>
              <a:r>
                <a:rPr sz="1600" spc="-28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культурное</a:t>
              </a:r>
              <a:r>
                <a:rPr sz="1600" spc="-22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пространство</a:t>
              </a:r>
              <a:r>
                <a:rPr sz="1600" spc="-27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Ханты-Мансийского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972491" y="1391570"/>
              <a:ext cx="2887268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автономного</a:t>
              </a:r>
              <a:r>
                <a:rPr sz="1600" spc="-26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округа</a:t>
              </a:r>
              <a:r>
                <a:rPr sz="1600" spc="-22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-</a:t>
              </a:r>
              <a:r>
                <a:rPr sz="1600" spc="-28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Югры»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185454" y="1972602"/>
              <a:ext cx="6462063" cy="8016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3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89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</a:t>
              </a:r>
              <a:r>
                <a:rPr sz="1200" spc="6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культурного</a:t>
              </a:r>
              <a:r>
                <a:rPr sz="1200" spc="7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пространства</a:t>
              </a:r>
              <a:r>
                <a:rPr sz="1200" spc="6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</a:t>
              </a:r>
              <a:r>
                <a:rPr sz="1200" spc="7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</a:t>
              </a:r>
              <a:r>
                <a:rPr sz="1200" spc="6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путем</a:t>
              </a:r>
              <a:r>
                <a:rPr sz="1200" spc="6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создания</a:t>
              </a:r>
              <a:r>
                <a:rPr sz="1200" spc="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современных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объектов,</a:t>
              </a:r>
              <a:r>
                <a:rPr sz="1200" spc="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которые</a:t>
              </a:r>
              <a:r>
                <a:rPr sz="1200" spc="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будут</a:t>
              </a:r>
              <a:r>
                <a:rPr sz="1200" spc="5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способствовать</a:t>
              </a:r>
              <a:r>
                <a:rPr sz="1200" spc="4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повышению</a:t>
              </a:r>
              <a:r>
                <a:rPr sz="1200" spc="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уровня</a:t>
              </a:r>
              <a:r>
                <a:rPr sz="1200" spc="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доступности</a:t>
              </a:r>
              <a:r>
                <a:rPr sz="1200" spc="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качества</a:t>
              </a:r>
              <a:r>
                <a:rPr sz="1200" spc="4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услуг</a:t>
              </a:r>
            </a:p>
            <a:p>
              <a:pPr marL="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сферы культуры, увеличению туристического</a:t>
              </a:r>
              <a:r>
                <a:rPr sz="12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потока,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формированию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эстетического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облика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города.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963553" y="2120243"/>
              <a:ext cx="3785615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63193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«Человеческий</a:t>
              </a:r>
              <a:r>
                <a:rPr sz="2400" spc="-37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капитал»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2638154" y="3182694"/>
              <a:ext cx="2436114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spc="-16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«Культура»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85488" y="3507908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185488" y="3793142"/>
              <a:ext cx="4523535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реконструкция здания МАУ «Городской культурный центр»;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143979" y="3907568"/>
              <a:ext cx="5424341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современной культурной среды для обеспечения доступа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185488" y="4047954"/>
              <a:ext cx="6460641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-8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специализированных</a:t>
              </a:r>
              <a:r>
                <a:rPr sz="1200" spc="-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музейных</a:t>
              </a:r>
              <a:r>
                <a:rPr sz="1200" spc="-8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</a:t>
              </a:r>
              <a:r>
                <a:rPr sz="1200" spc="-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-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размещения</a:t>
              </a:r>
              <a:r>
                <a:rPr sz="1200" spc="-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30" dirty="0">
                  <a:solidFill>
                    <a:srgbClr val="000000"/>
                  </a:solidFill>
                  <a:latin typeface="MKTDDJ+DINPro"/>
                  <a:cs typeface="MKTDDJ+DINPro"/>
                </a:rPr>
                <a:t>МБУК</a:t>
              </a:r>
              <a:r>
                <a:rPr sz="1200" spc="-7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«Сургутский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2246560" y="4120800"/>
              <a:ext cx="3219297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жителей к культурным ценностям и услугам.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414088" y="4230902"/>
              <a:ext cx="4953609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художественный музей» и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МБУК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«Сургутский краеведческий музей»;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185488" y="4485715"/>
              <a:ext cx="6462218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строительство</a:t>
              </a:r>
              <a:r>
                <a:rPr sz="1200" spc="-3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собственного</a:t>
              </a:r>
              <a:r>
                <a:rPr sz="1200" spc="-3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здания</a:t>
              </a:r>
              <a:r>
                <a:rPr sz="1200" spc="-3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Театра</a:t>
              </a:r>
              <a:r>
                <a:rPr sz="12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2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кукол</a:t>
              </a:r>
              <a:r>
                <a:rPr sz="1200" spc="-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«Петрушка»</a:t>
              </a:r>
              <a:r>
                <a:rPr sz="1200" spc="-2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8" dirty="0">
                  <a:solidFill>
                    <a:srgbClr val="000000"/>
                  </a:solidFill>
                  <a:latin typeface="MKTDDJ+DINPro"/>
                  <a:cs typeface="MKTDDJ+DINPro"/>
                </a:rPr>
                <a:t>со</a:t>
              </a:r>
              <a:r>
                <a:rPr sz="12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зрительными</a:t>
              </a:r>
              <a:r>
                <a:rPr sz="1200" spc="-2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залами</a:t>
              </a:r>
              <a:r>
                <a:rPr sz="1200" spc="-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414088" y="4668595"/>
              <a:ext cx="5223203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всей необходимой для зрителей, актеров и</a:t>
              </a:r>
              <a:r>
                <a:rPr sz="1200" spc="2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персонала инфраструктурой;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185488" y="4922792"/>
              <a:ext cx="6466386" cy="22357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6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spc="38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размещение</a:t>
              </a:r>
              <a:r>
                <a:rPr sz="1200" spc="19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библиотечного</a:t>
              </a:r>
              <a:r>
                <a:rPr sz="1200" spc="1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7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центра</a:t>
              </a:r>
              <a:r>
                <a:rPr sz="1200" spc="19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200" spc="23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современного</a:t>
              </a:r>
              <a:r>
                <a:rPr sz="1200" spc="19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4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культурно-образовательного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8414088" y="5106422"/>
              <a:ext cx="6233619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пространства,</a:t>
              </a:r>
              <a:r>
                <a:rPr sz="1200" spc="-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оснащенного</a:t>
              </a:r>
              <a:r>
                <a:rPr sz="1200" spc="-5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библиотекой,</a:t>
              </a:r>
              <a:r>
                <a:rPr sz="1200" spc="-5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пространствами</a:t>
              </a:r>
              <a:r>
                <a:rPr sz="1200" spc="-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-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работы,</a:t>
              </a:r>
              <a:r>
                <a:rPr sz="1200" spc="-6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чтения</a:t>
              </a:r>
              <a:r>
                <a:rPr sz="1200" spc="-6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6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отдыха;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8185488" y="5361235"/>
              <a:ext cx="2748533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выставочных площадок.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3097484" y="821554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507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56,2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3941704" y="821554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507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63,2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4785925" y="821554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507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5,8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5629916" y="821554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267" marR="0">
                <a:lnSpc>
                  <a:spcPts val="2080"/>
                </a:lnSpc>
                <a:spcBef>
                  <a:spcPts val="507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72,6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6499739" y="821554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1665" marR="0">
                <a:lnSpc>
                  <a:spcPts val="2080"/>
                </a:lnSpc>
                <a:spcBef>
                  <a:spcPts val="507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73,2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640498" y="7945026"/>
              <a:ext cx="2323134" cy="5845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Уровень</a:t>
              </a:r>
              <a:r>
                <a:rPr sz="1300" spc="-86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3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удовлетворенности населения качеством услуг организаций культуры</a:t>
              </a:r>
              <a:r>
                <a:rPr sz="13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89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640498" y="8605476"/>
              <a:ext cx="1802904" cy="4067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Обеспеченность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населения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организациями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культуры,</a:t>
              </a:r>
              <a:r>
                <a:rPr sz="1300" spc="-89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3116070" y="8684344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110,5</a:t>
              </a: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3960290" y="8684344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124,1</a:t>
              </a: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4804509" y="8684344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148,9</a:t>
              </a: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5648729" y="8684344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142,5</a:t>
              </a: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6492949" y="8684344"/>
              <a:ext cx="571424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143,7</a:t>
              </a:r>
            </a:p>
          </p:txBody>
        </p:sp>
        <p:sp>
          <p:nvSpPr>
            <p:cNvPr id="46" name="object 16"/>
            <p:cNvSpPr txBox="1"/>
            <p:nvPr/>
          </p:nvSpPr>
          <p:spPr>
            <a:xfrm>
              <a:off x="662401" y="4868003"/>
              <a:ext cx="6368185" cy="1998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Национального проекта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Российской Федерации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7" name="object 17"/>
            <p:cNvSpPr txBox="1"/>
            <p:nvPr/>
          </p:nvSpPr>
          <p:spPr>
            <a:xfrm>
              <a:off x="662402" y="5153236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«Культура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8" name="object 16"/>
            <p:cNvSpPr txBox="1"/>
            <p:nvPr/>
          </p:nvSpPr>
          <p:spPr>
            <a:xfrm>
              <a:off x="662399" y="5428932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Российской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Федерации: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9" name="object 17"/>
            <p:cNvSpPr txBox="1"/>
            <p:nvPr/>
          </p:nvSpPr>
          <p:spPr>
            <a:xfrm>
              <a:off x="662399" y="5694466"/>
              <a:ext cx="6368184" cy="3710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культуры»; </a:t>
              </a:r>
              <a:b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</a:b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lang="ru-RU"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«Экономическое развитие и инновационная экономика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0" name="object 16"/>
            <p:cNvSpPr txBox="1"/>
            <p:nvPr/>
          </p:nvSpPr>
          <p:spPr>
            <a:xfrm>
              <a:off x="662397" y="6168045"/>
              <a:ext cx="644246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– Югры:</a:t>
              </a:r>
            </a:p>
          </p:txBody>
        </p:sp>
        <p:sp>
          <p:nvSpPr>
            <p:cNvPr id="51" name="object 17"/>
            <p:cNvSpPr txBox="1"/>
            <p:nvPr/>
          </p:nvSpPr>
          <p:spPr>
            <a:xfrm>
              <a:off x="662397" y="6418160"/>
              <a:ext cx="6368184" cy="9618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«Культурное пространство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 </a:t>
              </a:r>
            </a:p>
            <a:p>
              <a:pPr>
                <a:lnSpc>
                  <a:spcPts val="1453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lang="ru-RU"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образования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 </a:t>
              </a:r>
            </a:p>
            <a:p>
              <a:pPr>
                <a:lnSpc>
                  <a:spcPts val="1453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lang="ru-RU"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«Строительство»</a:t>
              </a:r>
            </a:p>
            <a:p>
              <a:pPr>
                <a:lnSpc>
                  <a:spcPts val="1453"/>
                </a:lnSpc>
              </a:pPr>
              <a:endParaRPr lang="ru-RU"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  <a:p>
              <a:pPr>
                <a:lnSpc>
                  <a:spcPts val="1453"/>
                </a:lnSpc>
              </a:pP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2" name="object 16"/>
            <p:cNvSpPr txBox="1"/>
            <p:nvPr/>
          </p:nvSpPr>
          <p:spPr>
            <a:xfrm>
              <a:off x="662397" y="6994358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3" name="object 17"/>
            <p:cNvSpPr txBox="1"/>
            <p:nvPr/>
          </p:nvSpPr>
          <p:spPr>
            <a:xfrm>
              <a:off x="655787" y="7260716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культуры в 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4" name="object 17"/>
            <p:cNvSpPr txBox="1"/>
            <p:nvPr/>
          </p:nvSpPr>
          <p:spPr>
            <a:xfrm>
              <a:off x="662397" y="5958504"/>
              <a:ext cx="6368184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8" name="object 16"/>
            <p:cNvSpPr txBox="1"/>
            <p:nvPr/>
          </p:nvSpPr>
          <p:spPr>
            <a:xfrm>
              <a:off x="2151799" y="4510517"/>
              <a:ext cx="3935609" cy="1998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реализацией: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9" name="object 30"/>
            <p:cNvSpPr txBox="1"/>
            <p:nvPr/>
          </p:nvSpPr>
          <p:spPr>
            <a:xfrm>
              <a:off x="3108331" y="7582608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60" name="object 31"/>
            <p:cNvSpPr txBox="1"/>
            <p:nvPr/>
          </p:nvSpPr>
          <p:spPr>
            <a:xfrm>
              <a:off x="3936321" y="7582608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61" name="object 32"/>
            <p:cNvSpPr txBox="1"/>
            <p:nvPr/>
          </p:nvSpPr>
          <p:spPr>
            <a:xfrm>
              <a:off x="4764311" y="7582608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62" name="object 33"/>
            <p:cNvSpPr txBox="1"/>
            <p:nvPr/>
          </p:nvSpPr>
          <p:spPr>
            <a:xfrm>
              <a:off x="5592300" y="7582608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63" name="object 34"/>
            <p:cNvSpPr txBox="1"/>
            <p:nvPr/>
          </p:nvSpPr>
          <p:spPr>
            <a:xfrm>
              <a:off x="6420289" y="7582608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</p:grpSp>
      <p:sp>
        <p:nvSpPr>
          <p:cNvPr id="57" name="object 38"/>
          <p:cNvSpPr txBox="1"/>
          <p:nvPr/>
        </p:nvSpPr>
        <p:spPr>
          <a:xfrm>
            <a:off x="655786" y="9050686"/>
            <a:ext cx="2307845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Увеличение объема средств бюджета города, направленного немуниципальным организациям </a:t>
            </a:r>
          </a:p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на оказание услуг (работ) в сфере </a:t>
            </a:r>
            <a:r>
              <a:rPr lang="ru-RU"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культуры, в </a:t>
            </a: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диапазоне</a:t>
            </a:r>
            <a:r>
              <a:rPr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89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64" name="object 39"/>
          <p:cNvSpPr txBox="1"/>
          <p:nvPr/>
        </p:nvSpPr>
        <p:spPr>
          <a:xfrm>
            <a:off x="3131359" y="9129554"/>
            <a:ext cx="57142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5" name="object 40"/>
          <p:cNvSpPr txBox="1"/>
          <p:nvPr/>
        </p:nvSpPr>
        <p:spPr>
          <a:xfrm>
            <a:off x="3772232" y="9721441"/>
            <a:ext cx="77803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</a:t>
            </a: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6" name="object 41"/>
          <p:cNvSpPr txBox="1"/>
          <p:nvPr/>
        </p:nvSpPr>
        <p:spPr>
          <a:xfrm>
            <a:off x="4638214" y="9721441"/>
            <a:ext cx="77250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7" name="object 42"/>
          <p:cNvSpPr txBox="1"/>
          <p:nvPr/>
        </p:nvSpPr>
        <p:spPr>
          <a:xfrm>
            <a:off x="5466080" y="9721441"/>
            <a:ext cx="75627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5,0 - 10,0</a:t>
            </a:r>
          </a:p>
        </p:txBody>
      </p:sp>
      <p:sp>
        <p:nvSpPr>
          <p:cNvPr id="68" name="object 43"/>
          <p:cNvSpPr txBox="1"/>
          <p:nvPr/>
        </p:nvSpPr>
        <p:spPr>
          <a:xfrm>
            <a:off x="6286328" y="9705223"/>
            <a:ext cx="726396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9" name="object 40"/>
          <p:cNvSpPr txBox="1"/>
          <p:nvPr/>
        </p:nvSpPr>
        <p:spPr>
          <a:xfrm>
            <a:off x="2963631" y="9723438"/>
            <a:ext cx="77803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</a:t>
            </a: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70" name="object 40"/>
          <p:cNvSpPr txBox="1"/>
          <p:nvPr/>
        </p:nvSpPr>
        <p:spPr>
          <a:xfrm>
            <a:off x="4088721" y="9281954"/>
            <a:ext cx="77803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60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61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9600" y="5727075"/>
            <a:ext cx="945624" cy="222633"/>
          </a:xfrm>
          <a:prstGeom prst="rect">
            <a:avLst/>
          </a:prstGeom>
          <a:solidFill>
            <a:srgbClr val="FC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44133" y="5695811"/>
            <a:ext cx="791091" cy="217195"/>
          </a:xfrm>
          <a:prstGeom prst="rect">
            <a:avLst/>
          </a:prstGeom>
          <a:solidFill>
            <a:srgbClr val="FC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322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0232163" y="1147730"/>
              <a:ext cx="2378253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«#вАтмосфереСпорта»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712732"/>
              <a:ext cx="6464128" cy="80091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3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-9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-9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-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единой</a:t>
              </a:r>
              <a:r>
                <a:rPr sz="1200" spc="-8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системы</a:t>
              </a:r>
              <a:r>
                <a:rPr sz="1200" spc="-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-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физического</a:t>
              </a:r>
              <a:r>
                <a:rPr sz="1200" spc="-8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10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духовного</a:t>
              </a:r>
              <a:r>
                <a:rPr sz="1200" spc="-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совершенствования</a:t>
              </a:r>
              <a:r>
                <a:rPr sz="1200" spc="-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граждан,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</a:t>
              </a:r>
              <a:r>
                <a:rPr sz="1200" spc="-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2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равных</a:t>
              </a:r>
              <a:r>
                <a:rPr sz="1200" spc="-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5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возможностей</a:t>
              </a:r>
              <a:r>
                <a:rPr sz="1200" spc="-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заниматься</a:t>
              </a:r>
              <a:r>
                <a:rPr sz="1200" spc="-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5" dirty="0">
                  <a:solidFill>
                    <a:srgbClr val="000000"/>
                  </a:solidFill>
                  <a:latin typeface="MKTDDJ+DINPro"/>
                  <a:cs typeface="MKTDDJ+DINPro"/>
                </a:rPr>
                <a:t>физической</a:t>
              </a:r>
              <a:r>
                <a:rPr sz="1200" spc="-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культурой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9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спортом</a:t>
              </a:r>
              <a:r>
                <a:rPr sz="1200" spc="-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независимо</a:t>
              </a:r>
            </a:p>
            <a:p>
              <a:pPr marL="0" marR="0">
                <a:lnSpc>
                  <a:spcPts val="1439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от</a:t>
              </a:r>
              <a:r>
                <a:rPr sz="1200" spc="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доходов</a:t>
              </a:r>
              <a:r>
                <a:rPr sz="1200" spc="9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благосостояния,</a:t>
              </a:r>
              <a:r>
                <a:rPr sz="1200" spc="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вовлечение</a:t>
              </a:r>
              <a:r>
                <a:rPr sz="1200" spc="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одаренных</a:t>
              </a:r>
              <a:r>
                <a:rPr sz="1200" spc="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талантливых</a:t>
              </a:r>
              <a:r>
                <a:rPr sz="1200" spc="8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детей,</a:t>
              </a:r>
              <a:r>
                <a:rPr sz="1200" spc="8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подростков</a:t>
              </a:r>
              <a:r>
                <a:rPr sz="1200" spc="8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 систему подготовки спортивного резерва.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963553" y="2120243"/>
              <a:ext cx="3785615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63193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«Человеческий</a:t>
              </a:r>
              <a:r>
                <a:rPr sz="2400" spc="-37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капитал»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185488" y="2947259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435224" y="3182694"/>
              <a:ext cx="4842001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«Физическая</a:t>
              </a:r>
              <a:r>
                <a:rPr sz="2000" spc="-3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spc="-1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культура</a:t>
              </a:r>
              <a:r>
                <a:rPr sz="2000" spc="-26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спорт»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85488" y="3232492"/>
              <a:ext cx="4066947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Строительство следующих уникальных объектов спорта: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185488" y="3487305"/>
              <a:ext cx="3626359" cy="4055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спортивный комплекс с искусственным льдом;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спортивный парк;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185488" y="3853066"/>
              <a:ext cx="6385864" cy="13199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гимнастический центр (центр эстетических видов спорта: художественная гимнастика</a:t>
              </a:r>
            </a:p>
            <a:p>
              <a:pPr marL="22860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спортивная акробатика);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керлинг-центр;</a:t>
              </a:r>
            </a:p>
            <a:p>
              <a:pPr marL="0" marR="0">
                <a:lnSpc>
                  <a:spcPts val="1439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легкоатлетический манеж;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сноупарк;</a:t>
              </a:r>
            </a:p>
            <a:p>
              <a:pPr marL="0" marR="0">
                <a:lnSpc>
                  <a:spcPts val="1439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дворец водных видов спорта;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спортивная школа-интернат.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623278" y="3688216"/>
              <a:ext cx="6274600" cy="10643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79762" marR="0" algn="ctr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единого спортивного пространства,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направленного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на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 оптимальных условий для физического и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духовного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совершенствования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граждан, равных возможностей для занятий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физической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культурой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спортом независимо от </a:t>
              </a:r>
              <a:r>
                <a:rPr sz="1200" spc="-18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доходов</a:t>
              </a:r>
              <a:r>
                <a:rPr sz="12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благосостояния, а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также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совершенствование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системы подготовки спортивного резерва.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3033869" y="7428170"/>
              <a:ext cx="633831" cy="7852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1721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70,0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878089" y="7428170"/>
              <a:ext cx="633831" cy="7852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1721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lang="ru-RU"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722309" y="7428170"/>
              <a:ext cx="633831" cy="7852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1721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lang="ru-RU"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566300" y="7428170"/>
              <a:ext cx="633831" cy="7852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268" marR="0">
                <a:lnSpc>
                  <a:spcPts val="2080"/>
                </a:lnSpc>
                <a:spcBef>
                  <a:spcPts val="1721"/>
                </a:spcBef>
                <a:spcAft>
                  <a:spcPts val="0"/>
                </a:spcAft>
              </a:pPr>
              <a:r>
                <a:rPr lang="ru-RU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8</a:t>
              </a: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0,0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6410520" y="7428170"/>
              <a:ext cx="633831" cy="7852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268" marR="0">
                <a:lnSpc>
                  <a:spcPts val="2080"/>
                </a:lnSpc>
                <a:spcBef>
                  <a:spcPts val="1721"/>
                </a:spcBef>
                <a:spcAft>
                  <a:spcPts val="0"/>
                </a:spcAft>
              </a:pPr>
              <a:r>
                <a:rPr lang="ru-RU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8</a:t>
              </a:r>
              <a:r>
                <a:rPr sz="1800" dirty="0" smtClean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0,0</a:t>
              </a:r>
              <a:endParaRPr sz="1800" dirty="0">
                <a:solidFill>
                  <a:srgbClr val="A86B3A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44132" y="7660404"/>
              <a:ext cx="2121382" cy="5845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Уровень</a:t>
              </a:r>
              <a:r>
                <a:rPr sz="1300" spc="-86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удовлетворенности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населения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услугами</a:t>
              </a:r>
              <a:r>
                <a:rPr sz="1300" spc="-89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сфере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физической</a:t>
              </a:r>
              <a:r>
                <a:rPr sz="1300" spc="-89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культуры</a:t>
              </a:r>
              <a:r>
                <a:rPr sz="1300" spc="-88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спорта,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644132" y="8275210"/>
              <a:ext cx="2094966" cy="9402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Уровень</a:t>
              </a:r>
              <a:r>
                <a:rPr sz="1300" spc="-86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обеспеченности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граждан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общедоступными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спортивными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сооружениями</a:t>
              </a:r>
              <a:r>
                <a:rPr sz="1300" spc="-9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исходя</a:t>
              </a:r>
              <a:r>
                <a:rPr sz="1300" spc="-84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из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единовременной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пропускной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способности,</a:t>
              </a:r>
              <a:r>
                <a:rPr sz="1300" spc="-91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3103704" y="8817074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26,2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3947924" y="8817074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41,6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792144" y="8817074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57,0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5636364" y="8817074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81,6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434635" y="8817074"/>
              <a:ext cx="571424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100,0</a:t>
              </a:r>
            </a:p>
          </p:txBody>
        </p:sp>
        <p:sp>
          <p:nvSpPr>
            <p:cNvPr id="45" name="object 16"/>
            <p:cNvSpPr txBox="1"/>
            <p:nvPr/>
          </p:nvSpPr>
          <p:spPr>
            <a:xfrm>
              <a:off x="690217" y="5207003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Национального проекта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Российской Федерации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7" name="object 16"/>
            <p:cNvSpPr txBox="1"/>
            <p:nvPr/>
          </p:nvSpPr>
          <p:spPr>
            <a:xfrm>
              <a:off x="654109" y="6289287"/>
              <a:ext cx="649094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– Югры:</a:t>
              </a:r>
            </a:p>
          </p:txBody>
        </p:sp>
        <p:sp>
          <p:nvSpPr>
            <p:cNvPr id="48" name="object 17"/>
            <p:cNvSpPr txBox="1"/>
            <p:nvPr/>
          </p:nvSpPr>
          <p:spPr>
            <a:xfrm>
              <a:off x="654108" y="6545599"/>
              <a:ext cx="6427769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««Развитие физической культуры и спорта», «Строительство», «Развитие образования», «Развитие экономического потенциала», «Развитие гражданского общества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9" name="object 16"/>
            <p:cNvSpPr txBox="1"/>
            <p:nvPr/>
          </p:nvSpPr>
          <p:spPr>
            <a:xfrm>
              <a:off x="654108" y="6989084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0" name="object 17"/>
            <p:cNvSpPr txBox="1"/>
            <p:nvPr/>
          </p:nvSpPr>
          <p:spPr>
            <a:xfrm>
              <a:off x="654109" y="7250485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физической культуры и спорта в 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2" name="object 17"/>
            <p:cNvSpPr txBox="1"/>
            <p:nvPr/>
          </p:nvSpPr>
          <p:spPr>
            <a:xfrm>
              <a:off x="657066" y="5868007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физической культуры и спорта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3" name="object 17"/>
            <p:cNvSpPr txBox="1"/>
            <p:nvPr/>
          </p:nvSpPr>
          <p:spPr>
            <a:xfrm>
              <a:off x="654109" y="6061518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Экономическое развитие и инновационная экономика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1" name="object 16"/>
            <p:cNvSpPr txBox="1"/>
            <p:nvPr/>
          </p:nvSpPr>
          <p:spPr>
            <a:xfrm>
              <a:off x="1860419" y="4924416"/>
              <a:ext cx="3935609" cy="1998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реализацией: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6" name="object 17"/>
            <p:cNvSpPr txBox="1"/>
            <p:nvPr/>
          </p:nvSpPr>
          <p:spPr>
            <a:xfrm>
              <a:off x="684935" y="5437060"/>
              <a:ext cx="636818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«Продолжительная и активная жизнь»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1" name="object 16"/>
            <p:cNvSpPr txBox="1"/>
            <p:nvPr/>
          </p:nvSpPr>
          <p:spPr>
            <a:xfrm>
              <a:off x="671465" y="5599009"/>
              <a:ext cx="636818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Российской </a:t>
              </a:r>
              <a:r>
                <a:rPr lang="ru-RU" sz="1400" dirty="0" smtClean="0">
                  <a:solidFill>
                    <a:srgbClr val="A86B3A"/>
                  </a:solidFill>
                  <a:latin typeface="WAVTPU+DINPro-Bold"/>
                  <a:cs typeface="WAVTPU+DINPro-Bold"/>
                </a:rPr>
                <a:t>Федерации:</a:t>
              </a:r>
              <a:endParaRPr lang="ru-RU" sz="1400" dirty="0">
                <a:solidFill>
                  <a:srgbClr val="A86B3A"/>
                </a:solidFill>
                <a:latin typeface="WAVTPU+DINPro-Bold"/>
                <a:cs typeface="WAVTPU+DINPro-Bold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44133" y="5789458"/>
            <a:ext cx="791091" cy="78549"/>
          </a:xfrm>
          <a:prstGeom prst="rect">
            <a:avLst/>
          </a:prstGeom>
          <a:solidFill>
            <a:srgbClr val="FC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29978" y="4116214"/>
            <a:ext cx="504056" cy="72008"/>
          </a:xfrm>
          <a:prstGeom prst="rect">
            <a:avLst/>
          </a:prstGeom>
          <a:solidFill>
            <a:srgbClr val="FA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object 38"/>
          <p:cNvSpPr txBox="1"/>
          <p:nvPr/>
        </p:nvSpPr>
        <p:spPr>
          <a:xfrm>
            <a:off x="623278" y="9226407"/>
            <a:ext cx="2410591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Увеличение объема средств бюджета города, направленного немуниципальным организациям </a:t>
            </a:r>
          </a:p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на оказание услуг (работ) в сфере физической культуры и </a:t>
            </a:r>
            <a:r>
              <a:rPr lang="ru-RU"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спорта, в диапазоне</a:t>
            </a:r>
            <a:r>
              <a:rPr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89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63" name="object 40"/>
          <p:cNvSpPr txBox="1"/>
          <p:nvPr/>
        </p:nvSpPr>
        <p:spPr>
          <a:xfrm>
            <a:off x="3739724" y="9709695"/>
            <a:ext cx="77803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</a:t>
            </a: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4" name="object 41"/>
          <p:cNvSpPr txBox="1"/>
          <p:nvPr/>
        </p:nvSpPr>
        <p:spPr>
          <a:xfrm>
            <a:off x="4605706" y="9709695"/>
            <a:ext cx="772502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5" name="object 42"/>
          <p:cNvSpPr txBox="1"/>
          <p:nvPr/>
        </p:nvSpPr>
        <p:spPr>
          <a:xfrm>
            <a:off x="5433572" y="9709695"/>
            <a:ext cx="75627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5,0 - 10,0</a:t>
            </a:r>
          </a:p>
        </p:txBody>
      </p:sp>
      <p:sp>
        <p:nvSpPr>
          <p:cNvPr id="66" name="object 43"/>
          <p:cNvSpPr txBox="1"/>
          <p:nvPr/>
        </p:nvSpPr>
        <p:spPr>
          <a:xfrm>
            <a:off x="6253820" y="9693477"/>
            <a:ext cx="726396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67" name="object 40"/>
          <p:cNvSpPr txBox="1"/>
          <p:nvPr/>
        </p:nvSpPr>
        <p:spPr>
          <a:xfrm>
            <a:off x="2931123" y="9711692"/>
            <a:ext cx="77803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5,0 </a:t>
            </a:r>
            <a:r>
              <a:rPr lang="ru-RU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- </a:t>
            </a: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90" y="7798135"/>
            <a:ext cx="3632022" cy="241983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69" y="7798135"/>
            <a:ext cx="3675787" cy="244899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1618850" y="7792910"/>
            <a:ext cx="45719" cy="2454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56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57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322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963553" y="2120243"/>
              <a:ext cx="3785615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63193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«Человеческий</a:t>
              </a:r>
              <a:r>
                <a:rPr sz="2400" spc="-37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A86B3A"/>
                  </a:solidFill>
                  <a:latin typeface="WAVTPU+DINPro-Bold"/>
                  <a:cs typeface="WAVTPU+DINPro-Bold"/>
                </a:rPr>
                <a:t>капитал»</a:t>
              </a:r>
            </a:p>
          </p:txBody>
        </p:sp>
      </p:grpSp>
      <p:sp>
        <p:nvSpPr>
          <p:cNvPr id="43" name="object 7"/>
          <p:cNvSpPr txBox="1"/>
          <p:nvPr/>
        </p:nvSpPr>
        <p:spPr>
          <a:xfrm>
            <a:off x="1724270" y="3182694"/>
            <a:ext cx="42638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1"/>
              </a:lnSpc>
            </a:pPr>
            <a:r>
              <a:rPr sz="2000" dirty="0">
                <a:solidFill>
                  <a:srgbClr val="A86B3A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20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«</a:t>
            </a:r>
            <a:r>
              <a:rPr lang="ru-RU" sz="2000" dirty="0">
                <a:solidFill>
                  <a:srgbClr val="A86B3A"/>
                </a:solidFill>
                <a:latin typeface="WAVTPU+DINPro-Bold"/>
                <a:cs typeface="WAVTPU+DINPro-Bold"/>
              </a:rPr>
              <a:t>Социальная поддержка</a:t>
            </a:r>
          </a:p>
          <a:p>
            <a:pPr algn="ctr">
              <a:lnSpc>
                <a:spcPts val="2441"/>
              </a:lnSpc>
            </a:pPr>
            <a:r>
              <a:rPr lang="ru-RU" sz="2000" dirty="0">
                <a:solidFill>
                  <a:srgbClr val="A86B3A"/>
                </a:solidFill>
                <a:latin typeface="WAVTPU+DINPro-Bold"/>
                <a:cs typeface="WAVTPU+DINPro-Bold"/>
              </a:rPr>
              <a:t>отдельных категорий граждан</a:t>
            </a:r>
            <a:r>
              <a:rPr sz="20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»</a:t>
            </a:r>
            <a:endParaRPr sz="2000" dirty="0">
              <a:solidFill>
                <a:srgbClr val="A86B3A"/>
              </a:solidFill>
              <a:latin typeface="WAVTPU+DINPro-Bold"/>
              <a:cs typeface="WAVTPU+DINPro-Bold"/>
            </a:endParaRPr>
          </a:p>
        </p:txBody>
      </p:sp>
      <p:sp>
        <p:nvSpPr>
          <p:cNvPr id="47" name="object 9"/>
          <p:cNvSpPr txBox="1"/>
          <p:nvPr/>
        </p:nvSpPr>
        <p:spPr>
          <a:xfrm>
            <a:off x="1674567" y="4061839"/>
            <a:ext cx="4263898" cy="415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09"/>
              </a:lnSpc>
            </a:pPr>
            <a:r>
              <a:rPr sz="1400" spc="-14" dirty="0">
                <a:solidFill>
                  <a:srgbClr val="A86B3A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</a:t>
            </a:r>
            <a:r>
              <a:rPr sz="1400" spc="-5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выравнивание социального положения наиболее уязвимых и незащищенных категорий граждан</a:t>
            </a: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48" name="object 30"/>
          <p:cNvSpPr txBox="1"/>
          <p:nvPr/>
        </p:nvSpPr>
        <p:spPr>
          <a:xfrm>
            <a:off x="3064830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</a:t>
            </a: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9" name="object 31"/>
          <p:cNvSpPr txBox="1"/>
          <p:nvPr/>
        </p:nvSpPr>
        <p:spPr>
          <a:xfrm>
            <a:off x="3909050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</a:t>
            </a: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0" name="object 32"/>
          <p:cNvSpPr txBox="1"/>
          <p:nvPr/>
        </p:nvSpPr>
        <p:spPr>
          <a:xfrm>
            <a:off x="4753270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</a:t>
            </a: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1" name="object 33"/>
          <p:cNvSpPr txBox="1"/>
          <p:nvPr/>
        </p:nvSpPr>
        <p:spPr>
          <a:xfrm>
            <a:off x="5597489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</a:t>
            </a: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6441709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lang="ru-RU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10</a:t>
            </a: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3" name="object 35"/>
          <p:cNvSpPr txBox="1"/>
          <p:nvPr/>
        </p:nvSpPr>
        <p:spPr>
          <a:xfrm>
            <a:off x="677692" y="8256084"/>
            <a:ext cx="2205824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Доля граждан, получивших дополнительные меры социальной поддержки в общей численности граждан, имеющих право </a:t>
            </a:r>
          </a:p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и заявившихся на ее </a:t>
            </a:r>
            <a:r>
              <a:rPr lang="ru-RU"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получение</a:t>
            </a:r>
            <a:r>
              <a:rPr sz="13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92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54" name="object 16"/>
          <p:cNvSpPr txBox="1"/>
          <p:nvPr/>
        </p:nvSpPr>
        <p:spPr>
          <a:xfrm>
            <a:off x="679745" y="5932810"/>
            <a:ext cx="6368185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Задачи:</a:t>
            </a:r>
            <a:endParaRPr lang="ru-RU" sz="1400" dirty="0">
              <a:solidFill>
                <a:srgbClr val="A86B3A"/>
              </a:solidFill>
              <a:latin typeface="WAVTPU+DINPro-Bold"/>
              <a:cs typeface="WAVTPU+DINPro-Bold"/>
            </a:endParaRPr>
          </a:p>
        </p:txBody>
      </p:sp>
      <p:sp>
        <p:nvSpPr>
          <p:cNvPr id="62" name="object 30"/>
          <p:cNvSpPr txBox="1"/>
          <p:nvPr/>
        </p:nvSpPr>
        <p:spPr>
          <a:xfrm>
            <a:off x="3083449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3" name="object 31"/>
          <p:cNvSpPr txBox="1"/>
          <p:nvPr/>
        </p:nvSpPr>
        <p:spPr>
          <a:xfrm>
            <a:off x="3911439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4" name="object 32"/>
          <p:cNvSpPr txBox="1"/>
          <p:nvPr/>
        </p:nvSpPr>
        <p:spPr>
          <a:xfrm>
            <a:off x="4739429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5" name="object 33"/>
          <p:cNvSpPr txBox="1"/>
          <p:nvPr/>
        </p:nvSpPr>
        <p:spPr>
          <a:xfrm>
            <a:off x="5567418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66" name="object 34"/>
          <p:cNvSpPr txBox="1"/>
          <p:nvPr/>
        </p:nvSpPr>
        <p:spPr>
          <a:xfrm>
            <a:off x="6395407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57970" y="4116214"/>
            <a:ext cx="466300" cy="153599"/>
          </a:xfrm>
          <a:prstGeom prst="rect">
            <a:avLst/>
          </a:prstGeom>
          <a:solidFill>
            <a:srgbClr val="FA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4133" y="5275591"/>
            <a:ext cx="846987" cy="74146"/>
          </a:xfrm>
          <a:prstGeom prst="rect">
            <a:avLst/>
          </a:prstGeom>
          <a:solidFill>
            <a:srgbClr val="FC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856" y="947862"/>
            <a:ext cx="6864136" cy="9462138"/>
          </a:xfrm>
          <a:prstGeom prst="rect">
            <a:avLst/>
          </a:prstGeom>
        </p:spPr>
      </p:pic>
      <p:sp>
        <p:nvSpPr>
          <p:cNvPr id="68" name="object 8"/>
          <p:cNvSpPr txBox="1"/>
          <p:nvPr/>
        </p:nvSpPr>
        <p:spPr>
          <a:xfrm>
            <a:off x="9452116" y="2120243"/>
            <a:ext cx="3785615" cy="7363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193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A86B3A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 marL="0" marR="0">
              <a:lnSpc>
                <a:spcPts val="2567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A86B3A"/>
                </a:solidFill>
                <a:latin typeface="WAVTPU+DINPro-Bold"/>
                <a:cs typeface="WAVTPU+DINPro-Bold"/>
              </a:rPr>
              <a:t>«Человеческий</a:t>
            </a:r>
            <a:r>
              <a:rPr sz="2400" spc="-37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2400" dirty="0">
                <a:solidFill>
                  <a:srgbClr val="A86B3A"/>
                </a:solidFill>
                <a:latin typeface="WAVTPU+DINPro-Bold"/>
                <a:cs typeface="WAVTPU+DINPro-Bold"/>
              </a:rPr>
              <a:t>капитал»</a:t>
            </a:r>
          </a:p>
        </p:txBody>
      </p:sp>
      <p:sp>
        <p:nvSpPr>
          <p:cNvPr id="90" name="object 7"/>
          <p:cNvSpPr txBox="1"/>
          <p:nvPr/>
        </p:nvSpPr>
        <p:spPr>
          <a:xfrm>
            <a:off x="9257872" y="3182694"/>
            <a:ext cx="4263898" cy="348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A86B3A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2000" dirty="0">
                <a:solidFill>
                  <a:srgbClr val="A86B3A"/>
                </a:solidFill>
                <a:latin typeface="WAVTPU+DINPro-Bold"/>
                <a:cs typeface="WAVTPU+DINPro-Bold"/>
              </a:rPr>
              <a:t>«Общественное</a:t>
            </a:r>
            <a:r>
              <a:rPr sz="2000" spc="-34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2000" dirty="0">
                <a:solidFill>
                  <a:srgbClr val="A86B3A"/>
                </a:solidFill>
                <a:latin typeface="WAVTPU+DINPro-Bold"/>
                <a:cs typeface="WAVTPU+DINPro-Bold"/>
              </a:rPr>
              <a:t>здоровье»</a:t>
            </a:r>
          </a:p>
        </p:txBody>
      </p:sp>
      <p:sp>
        <p:nvSpPr>
          <p:cNvPr id="91" name="object 9"/>
          <p:cNvSpPr txBox="1"/>
          <p:nvPr/>
        </p:nvSpPr>
        <p:spPr>
          <a:xfrm>
            <a:off x="9704211" y="4011064"/>
            <a:ext cx="3371209" cy="258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A86B3A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A86B3A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</a:t>
            </a:r>
            <a:r>
              <a:rPr sz="1400" spc="-5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укрепление общественного здоровья.</a:t>
            </a:r>
          </a:p>
        </p:txBody>
      </p:sp>
      <p:sp>
        <p:nvSpPr>
          <p:cNvPr id="92" name="object 30"/>
          <p:cNvSpPr txBox="1"/>
          <p:nvPr/>
        </p:nvSpPr>
        <p:spPr>
          <a:xfrm>
            <a:off x="10598432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80,0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3" name="object 31"/>
          <p:cNvSpPr txBox="1"/>
          <p:nvPr/>
        </p:nvSpPr>
        <p:spPr>
          <a:xfrm>
            <a:off x="11442652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80,0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4" name="object 32"/>
          <p:cNvSpPr txBox="1"/>
          <p:nvPr/>
        </p:nvSpPr>
        <p:spPr>
          <a:xfrm>
            <a:off x="12286872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80,0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5" name="object 33"/>
          <p:cNvSpPr txBox="1"/>
          <p:nvPr/>
        </p:nvSpPr>
        <p:spPr>
          <a:xfrm>
            <a:off x="13131091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80,0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6" name="object 34"/>
          <p:cNvSpPr txBox="1"/>
          <p:nvPr/>
        </p:nvSpPr>
        <p:spPr>
          <a:xfrm>
            <a:off x="13975311" y="891597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983" marR="0">
              <a:lnSpc>
                <a:spcPts val="2080"/>
              </a:lnSpc>
              <a:spcBef>
                <a:spcPts val="724"/>
              </a:spcBef>
              <a:spcAft>
                <a:spcPts val="0"/>
              </a:spcAft>
            </a:pPr>
            <a:r>
              <a:rPr sz="1800" dirty="0" smtClean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80,0</a:t>
            </a:r>
            <a:endParaRPr sz="1800" dirty="0">
              <a:solidFill>
                <a:srgbClr val="A86B3A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7" name="object 35"/>
          <p:cNvSpPr txBox="1"/>
          <p:nvPr/>
        </p:nvSpPr>
        <p:spPr>
          <a:xfrm>
            <a:off x="8224758" y="8619393"/>
            <a:ext cx="2295233" cy="584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Доля</a:t>
            </a:r>
            <a:r>
              <a:rPr sz="1300" spc="-88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граждан</a:t>
            </a:r>
            <a:r>
              <a:rPr sz="1300" spc="-94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–</a:t>
            </a:r>
            <a:r>
              <a:rPr sz="1300" spc="-92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участников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мероприятий,</a:t>
            </a:r>
            <a:r>
              <a:rPr sz="1300" spc="-92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замотивированных</a:t>
            </a:r>
            <a:r>
              <a:rPr sz="1300" spc="-92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к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ведению</a:t>
            </a:r>
            <a:r>
              <a:rPr sz="1300" spc="-89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здорового</a:t>
            </a:r>
            <a:r>
              <a:rPr sz="1300" spc="-89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образа</a:t>
            </a:r>
            <a:r>
              <a:rPr sz="1300" spc="-92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жизни,</a:t>
            </a:r>
            <a:r>
              <a:rPr sz="1300" spc="-92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98" name="object 16"/>
          <p:cNvSpPr txBox="1"/>
          <p:nvPr/>
        </p:nvSpPr>
        <p:spPr>
          <a:xfrm>
            <a:off x="8211824" y="5070117"/>
            <a:ext cx="636818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Национального проекта </a:t>
            </a:r>
            <a:r>
              <a:rPr lang="ru-RU"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Российской Федерации</a:t>
            </a: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:</a:t>
            </a:r>
            <a:endParaRPr lang="ru-RU" sz="1400" dirty="0">
              <a:solidFill>
                <a:srgbClr val="A86B3A"/>
              </a:solidFill>
              <a:latin typeface="WAVTPU+DINPro-Bold"/>
              <a:cs typeface="WAVTPU+DINPro-Bold"/>
            </a:endParaRPr>
          </a:p>
        </p:txBody>
      </p:sp>
      <p:sp>
        <p:nvSpPr>
          <p:cNvPr id="99" name="object 17"/>
          <p:cNvSpPr txBox="1"/>
          <p:nvPr/>
        </p:nvSpPr>
        <p:spPr>
          <a:xfrm>
            <a:off x="8205164" y="5587191"/>
            <a:ext cx="636818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«Продолжительная и активная жизнь»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0" name="object 16"/>
          <p:cNvSpPr txBox="1"/>
          <p:nvPr/>
        </p:nvSpPr>
        <p:spPr>
          <a:xfrm>
            <a:off x="8203186" y="7186039"/>
            <a:ext cx="636818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Муниципальной программы города:</a:t>
            </a:r>
            <a:endParaRPr lang="ru-RU" sz="1400" dirty="0">
              <a:solidFill>
                <a:srgbClr val="A86B3A"/>
              </a:solidFill>
              <a:latin typeface="WAVTPU+DINPro-Bold"/>
              <a:cs typeface="WAVTPU+DINPro-Bold"/>
            </a:endParaRPr>
          </a:p>
        </p:txBody>
      </p:sp>
      <p:sp>
        <p:nvSpPr>
          <p:cNvPr id="101" name="object 17"/>
          <p:cNvSpPr txBox="1"/>
          <p:nvPr/>
        </p:nvSpPr>
        <p:spPr>
          <a:xfrm>
            <a:off x="8211825" y="7555754"/>
            <a:ext cx="636818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«Укрепление общественного здоровья»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2" name="object 16"/>
          <p:cNvSpPr txBox="1"/>
          <p:nvPr/>
        </p:nvSpPr>
        <p:spPr>
          <a:xfrm>
            <a:off x="8205164" y="5981610"/>
            <a:ext cx="6563072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Государственных программ </a:t>
            </a:r>
            <a:r>
              <a:rPr lang="ru-RU"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Ханты-Мансийского </a:t>
            </a: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автономного округа </a:t>
            </a:r>
            <a:r>
              <a:rPr lang="ru-RU"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– Югры:</a:t>
            </a:r>
          </a:p>
        </p:txBody>
      </p:sp>
      <p:sp>
        <p:nvSpPr>
          <p:cNvPr id="103" name="object 17"/>
          <p:cNvSpPr txBox="1"/>
          <p:nvPr/>
        </p:nvSpPr>
        <p:spPr>
          <a:xfrm>
            <a:off x="8203186" y="6335504"/>
            <a:ext cx="636818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«Современное здравоохранение»;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4" name="object 17"/>
          <p:cNvSpPr txBox="1"/>
          <p:nvPr/>
        </p:nvSpPr>
        <p:spPr>
          <a:xfrm>
            <a:off x="8203186" y="6669571"/>
            <a:ext cx="636818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«Развитие физической культуры и спорта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»</a:t>
            </a:r>
          </a:p>
        </p:txBody>
      </p:sp>
      <p:sp>
        <p:nvSpPr>
          <p:cNvPr id="105" name="object 16"/>
          <p:cNvSpPr txBox="1"/>
          <p:nvPr/>
        </p:nvSpPr>
        <p:spPr>
          <a:xfrm>
            <a:off x="9512653" y="4593921"/>
            <a:ext cx="3935609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вектора </a:t>
            </a: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будет </a:t>
            </a:r>
            <a:r>
              <a:rPr lang="ru-RU" sz="1400" dirty="0">
                <a:solidFill>
                  <a:srgbClr val="A86B3A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A86B3A"/>
                </a:solidFill>
                <a:latin typeface="WAVTPU+DINPro-Bold"/>
                <a:cs typeface="WAVTPU+DINPro-Bold"/>
              </a:rPr>
              <a:t>реализацией:</a:t>
            </a:r>
            <a:endParaRPr lang="ru-RU" sz="1400" dirty="0">
              <a:solidFill>
                <a:srgbClr val="A86B3A"/>
              </a:solidFill>
              <a:latin typeface="WAVTPU+DINPro-Bold"/>
              <a:cs typeface="WAVTPU+DINPro-Bold"/>
            </a:endParaRPr>
          </a:p>
        </p:txBody>
      </p:sp>
      <p:sp>
        <p:nvSpPr>
          <p:cNvPr id="106" name="object 30"/>
          <p:cNvSpPr txBox="1"/>
          <p:nvPr/>
        </p:nvSpPr>
        <p:spPr>
          <a:xfrm>
            <a:off x="10617051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07" name="object 31"/>
          <p:cNvSpPr txBox="1"/>
          <p:nvPr/>
        </p:nvSpPr>
        <p:spPr>
          <a:xfrm>
            <a:off x="11445041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08" name="object 32"/>
          <p:cNvSpPr txBox="1"/>
          <p:nvPr/>
        </p:nvSpPr>
        <p:spPr>
          <a:xfrm>
            <a:off x="12273031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09" name="object 33"/>
          <p:cNvSpPr txBox="1"/>
          <p:nvPr/>
        </p:nvSpPr>
        <p:spPr>
          <a:xfrm>
            <a:off x="13101020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10" name="object 34"/>
          <p:cNvSpPr txBox="1"/>
          <p:nvPr/>
        </p:nvSpPr>
        <p:spPr>
          <a:xfrm>
            <a:off x="13929009" y="824147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A86B3A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111" name="object 15"/>
          <p:cNvSpPr txBox="1"/>
          <p:nvPr/>
        </p:nvSpPr>
        <p:spPr>
          <a:xfrm>
            <a:off x="686755" y="6365441"/>
            <a:ext cx="6437984" cy="477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оказание</a:t>
            </a:r>
            <a:r>
              <a:rPr sz="1200" spc="-4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дополнительных</a:t>
            </a:r>
            <a:r>
              <a:rPr sz="1200" spc="-38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мер</a:t>
            </a:r>
            <a:r>
              <a:rPr sz="1200" spc="-4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социальной</a:t>
            </a:r>
            <a:r>
              <a:rPr sz="1200" spc="-4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поддержки</a:t>
            </a:r>
            <a:r>
              <a:rPr sz="1200" spc="-3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0" dirty="0">
                <a:solidFill>
                  <a:srgbClr val="000000"/>
                </a:solidFill>
                <a:latin typeface="MKTDDJ+DINPro"/>
                <a:cs typeface="MKTDDJ+DINPro"/>
              </a:rPr>
              <a:t>отдельным</a:t>
            </a:r>
            <a:r>
              <a:rPr sz="1200" spc="-3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категориям</a:t>
            </a:r>
            <a:r>
              <a:rPr sz="1200" spc="-4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граждан;</a:t>
            </a:r>
          </a:p>
          <a:p>
            <a:pPr marL="0" marR="0">
              <a:lnSpc>
                <a:spcPts val="1453"/>
              </a:lnSpc>
              <a:spcBef>
                <a:spcPts val="503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снижение налоговой нагрузки на </a:t>
            </a:r>
            <a:r>
              <a:rPr sz="1200" spc="-10" dirty="0">
                <a:solidFill>
                  <a:srgbClr val="000000"/>
                </a:solidFill>
                <a:latin typeface="MKTDDJ+DINPro"/>
                <a:cs typeface="MKTDDJ+DINPro"/>
              </a:rPr>
              <a:t>отдельные</a:t>
            </a:r>
            <a:r>
              <a:rPr sz="1200" spc="1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категории граждан.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0" y="0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3308299" cy="359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774"/>
                </a:lnSpc>
              </a:pPr>
              <a:r>
                <a:rPr lang="ru-RU" sz="2400" cap="all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Жизнеобеспечение</a:t>
              </a:r>
              <a:endParaRPr sz="2400" cap="all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507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71683" y="1923334"/>
              <a:ext cx="4849215" cy="621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19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Сургут</a:t>
              </a:r>
              <a:r>
                <a:rPr sz="1800" spc="-36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–</a:t>
              </a:r>
              <a:r>
                <a:rPr sz="1800" spc="-3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«умный</a:t>
              </a:r>
              <a:r>
                <a:rPr sz="1800" spc="-3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город»</a:t>
              </a:r>
              <a:r>
                <a:rPr sz="1800" spc="-27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с</a:t>
              </a:r>
              <a:r>
                <a:rPr sz="1800" spc="-3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высоким</a:t>
              </a:r>
              <a:r>
                <a:rPr sz="1800" spc="-28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уровнем</a:t>
              </a:r>
            </a:p>
            <a:p>
              <a:pPr marL="0" marR="0">
                <a:lnSpc>
                  <a:spcPts val="2197"/>
                </a:lnSpc>
                <a:spcBef>
                  <a:spcPts val="201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комфорта</a:t>
              </a:r>
              <a:r>
                <a:rPr sz="1800" spc="-2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и</a:t>
              </a:r>
              <a:r>
                <a:rPr sz="1800" spc="-3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безопасности.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075348" y="2571754"/>
              <a:ext cx="1089914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Инженерная инфраструктура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2599588" y="2571724"/>
              <a:ext cx="1061446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Транспортная инфраструктура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1500150" y="3203196"/>
              <a:ext cx="1236091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11"/>
                </a:lnSpc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Повышение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качества транспортного обслуживания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9968738" y="3203196"/>
              <a:ext cx="1257889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algn="r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Развитие систем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централизованного инженерного обеспечения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71683" y="4009430"/>
              <a:ext cx="6372402" cy="17953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53"/>
                </a:lnSpc>
              </a:pPr>
              <a:r>
                <a:rPr lang="ru-RU" sz="16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Жизнеобеспечение города</a:t>
              </a:r>
              <a:r>
                <a:rPr sz="1600" spc="-5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это комплекс </a:t>
              </a:r>
              <a:r>
                <a:rPr lang="ru-RU"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взаимосвязанных мероприятий и систем, обеспечивающих нормальное функционирование городской среды с развитой сетью инженерной и транспортной инфраструктуры, 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обеспечение благоприятной экологической среды, </a:t>
              </a:r>
              <a:r>
                <a:rPr lang="ru-RU"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удовлетворение основных потребностей населения и поддержание условий для комфортной и стабильной 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жизни максимально </a:t>
              </a:r>
              <a:r>
                <a:rPr lang="ru-RU"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широкого круга горожан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6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805083" y="4636586"/>
              <a:ext cx="1393317" cy="4966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Устойчивое развитие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окружающей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среды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2656210" y="4636586"/>
              <a:ext cx="1004824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11"/>
                </a:lnSpc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Модернизация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жилищного фонда и 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его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инфраструктуры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0197657" y="5032163"/>
              <a:ext cx="2292817" cy="2326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7940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5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Жизнеобеспечение</a:t>
              </a:r>
              <a:endParaRPr sz="15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530234" y="5971007"/>
              <a:ext cx="707136" cy="1931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Экология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3354507" y="5910845"/>
              <a:ext cx="965708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Жилищный фонд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404030" y="6627566"/>
              <a:ext cx="1807464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11"/>
                </a:lnSpc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 доступной безбарьерной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среды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0962003" y="7716614"/>
              <a:ext cx="1076293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20"/>
                </a:lnSpc>
              </a:pPr>
              <a:r>
                <a:rPr lang="ru-RU"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Инклюзивность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57200" y="10236894"/>
              <a:ext cx="368722" cy="216024"/>
            </a:xfrm>
            <a:prstGeom prst="rect">
              <a:avLst/>
            </a:prstGeom>
            <a:solidFill>
              <a:srgbClr val="589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4438908" y="10236894"/>
              <a:ext cx="308379" cy="216024"/>
            </a:xfrm>
            <a:prstGeom prst="rect">
              <a:avLst/>
            </a:prstGeom>
            <a:solidFill>
              <a:srgbClr val="589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4" name="object 11"/>
          <p:cNvSpPr txBox="1"/>
          <p:nvPr/>
        </p:nvSpPr>
        <p:spPr>
          <a:xfrm>
            <a:off x="671683" y="6164173"/>
            <a:ext cx="6372402" cy="229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53"/>
              </a:lnSpc>
            </a:pPr>
            <a:r>
              <a:rPr lang="ru-RU" sz="1600" dirty="0">
                <a:solidFill>
                  <a:srgbClr val="366459"/>
                </a:solidFill>
                <a:latin typeface="WAVTPU+DINPro-Bold"/>
                <a:cs typeface="WAVTPU+DINPro-Bold"/>
              </a:rPr>
              <a:t>Цель направления развития </a:t>
            </a:r>
            <a:r>
              <a:rPr sz="1600" dirty="0" smtClean="0">
                <a:solidFill>
                  <a:srgbClr val="000000"/>
                </a:solidFill>
                <a:latin typeface="MKTDDJ+DINPro"/>
                <a:cs typeface="MKTDDJ+DINPro"/>
              </a:rPr>
              <a:t>–</a:t>
            </a:r>
            <a:r>
              <a:rPr lang="ru-RU" sz="1600" dirty="0">
                <a:solidFill>
                  <a:srgbClr val="000000"/>
                </a:solidFill>
                <a:latin typeface="MKTDDJ+DINPro"/>
                <a:cs typeface="MKTDDJ+DINPro"/>
              </a:rPr>
              <a:t> обеспечение устойчивого развития </a:t>
            </a:r>
          </a:p>
          <a:p>
            <a:pPr>
              <a:lnSpc>
                <a:spcPts val="1953"/>
              </a:lnSpc>
            </a:pPr>
            <a:r>
              <a:rPr lang="ru-RU" sz="1600" dirty="0">
                <a:solidFill>
                  <a:srgbClr val="000000"/>
                </a:solidFill>
                <a:latin typeface="MKTDDJ+DINPro"/>
                <a:cs typeface="MKTDDJ+DINPro"/>
              </a:rPr>
              <a:t>и модернизации инженерной и транспортной инфраструктуры, увеличение уровня мобильности жителей, формирование экологически благоприятной среды с развитой сетью природно-рекреационных зон, создание условий для обеспечения комфортным жильем граждан создание доступной безбарьерной городской среды для всех групп населения, в том числе </a:t>
            </a:r>
            <a:r>
              <a:rPr lang="ru-RU" sz="1600" dirty="0" smtClean="0">
                <a:solidFill>
                  <a:srgbClr val="000000"/>
                </a:solidFill>
                <a:latin typeface="MKTDDJ+DINPro"/>
                <a:cs typeface="MKTDDJ+DINPro"/>
              </a:rPr>
              <a:t>маломобильных</a:t>
            </a:r>
          </a:p>
          <a:p>
            <a:pPr>
              <a:lnSpc>
                <a:spcPts val="1953"/>
              </a:lnSpc>
            </a:pPr>
            <a:r>
              <a:rPr sz="16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6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72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73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993979" y="4980310"/>
            <a:ext cx="3602030" cy="144016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89600" y="5258904"/>
            <a:ext cx="984394" cy="225461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170397" y="3972198"/>
            <a:ext cx="630824" cy="192291"/>
          </a:xfrm>
          <a:prstGeom prst="rect">
            <a:avLst/>
          </a:prstGeom>
          <a:solidFill>
            <a:srgbClr val="DBE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552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623689" y="1156157"/>
              <a:ext cx="3585058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«Развитие</a:t>
              </a:r>
              <a:r>
                <a:rPr sz="1600" spc="-23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дождевой</a:t>
              </a:r>
              <a:r>
                <a:rPr sz="1600" spc="-23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канализации»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693238"/>
              <a:ext cx="6461363" cy="2595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1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1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7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предотвращение</a:t>
              </a:r>
              <a:r>
                <a:rPr sz="1200" spc="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подтопления</a:t>
              </a:r>
              <a:r>
                <a:rPr sz="1200" spc="9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городских</a:t>
              </a:r>
              <a:r>
                <a:rPr sz="1200" spc="9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5" dirty="0">
                  <a:solidFill>
                    <a:srgbClr val="000000"/>
                  </a:solidFill>
                  <a:latin typeface="MKTDDJ+DINPro"/>
                  <a:cs typeface="MKTDDJ+DINPro"/>
                </a:rPr>
                <a:t>территорий</a:t>
              </a:r>
              <a:r>
                <a:rPr sz="1200" spc="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снижение</a:t>
              </a:r>
              <a:r>
                <a:rPr sz="1200" spc="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негативного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185488" y="1937625"/>
              <a:ext cx="5909920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влияния от попадания неочищенных поверхностных стоков в акваторию реки Обь.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713922" y="2120243"/>
              <a:ext cx="4284878" cy="7053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12824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algn="ctr">
                <a:lnSpc>
                  <a:spcPts val="2567"/>
                </a:lnSpc>
              </a:pPr>
              <a:r>
                <a:rPr sz="2400" spc="-19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spc="-19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Жизнеобеспечение</a:t>
              </a:r>
              <a:r>
                <a:rPr sz="2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2508472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85488" y="2793705"/>
              <a:ext cx="5492496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строительство и реконструкция сетей и объектов дождевой канализации.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592202" y="8298363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3,00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266310" y="8297046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3,42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4970021" y="827135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3,83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5744107" y="827135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4,50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75520" y="827135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5,00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527544" y="7608547"/>
              <a:ext cx="2662011" cy="9618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Доля </a:t>
              </a: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замены ветхих инженерных сетей 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теплоснабжения, в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одоснабжения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водоотведения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от</a:t>
              </a:r>
              <a:r>
                <a:rPr sz="1300" spc="-85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общей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протяженности</a:t>
              </a:r>
              <a:r>
                <a:rPr sz="1300" spc="-8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ветхих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инженерных</a:t>
              </a:r>
              <a:r>
                <a:rPr sz="1300" spc="-9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сетей</a:t>
              </a:r>
              <a:r>
                <a:rPr sz="1300" spc="-8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теплоснабжения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водоснабжения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водоотведения,</a:t>
              </a:r>
              <a:r>
                <a:rPr sz="1300" spc="-8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527544" y="8647206"/>
              <a:ext cx="3032385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Доля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городского</a:t>
              </a:r>
              <a:r>
                <a:rPr sz="1300" spc="-85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населения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обеспеченного</a:t>
              </a:r>
              <a:r>
                <a:rPr sz="1300" spc="-12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качественной</a:t>
              </a:r>
              <a:r>
                <a:rPr sz="1300" spc="-119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питьевой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водой</a:t>
              </a:r>
              <a:r>
                <a:rPr sz="1300" spc="-87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из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систем</a:t>
              </a:r>
              <a:r>
                <a:rPr sz="1300" spc="-8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централизованного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водоснабжения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  <a:endParaRPr lang="ru-RU" sz="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3681922" y="8973153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99,0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4342970" y="9840236"/>
              <a:ext cx="479866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3931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43,0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5046792" y="9814545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608" marR="0">
                <a:lnSpc>
                  <a:spcPts val="2080"/>
                </a:lnSpc>
                <a:spcBef>
                  <a:spcPts val="3931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5820879" y="9814545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608" marR="0">
                <a:lnSpc>
                  <a:spcPts val="2080"/>
                </a:lnSpc>
                <a:spcBef>
                  <a:spcPts val="3931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6506343" y="9814545"/>
              <a:ext cx="571424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1556" marR="0">
                <a:lnSpc>
                  <a:spcPts val="2080"/>
                </a:lnSpc>
                <a:spcBef>
                  <a:spcPts val="3931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3564826" y="9864660"/>
              <a:ext cx="571423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100,0</a:t>
              </a:r>
            </a:p>
          </p:txBody>
        </p:sp>
        <p:sp>
          <p:nvSpPr>
            <p:cNvPr id="43" name="object 15"/>
            <p:cNvSpPr txBox="1"/>
            <p:nvPr/>
          </p:nvSpPr>
          <p:spPr>
            <a:xfrm>
              <a:off x="544561" y="5450076"/>
              <a:ext cx="6670082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Государственной программы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–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Югры:</a:t>
              </a:r>
              <a:endParaRPr lang="ru-RU"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4" name="object 19"/>
            <p:cNvSpPr txBox="1"/>
            <p:nvPr/>
          </p:nvSpPr>
          <p:spPr>
            <a:xfrm>
              <a:off x="544674" y="5673176"/>
              <a:ext cx="648893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«Строительство»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6" name="object 19"/>
            <p:cNvSpPr txBox="1"/>
            <p:nvPr/>
          </p:nvSpPr>
          <p:spPr>
            <a:xfrm>
              <a:off x="529097" y="5930750"/>
              <a:ext cx="6534121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lang="ru-RU" sz="1200" b="1" dirty="0" smtClean="0">
                  <a:solidFill>
                    <a:srgbClr val="366459"/>
                  </a:solidFill>
                  <a:latin typeface="MKTDDJ+DINPro"/>
                  <a:cs typeface="MKTDDJ+DINPro"/>
                </a:rPr>
                <a:t>Региональной программы </a:t>
              </a:r>
              <a:r>
                <a:rPr lang="ru-RU" sz="1200" b="1" dirty="0">
                  <a:solidFill>
                    <a:srgbClr val="366459"/>
                  </a:solidFill>
                  <a:latin typeface="MKTDDJ+DINPro"/>
                  <a:cs typeface="MKTDDJ+DINPro"/>
                </a:rPr>
                <a:t>по модернизации систем коммунальной инфраструктуры на 2023-2027 </a:t>
              </a:r>
              <a:r>
                <a:rPr lang="ru-RU" sz="1200" b="1" dirty="0" smtClean="0">
                  <a:solidFill>
                    <a:srgbClr val="366459"/>
                  </a:solidFill>
                  <a:latin typeface="MKTDDJ+DINPro"/>
                  <a:cs typeface="MKTDDJ+DINPro"/>
                </a:rPr>
                <a:t>годы;</a:t>
              </a:r>
            </a:p>
            <a:p>
              <a:pPr>
                <a:lnSpc>
                  <a:spcPts val="1453"/>
                </a:lnSpc>
              </a:pPr>
              <a:r>
                <a:rPr lang="ru-RU" sz="1200" b="1" dirty="0" smtClean="0">
                  <a:solidFill>
                    <a:srgbClr val="366459"/>
                  </a:solidFill>
                  <a:latin typeface="MKTDDJ+DINPro"/>
                  <a:cs typeface="MKTDDJ+DINPro"/>
                </a:rPr>
                <a:t>Региональной программы </a:t>
              </a:r>
              <a:r>
                <a:rPr lang="ru-RU" sz="1200" b="1" dirty="0">
                  <a:solidFill>
                    <a:srgbClr val="366459"/>
                  </a:solidFill>
                  <a:latin typeface="MKTDDJ+DINPro"/>
                  <a:cs typeface="MKTDDJ+DINPro"/>
                </a:rPr>
                <a:t>газификации жилищно-коммунального хозяйства, промышленных и иных организаций Ханты-Мансийского автономного округа-Югры до 2030 </a:t>
              </a:r>
              <a:r>
                <a:rPr lang="ru-RU" sz="1200" b="1" dirty="0" smtClean="0">
                  <a:solidFill>
                    <a:srgbClr val="366459"/>
                  </a:solidFill>
                  <a:latin typeface="MKTDDJ+DINPro"/>
                  <a:cs typeface="MKTDDJ+DINPro"/>
                </a:rPr>
                <a:t>года</a:t>
              </a:r>
              <a:endParaRPr sz="1200" b="1" dirty="0">
                <a:solidFill>
                  <a:srgbClr val="366459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7" name="object 15"/>
            <p:cNvSpPr txBox="1"/>
            <p:nvPr/>
          </p:nvSpPr>
          <p:spPr>
            <a:xfrm>
              <a:off x="526347" y="6722244"/>
              <a:ext cx="6433048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8" name="object 19"/>
            <p:cNvSpPr txBox="1"/>
            <p:nvPr/>
          </p:nvSpPr>
          <p:spPr>
            <a:xfrm>
              <a:off x="529097" y="6934508"/>
              <a:ext cx="658025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коммунального комплекса и повышение энергетической эффективности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/>
              </a:r>
              <a:b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</a:b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     в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5" name="object 15"/>
            <p:cNvSpPr txBox="1"/>
            <p:nvPr/>
          </p:nvSpPr>
          <p:spPr>
            <a:xfrm>
              <a:off x="1993979" y="4439635"/>
              <a:ext cx="398088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0" name="object 31"/>
            <p:cNvSpPr txBox="1"/>
            <p:nvPr/>
          </p:nvSpPr>
          <p:spPr>
            <a:xfrm>
              <a:off x="4350693" y="8971835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99,0</a:t>
              </a:r>
            </a:p>
          </p:txBody>
        </p:sp>
        <p:sp>
          <p:nvSpPr>
            <p:cNvPr id="51" name="object 31"/>
            <p:cNvSpPr txBox="1"/>
            <p:nvPr/>
          </p:nvSpPr>
          <p:spPr>
            <a:xfrm>
              <a:off x="5046792" y="8969333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99,0</a:t>
              </a:r>
            </a:p>
          </p:txBody>
        </p:sp>
        <p:sp>
          <p:nvSpPr>
            <p:cNvPr id="52" name="object 31"/>
            <p:cNvSpPr txBox="1"/>
            <p:nvPr/>
          </p:nvSpPr>
          <p:spPr>
            <a:xfrm>
              <a:off x="5814095" y="8969332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99,0</a:t>
              </a:r>
            </a:p>
          </p:txBody>
        </p:sp>
        <p:sp>
          <p:nvSpPr>
            <p:cNvPr id="53" name="object 31"/>
            <p:cNvSpPr txBox="1"/>
            <p:nvPr/>
          </p:nvSpPr>
          <p:spPr>
            <a:xfrm>
              <a:off x="6482866" y="8969332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100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4" name="object 19"/>
            <p:cNvSpPr txBox="1"/>
            <p:nvPr/>
          </p:nvSpPr>
          <p:spPr>
            <a:xfrm>
              <a:off x="3358695" y="7436596"/>
              <a:ext cx="385594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6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55" name="object 29"/>
            <p:cNvSpPr txBox="1"/>
            <p:nvPr/>
          </p:nvSpPr>
          <p:spPr>
            <a:xfrm>
              <a:off x="544674" y="9338486"/>
              <a:ext cx="3015255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Доля ливневых сточных вод, не подвергающихся очистке, в общем объёме сточных вод, сбрасываемых в централизованные дождевые</a:t>
              </a:r>
            </a:p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системы водоотведения, %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57200" y="4669045"/>
              <a:ext cx="872778" cy="758978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801221" y="4829160"/>
              <a:ext cx="4703316" cy="301164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object 15"/>
            <p:cNvSpPr txBox="1"/>
            <p:nvPr/>
          </p:nvSpPr>
          <p:spPr>
            <a:xfrm>
              <a:off x="527432" y="4849118"/>
              <a:ext cx="4186922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Национального проекта Российской Федерации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2" name="object 16"/>
            <p:cNvSpPr txBox="1"/>
            <p:nvPr/>
          </p:nvSpPr>
          <p:spPr>
            <a:xfrm>
              <a:off x="526347" y="5049332"/>
              <a:ext cx="6433048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«Инфраструктура для жизни»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471563" y="3693759"/>
              <a:ext cx="1522416" cy="758978"/>
            </a:xfrm>
            <a:prstGeom prst="rect">
              <a:avLst/>
            </a:prstGeom>
            <a:solidFill>
              <a:srgbClr val="DB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369974" y="3687761"/>
              <a:ext cx="658540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51467" marR="0" algn="ctr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создание, модернизация и поддержание в надлежащем состоянии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объектов</a:t>
              </a:r>
              <a:b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</a:b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систем инженерной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инфраструктуры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</p:grpSp>
      <p:sp>
        <p:nvSpPr>
          <p:cNvPr id="58" name="object 11"/>
          <p:cNvSpPr txBox="1"/>
          <p:nvPr/>
        </p:nvSpPr>
        <p:spPr>
          <a:xfrm>
            <a:off x="1564934" y="3098006"/>
            <a:ext cx="476468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1"/>
              </a:lnSpc>
            </a:pPr>
            <a:r>
              <a:rPr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20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«</a:t>
            </a:r>
            <a:r>
              <a:rPr lang="ru-RU"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Инженерная инфраструктура</a:t>
            </a:r>
            <a:r>
              <a:rPr sz="20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»</a:t>
            </a:r>
            <a:endParaRPr sz="20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6428841" cy="7562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3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СТРАТЕГИЯ</a:t>
              </a:r>
              <a:r>
                <a:rPr sz="2400" spc="-14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ХАНТЫ-МАНСИЙСКОГО</a:t>
              </a:r>
              <a:r>
                <a:rPr sz="2400" spc="-169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АВТОНОМНОГО</a:t>
              </a:r>
              <a:r>
                <a:rPr sz="2400" spc="-165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2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ОКРУГА</a:t>
              </a:r>
              <a:r>
                <a:rPr sz="2400" spc="-148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–</a:t>
              </a:r>
            </a:p>
            <a:p>
              <a:pPr marL="0" marR="0">
                <a:lnSpc>
                  <a:spcPts val="2774"/>
                </a:lnSpc>
                <a:spcBef>
                  <a:spcPts val="105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ЮГРЫ</a:t>
              </a:r>
              <a:r>
                <a:rPr sz="2400" spc="-166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–</a:t>
              </a:r>
              <a:r>
                <a:rPr sz="2400" spc="-17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77" y="369696"/>
              <a:ext cx="4239768" cy="7562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СТРУКТУРЕ</a:t>
              </a:r>
              <a:r>
                <a:rPr sz="2400" spc="-17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1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МАТРИЦЫ</a:t>
              </a:r>
              <a:r>
                <a:rPr sz="2400" spc="-15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РОЛЕЙ</a:t>
              </a:r>
            </a:p>
            <a:p>
              <a:pPr marL="0" marR="0">
                <a:lnSpc>
                  <a:spcPts val="2774"/>
                </a:lnSpc>
                <a:spcBef>
                  <a:spcPts val="105"/>
                </a:spcBef>
                <a:spcAft>
                  <a:spcPts val="0"/>
                </a:spcAft>
              </a:pP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ЮГРЫ</a:t>
              </a:r>
              <a:r>
                <a:rPr sz="2400" spc="-16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–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639999" y="1159857"/>
              <a:ext cx="5575198" cy="150947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•</a:t>
              </a:r>
              <a:r>
                <a:rPr sz="1600" spc="61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ОТНОШЕНИИ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ДИВЕРСИФИКАЦИИ</a:t>
              </a:r>
              <a:r>
                <a:rPr sz="1600" spc="-3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ЭКОНОМИКИ:</a:t>
              </a:r>
            </a:p>
            <a:p>
              <a:pPr marL="228600" marR="0">
                <a:lnSpc>
                  <a:spcPts val="1920"/>
                </a:lnSpc>
                <a:spcBef>
                  <a:spcPts val="14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межрегионального инновационного центра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 добывающей промышленности, ориентированного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 том числе на B2B (при которой </a:t>
              </a:r>
              <a:r>
                <a:rPr sz="16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одна</a:t>
              </a:r>
              <a:r>
                <a:rPr sz="1600" spc="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компания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продаёт продукцию другим компаниям) и обслуживание</a:t>
              </a:r>
            </a:p>
            <a:p>
              <a:pPr marL="22860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потребностей населения </a:t>
              </a:r>
              <a:r>
                <a:rPr sz="16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соседних</a:t>
              </a:r>
              <a:r>
                <a:rPr sz="1600" spc="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регионов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57200" y="1376129"/>
              <a:ext cx="6797651" cy="10217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Стратегия</a:t>
              </a:r>
              <a:r>
                <a:rPr sz="1600" spc="335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социально-экономического</a:t>
              </a:r>
              <a:r>
                <a:rPr sz="1600" spc="335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334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Ханты-Мансийского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автономного</a:t>
              </a:r>
              <a:r>
                <a:rPr sz="1600" spc="318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округа</a:t>
              </a:r>
              <a:r>
                <a:rPr sz="1600" spc="323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-</a:t>
              </a:r>
              <a:r>
                <a:rPr sz="1600" spc="317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Югры</a:t>
              </a:r>
              <a:r>
                <a:rPr sz="1600" spc="369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до</a:t>
              </a:r>
              <a:r>
                <a:rPr sz="1600" spc="39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2036</a:t>
              </a:r>
              <a:r>
                <a:rPr sz="1600" spc="37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года</a:t>
              </a:r>
              <a:r>
                <a:rPr sz="1600" spc="38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  <a:r>
                <a:rPr sz="1600" spc="3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целевыми</a:t>
              </a:r>
              <a:r>
                <a:rPr sz="1600" spc="37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ориентирами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до</a:t>
              </a:r>
              <a:r>
                <a:rPr sz="1600" spc="5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2050</a:t>
              </a:r>
              <a:r>
                <a:rPr sz="1600" spc="5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2" dirty="0">
                  <a:solidFill>
                    <a:srgbClr val="000000"/>
                  </a:solidFill>
                  <a:latin typeface="MKTDDJ+DINPro"/>
                  <a:cs typeface="MKTDDJ+DINPro"/>
                </a:rPr>
                <a:t>года,</a:t>
              </a:r>
              <a:r>
                <a:rPr sz="1600" spc="53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утвержденная</a:t>
              </a:r>
              <a:r>
                <a:rPr sz="1600" spc="52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Распоряжением</a:t>
              </a:r>
              <a:r>
                <a:rPr sz="1600" spc="5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Правительства</a:t>
              </a:r>
              <a:r>
                <a:rPr sz="1600" spc="52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Ханты-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Мансийского </a:t>
              </a:r>
              <a:r>
                <a:rPr sz="16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АО</a:t>
              </a:r>
              <a:r>
                <a:rPr sz="16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- Югры от 3 ноября 2022 </a:t>
              </a:r>
              <a:r>
                <a:rPr sz="1600" spc="-64" dirty="0">
                  <a:solidFill>
                    <a:srgbClr val="000000"/>
                  </a:solidFill>
                  <a:latin typeface="MKTDDJ+DINPro"/>
                  <a:cs typeface="MKTDDJ+DINPro"/>
                </a:rPr>
                <a:t>г.</a:t>
              </a:r>
              <a:r>
                <a:rPr sz="1600" spc="6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N 679-рп.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639999" y="2694830"/>
              <a:ext cx="5467502" cy="12656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•</a:t>
              </a:r>
              <a:r>
                <a:rPr sz="1600" spc="61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ОТНОШЕНИИ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1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-1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ЧЕЛОВЕЧЕСКОГО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ПОТЕНЦИАЛА: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Снижение нагрузки на социальную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инфраструктуру, формирование комфортной </a:t>
              </a:r>
              <a:r>
                <a:rPr sz="16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городской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среды, создание научно-технологического центра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мирового уровня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457200" y="3105732"/>
              <a:ext cx="6245148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Видение</a:t>
              </a:r>
              <a:r>
                <a:rPr sz="16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Ханты-Мансийского</a:t>
              </a:r>
              <a:r>
                <a:rPr sz="16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автономного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округа</a:t>
              </a:r>
              <a:r>
                <a:rPr sz="1600" spc="-2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-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Югры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–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2050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57200" y="3427600"/>
              <a:ext cx="6797852" cy="7718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Открытый,</a:t>
              </a:r>
              <a:r>
                <a:rPr sz="1600" spc="62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стабильный,</a:t>
              </a:r>
              <a:r>
                <a:rPr sz="1600" spc="62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экономически</a:t>
              </a:r>
              <a:r>
                <a:rPr sz="1600" spc="62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самодостаточный,</a:t>
              </a:r>
              <a:r>
                <a:rPr sz="1600" spc="63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известный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стране</a:t>
              </a:r>
              <a:r>
                <a:rPr sz="1600" spc="108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мире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регион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мощной,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диверсифицированной</a:t>
              </a:r>
              <a:r>
                <a:rPr sz="1600" spc="10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органично</a:t>
              </a:r>
              <a:r>
                <a:rPr sz="1600" spc="42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интегрированной</a:t>
              </a:r>
              <a:r>
                <a:rPr sz="1600" spc="4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4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технологии</a:t>
              </a:r>
              <a:r>
                <a:rPr sz="1600" spc="43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четвертой</a:t>
              </a:r>
              <a:r>
                <a:rPr sz="1600" spc="42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промышленной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639999" y="3985964"/>
              <a:ext cx="3249574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•</a:t>
              </a:r>
              <a:r>
                <a:rPr sz="1600" spc="61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ОТНОШЕНИИ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СОКРАЩЕНИЯ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57200" y="4159121"/>
              <a:ext cx="2510535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революции</a:t>
              </a:r>
              <a:r>
                <a:rPr sz="1600" spc="106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креативной,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3186379" y="4159121"/>
              <a:ext cx="4068673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инновационной</a:t>
              </a:r>
              <a:r>
                <a:rPr sz="1600" spc="106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экономикой,</a:t>
              </a:r>
              <a:r>
                <a:rPr sz="1600" spc="106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вносящей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868599" y="4229804"/>
              <a:ext cx="4854445" cy="102179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ПРОСТРАНСТВЕННОГО</a:t>
              </a:r>
              <a:r>
                <a:rPr sz="1600" spc="-2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1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НЕРАВЕНСТВА:</a:t>
              </a:r>
            </a:p>
            <a:p>
              <a:pPr marL="0" marR="0">
                <a:lnSpc>
                  <a:spcPts val="1920"/>
                </a:lnSpc>
                <a:spcBef>
                  <a:spcPts val="14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Выполнение центральных функций в качестве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ядра агломерации и бизнес-центра, концентрация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образовательной миграции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57200" y="4402961"/>
              <a:ext cx="6798056" cy="12595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существенный</a:t>
              </a:r>
              <a:r>
                <a:rPr sz="1600" spc="9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вклад</a:t>
              </a:r>
              <a:r>
                <a:rPr sz="1600" spc="9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9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решение</a:t>
              </a:r>
              <a:r>
                <a:rPr sz="1600" spc="9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национальных</a:t>
              </a:r>
              <a:r>
                <a:rPr sz="1600" spc="9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задач</a:t>
              </a:r>
              <a:r>
                <a:rPr sz="1600" spc="95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9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целей,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мощный</a:t>
              </a:r>
              <a:r>
                <a:rPr sz="1600" spc="12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драйвер</a:t>
              </a:r>
              <a:r>
                <a:rPr sz="1600" spc="44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600" spc="44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страны,</a:t>
              </a:r>
              <a:r>
                <a:rPr sz="1600" spc="43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уникальный</a:t>
              </a:r>
              <a:r>
                <a:rPr sz="1600" spc="44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центр</a:t>
              </a:r>
              <a:r>
                <a:rPr sz="1600" spc="4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притяжения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талантов,</a:t>
              </a:r>
              <a:r>
                <a:rPr sz="1600" spc="18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неординарных,</a:t>
              </a:r>
              <a:r>
                <a:rPr sz="1600" spc="74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целеустремленных</a:t>
              </a:r>
              <a:r>
                <a:rPr sz="1600" spc="74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74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волевых</a:t>
              </a:r>
              <a:r>
                <a:rPr sz="1600" spc="7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людей</a:t>
              </a:r>
              <a:r>
                <a:rPr sz="1600" spc="75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предпринимательским</a:t>
              </a:r>
              <a:r>
                <a:rPr sz="1600" spc="96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характером,</a:t>
              </a:r>
              <a:r>
                <a:rPr sz="1600" spc="2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центр</a:t>
              </a:r>
              <a:r>
                <a:rPr sz="1600" spc="2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самопознания,</a:t>
              </a:r>
              <a:r>
                <a:rPr sz="1600" spc="2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воспитания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самореализации.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639999" y="5277098"/>
              <a:ext cx="5438850" cy="5300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•</a:t>
              </a:r>
              <a:r>
                <a:rPr sz="1600" spc="61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ОТНОШЕНИИ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РЕАЛИЗАЦИИ</a:t>
              </a:r>
              <a:r>
                <a:rPr sz="1600" spc="-29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МЕЖРЕГИОНАЛЬНОГО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ТРАНЗИТНОГО</a:t>
              </a:r>
              <a:r>
                <a:rPr sz="1600" spc="-2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ПОТЕНЦИАЛА: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868599" y="5770874"/>
              <a:ext cx="4837987" cy="5280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межрегионального бизнес-центра,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мультимодального</a:t>
              </a:r>
              <a:r>
                <a:rPr sz="16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транспортного узла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4816800" y="6494520"/>
              <a:ext cx="2398637" cy="8644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6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ЧЕЛОВЕЧЕСКИЙ</a:t>
              </a:r>
              <a:r>
                <a:rPr sz="1200" spc="-21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 </a:t>
              </a:r>
              <a:r>
                <a:rPr sz="1200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КАПИТАЛ</a:t>
              </a:r>
            </a:p>
            <a:p>
              <a:pPr marL="0" marR="0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Компетентный человек - Развитие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традиционных семейных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ценностей - Солидарное общество</a:t>
              </a:r>
            </a:p>
            <a:p>
              <a:pPr marL="0" marR="0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- Культурно-нравственный капитал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816800" y="7435438"/>
              <a:ext cx="2006220" cy="5121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3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Здоровье и долголетие -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Образование - Инвестиции в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человеческий капитал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4816800" y="8047805"/>
              <a:ext cx="1809293" cy="2241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6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«УМНАЯ»</a:t>
              </a:r>
              <a:r>
                <a:rPr sz="1200" spc="-16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 </a:t>
              </a:r>
              <a:r>
                <a:rPr sz="1200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ЭКОНОМИКА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4816793" y="8235256"/>
              <a:ext cx="2247480" cy="9970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-24" dirty="0">
                  <a:solidFill>
                    <a:srgbClr val="11437B"/>
                  </a:solidFill>
                  <a:latin typeface="MKTDDJ+DINPro"/>
                  <a:cs typeface="MKTDDJ+DINPro"/>
                </a:rPr>
                <a:t>«Умная</a:t>
              </a:r>
              <a:r>
                <a:rPr sz="1200" spc="24" dirty="0">
                  <a:solidFill>
                    <a:srgbClr val="11437B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11437B"/>
                  </a:solidFill>
                  <a:latin typeface="MKTDDJ+DINPro"/>
                  <a:cs typeface="MKTDDJ+DINPro"/>
                </a:rPr>
                <a:t>нефть» -</a:t>
              </a:r>
              <a:r>
                <a:rPr sz="1200" spc="-25" dirty="0">
                  <a:solidFill>
                    <a:srgbClr val="11437B"/>
                  </a:solidFill>
                  <a:latin typeface="MKTDDJ+DINPro"/>
                  <a:cs typeface="MKTDDJ+DINPro"/>
                </a:rPr>
                <a:t> </a:t>
              </a: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Развитие</a:t>
              </a:r>
            </a:p>
            <a:p>
              <a:pPr marL="0" marR="0">
                <a:lnSpc>
                  <a:spcPts val="13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несырьевых видов деятельности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- Высокопроизводительные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рабочие места - Снижение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инфраструктурных ограничений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роста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8235751" y="8712846"/>
              <a:ext cx="1795805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ХАНТЫ-МАНСИЙСК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11997000" y="8706369"/>
              <a:ext cx="962101" cy="3172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19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СУРГУТ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816800" y="9276814"/>
              <a:ext cx="2374609" cy="6815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6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«ЗДОРОВАЯ»</a:t>
              </a:r>
              <a:r>
                <a:rPr sz="1200" spc="-16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 </a:t>
              </a:r>
              <a:r>
                <a:rPr sz="1200" dirty="0">
                  <a:solidFill>
                    <a:srgbClr val="11437B"/>
                  </a:solidFill>
                  <a:latin typeface="WAVTPU+DINPro-Bold"/>
                  <a:cs typeface="WAVTPU+DINPro-Bold"/>
                </a:rPr>
                <a:t>ЭКОЛОГИЯ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Зеленая промышленность -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Экологический и этнографический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00" dirty="0">
                  <a:solidFill>
                    <a:srgbClr val="11437B"/>
                  </a:solidFill>
                  <a:latin typeface="MKTDDJ+DINPro"/>
                  <a:cs typeface="MKTDDJ+DINPro"/>
                </a:rPr>
                <a:t>туризм - Зеленая наука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70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34035" y="5052318"/>
            <a:ext cx="3708944" cy="144016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34123" y="5361291"/>
            <a:ext cx="911879" cy="193893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71683" y="5385277"/>
            <a:ext cx="730303" cy="100797"/>
          </a:xfrm>
          <a:prstGeom prst="rect">
            <a:avLst/>
          </a:prstGeom>
          <a:solidFill>
            <a:srgbClr val="EB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87562" y="5095919"/>
            <a:ext cx="3990814" cy="105729"/>
          </a:xfrm>
          <a:prstGeom prst="rect">
            <a:avLst/>
          </a:prstGeom>
          <a:solidFill>
            <a:srgbClr val="EB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/>
          <p:cNvGrpSpPr/>
          <p:nvPr/>
        </p:nvGrpSpPr>
        <p:grpSpPr>
          <a:xfrm>
            <a:off x="0" y="0"/>
            <a:ext cx="15113000" cy="10626700"/>
            <a:chOff x="25022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25022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552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0359673" y="1156157"/>
              <a:ext cx="2113077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«Мобильный</a:t>
              </a:r>
              <a:r>
                <a:rPr sz="1600" spc="-28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город»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694005"/>
              <a:ext cx="6466204" cy="8015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7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-7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16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-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условий</a:t>
              </a:r>
              <a:r>
                <a:rPr sz="1200" spc="-7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-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200" spc="-7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внутригородской</a:t>
              </a:r>
              <a:r>
                <a:rPr sz="1200" spc="-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мобильности,</a:t>
              </a:r>
              <a:r>
                <a:rPr sz="1200" spc="-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улучшение</a:t>
              </a:r>
              <a:r>
                <a:rPr sz="1200" spc="-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условий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использования</a:t>
              </a:r>
              <a:r>
                <a:rPr sz="1200" spc="13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3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велосипедов,</a:t>
              </a:r>
              <a:r>
                <a:rPr sz="1200" spc="14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1" dirty="0">
                  <a:solidFill>
                    <a:srgbClr val="000000"/>
                  </a:solidFill>
                  <a:latin typeface="MKTDDJ+DINPro"/>
                  <a:cs typeface="MKTDDJ+DINPro"/>
                </a:rPr>
                <a:t>СИМ</a:t>
              </a:r>
              <a:r>
                <a:rPr sz="1200" spc="13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(самокат,</a:t>
              </a:r>
              <a:r>
                <a:rPr sz="1200" spc="14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8" dirty="0">
                  <a:solidFill>
                    <a:srgbClr val="000000"/>
                  </a:solidFill>
                  <a:latin typeface="MKTDDJ+DINPro"/>
                  <a:cs typeface="MKTDDJ+DINPro"/>
                </a:rPr>
                <a:t>сигвей,</a:t>
              </a:r>
              <a:r>
                <a:rPr sz="1200" spc="13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моноколесо</a:t>
              </a:r>
              <a:r>
                <a:rPr sz="1200" spc="14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6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7" dirty="0">
                  <a:solidFill>
                    <a:srgbClr val="000000"/>
                  </a:solidFill>
                  <a:latin typeface="MKTDDJ+DINPro"/>
                  <a:cs typeface="MKTDDJ+DINPro"/>
                </a:rPr>
                <a:t>другие),</a:t>
              </a:r>
              <a:r>
                <a:rPr sz="1200" spc="13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снижения</a:t>
              </a:r>
            </a:p>
            <a:p>
              <a:pPr marL="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spc="28" dirty="0">
                  <a:solidFill>
                    <a:srgbClr val="000000"/>
                  </a:solidFill>
                  <a:latin typeface="MKTDDJ+DINPro"/>
                  <a:cs typeface="MKTDDJ+DINPro"/>
                </a:rPr>
                <a:t>уровня</a:t>
              </a:r>
              <a:r>
                <a:rPr sz="1200" spc="13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7" dirty="0">
                  <a:solidFill>
                    <a:srgbClr val="000000"/>
                  </a:solidFill>
                  <a:latin typeface="MKTDDJ+DINPro"/>
                  <a:cs typeface="MKTDDJ+DINPro"/>
                </a:rPr>
                <a:t>автотранспортных</a:t>
              </a:r>
              <a:r>
                <a:rPr sz="1200" spc="13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7" dirty="0">
                  <a:solidFill>
                    <a:srgbClr val="000000"/>
                  </a:solidFill>
                  <a:latin typeface="MKTDDJ+DINPro"/>
                  <a:cs typeface="MKTDDJ+DINPro"/>
                </a:rPr>
                <a:t>заторов</a:t>
              </a:r>
              <a:r>
                <a:rPr sz="1200" spc="13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9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200" spc="13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3" dirty="0">
                  <a:solidFill>
                    <a:srgbClr val="000000"/>
                  </a:solidFill>
                  <a:latin typeface="MKTDDJ+DINPro"/>
                  <a:cs typeface="MKTDDJ+DINPro"/>
                </a:rPr>
                <a:t>улично-дорожной</a:t>
              </a:r>
              <a:r>
                <a:rPr sz="1200" spc="14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сети,</a:t>
              </a:r>
              <a:r>
                <a:rPr sz="1200" spc="13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4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создания</a:t>
              </a:r>
              <a:r>
                <a:rPr sz="1200" spc="14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4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велосипедной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инфраструктуры, минимизации негативного воздействия на окружающую </a:t>
              </a:r>
              <a:r>
                <a:rPr sz="1200" spc="-26" dirty="0">
                  <a:solidFill>
                    <a:srgbClr val="000000"/>
                  </a:solidFill>
                  <a:latin typeface="MKTDDJ+DINPro"/>
                  <a:cs typeface="MKTDDJ+DINPro"/>
                </a:rPr>
                <a:t>среду.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713922" y="2120243"/>
              <a:ext cx="4284878" cy="7053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12824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algn="ctr">
                <a:lnSpc>
                  <a:spcPts val="2567"/>
                </a:lnSpc>
              </a:pPr>
              <a:r>
                <a:rPr sz="2400" spc="-19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spc="-19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Жизнеобеспечение</a:t>
              </a:r>
              <a:r>
                <a:rPr sz="2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185488" y="2843753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3134457"/>
              <a:ext cx="246989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458359" y="3159465"/>
              <a:ext cx="2971800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связанной велосипедной сети.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284975" y="3141384"/>
              <a:ext cx="487617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441"/>
                </a:lnSpc>
              </a:pP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Транспортная инфраструктура</a:t>
              </a:r>
              <a:r>
                <a:rPr sz="20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933859" y="3805087"/>
              <a:ext cx="5844694" cy="4159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50963" marR="0" indent="-985838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сбалансированной, опережающей развитие, эффективной транспортной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инфраструктуры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3198423" y="7158912"/>
              <a:ext cx="385594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6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62400" y="7382875"/>
              <a:ext cx="2205418" cy="7623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Удовлетворенность</a:t>
              </a:r>
              <a:r>
                <a:rPr sz="1300" spc="-85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качеством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транспортного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обслуживания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пассажирским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транспортом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общего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пользования,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294972" y="9907268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4290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116755" y="9905576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4290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36,7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4886020" y="9905576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4290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53,3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697917" y="7846029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73,3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347685" y="7827929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90,0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662400" y="8193341"/>
              <a:ext cx="2127161" cy="7623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Обеспеченность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велосипедными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дорожками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(территории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жилой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общественно-деловой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застройки),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км/кв.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км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5697916" y="8620898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0,24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6394981" y="8604369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0,30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62400" y="8983869"/>
              <a:ext cx="2250325" cy="7623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Доля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площади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территории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города,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находящаяся</a:t>
              </a:r>
              <a:r>
                <a:rPr sz="1300" spc="-8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нормативном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радиусе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пешеходной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доступности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от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остановочных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пунктов,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5697917" y="9928661"/>
              <a:ext cx="571423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5948" marR="0">
                <a:lnSpc>
                  <a:spcPts val="2080"/>
                </a:lnSpc>
                <a:spcBef>
                  <a:spcPts val="4290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80,0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349147" y="9446516"/>
              <a:ext cx="571424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429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00,0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671683" y="9793019"/>
              <a:ext cx="1732902" cy="4067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Доля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теплых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остановочных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павильонов,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44" name="object 15"/>
            <p:cNvSpPr txBox="1"/>
            <p:nvPr/>
          </p:nvSpPr>
          <p:spPr>
            <a:xfrm>
              <a:off x="688450" y="6561656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5" name="object 19"/>
            <p:cNvSpPr txBox="1"/>
            <p:nvPr/>
          </p:nvSpPr>
          <p:spPr>
            <a:xfrm>
              <a:off x="671797" y="6778331"/>
              <a:ext cx="6370014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транспортной системы города Сургута»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7" name="object 24"/>
            <p:cNvSpPr txBox="1"/>
            <p:nvPr/>
          </p:nvSpPr>
          <p:spPr>
            <a:xfrm>
              <a:off x="3294971" y="7860986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3,3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8" name="object 24"/>
            <p:cNvSpPr txBox="1"/>
            <p:nvPr/>
          </p:nvSpPr>
          <p:spPr>
            <a:xfrm>
              <a:off x="3283352" y="8620898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04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9" name="object 24"/>
            <p:cNvSpPr txBox="1"/>
            <p:nvPr/>
          </p:nvSpPr>
          <p:spPr>
            <a:xfrm>
              <a:off x="3294971" y="9431987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85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0" name="object 24"/>
            <p:cNvSpPr txBox="1"/>
            <p:nvPr/>
          </p:nvSpPr>
          <p:spPr>
            <a:xfrm>
              <a:off x="5681395" y="9446516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100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1" name="object 24"/>
            <p:cNvSpPr txBox="1"/>
            <p:nvPr/>
          </p:nvSpPr>
          <p:spPr>
            <a:xfrm>
              <a:off x="6349147" y="9907816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100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2" name="object 24"/>
            <p:cNvSpPr txBox="1"/>
            <p:nvPr/>
          </p:nvSpPr>
          <p:spPr>
            <a:xfrm>
              <a:off x="4116755" y="7860986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37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3" name="object 24"/>
            <p:cNvSpPr txBox="1"/>
            <p:nvPr/>
          </p:nvSpPr>
          <p:spPr>
            <a:xfrm>
              <a:off x="4116755" y="8620897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4" name="object 24"/>
            <p:cNvSpPr txBox="1"/>
            <p:nvPr/>
          </p:nvSpPr>
          <p:spPr>
            <a:xfrm>
              <a:off x="4116755" y="9431987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5" name="object 24"/>
            <p:cNvSpPr txBox="1"/>
            <p:nvPr/>
          </p:nvSpPr>
          <p:spPr>
            <a:xfrm>
              <a:off x="4886519" y="7873135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51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6" name="object 24"/>
            <p:cNvSpPr txBox="1"/>
            <p:nvPr/>
          </p:nvSpPr>
          <p:spPr>
            <a:xfrm>
              <a:off x="4886519" y="8620051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15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7" name="object 24"/>
            <p:cNvSpPr txBox="1"/>
            <p:nvPr/>
          </p:nvSpPr>
          <p:spPr>
            <a:xfrm>
              <a:off x="4886020" y="9431987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95</a:t>
              </a: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89600" y="5317709"/>
              <a:ext cx="1048534" cy="226618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906334" y="5005404"/>
              <a:ext cx="4844949" cy="240026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object 15"/>
            <p:cNvSpPr txBox="1"/>
            <p:nvPr/>
          </p:nvSpPr>
          <p:spPr>
            <a:xfrm>
              <a:off x="684356" y="5338304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Государственной программы Российской Федерации: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1" name="object 19"/>
            <p:cNvSpPr txBox="1"/>
            <p:nvPr/>
          </p:nvSpPr>
          <p:spPr>
            <a:xfrm>
              <a:off x="684357" y="5631205"/>
              <a:ext cx="637001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транспортной системы»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2" name="object 15"/>
            <p:cNvSpPr txBox="1"/>
            <p:nvPr/>
          </p:nvSpPr>
          <p:spPr>
            <a:xfrm>
              <a:off x="688450" y="5863086"/>
              <a:ext cx="654618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– Югры: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3" name="object 19"/>
            <p:cNvSpPr txBox="1"/>
            <p:nvPr/>
          </p:nvSpPr>
          <p:spPr>
            <a:xfrm>
              <a:off x="688450" y="6088937"/>
              <a:ext cx="637001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«Строительство», «Современная транспортная система», «Пространственное развитие и формирование комфортной городской среды»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8" name="object 15"/>
            <p:cNvSpPr txBox="1"/>
            <p:nvPr/>
          </p:nvSpPr>
          <p:spPr>
            <a:xfrm>
              <a:off x="1827400" y="4298414"/>
              <a:ext cx="398088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7" name="object 15"/>
            <p:cNvSpPr txBox="1"/>
            <p:nvPr/>
          </p:nvSpPr>
          <p:spPr>
            <a:xfrm>
              <a:off x="660267" y="4626375"/>
              <a:ext cx="422575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Национальных проектов Российской Федерации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9" name="object 16"/>
            <p:cNvSpPr txBox="1"/>
            <p:nvPr/>
          </p:nvSpPr>
          <p:spPr>
            <a:xfrm>
              <a:off x="684356" y="4910479"/>
              <a:ext cx="6315151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lang="ru-RU"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 </a:t>
              </a: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  «</a:t>
              </a:r>
              <a:r>
                <a:rPr lang="ru-RU"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Инфраструктура для жизни»;</a:t>
              </a:r>
            </a:p>
            <a:p>
              <a:pPr>
                <a:lnSpc>
                  <a:spcPts val="1453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Эффективная транспортная система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31" y="4231044"/>
            <a:ext cx="6636409" cy="60017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66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67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978050" y="5379021"/>
            <a:ext cx="3504358" cy="261531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88386" y="5854697"/>
            <a:ext cx="885608" cy="205733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45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552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57245" y="5894296"/>
              <a:ext cx="1016749" cy="169679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922715" y="5440365"/>
              <a:ext cx="3720264" cy="165869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185962" y="4044206"/>
            <a:ext cx="576064" cy="216024"/>
          </a:xfrm>
          <a:prstGeom prst="rect">
            <a:avLst/>
          </a:prstGeom>
          <a:solidFill>
            <a:srgbClr val="DBE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04" y="1019870"/>
            <a:ext cx="6663754" cy="9208548"/>
          </a:xfrm>
          <a:prstGeom prst="rect">
            <a:avLst/>
          </a:prstGeom>
        </p:spPr>
      </p:pic>
      <p:sp>
        <p:nvSpPr>
          <p:cNvPr id="85" name="object 5"/>
          <p:cNvSpPr txBox="1"/>
          <p:nvPr/>
        </p:nvSpPr>
        <p:spPr>
          <a:xfrm>
            <a:off x="1626953" y="2196639"/>
            <a:ext cx="4284878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2824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366459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 algn="ctr">
              <a:lnSpc>
                <a:spcPts val="2567"/>
              </a:lnSpc>
            </a:pPr>
            <a:r>
              <a:rPr sz="2400" spc="-19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«</a:t>
            </a:r>
            <a:r>
              <a:rPr lang="ru-RU" sz="2400" spc="-19" dirty="0">
                <a:solidFill>
                  <a:srgbClr val="366459"/>
                </a:solidFill>
                <a:latin typeface="WAVTPU+DINPro-Bold"/>
                <a:cs typeface="WAVTPU+DINPro-Bold"/>
              </a:rPr>
              <a:t>Жизнеобеспечение</a:t>
            </a:r>
            <a:r>
              <a:rPr sz="2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»</a:t>
            </a:r>
            <a:endParaRPr sz="2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86" name="object 6"/>
          <p:cNvSpPr txBox="1"/>
          <p:nvPr/>
        </p:nvSpPr>
        <p:spPr>
          <a:xfrm>
            <a:off x="1982484" y="3259090"/>
            <a:ext cx="357352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1"/>
              </a:lnSpc>
            </a:pPr>
            <a:r>
              <a:rPr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20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«</a:t>
            </a:r>
            <a:r>
              <a:rPr lang="ru-RU"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Жилищный фонд</a:t>
            </a:r>
            <a:r>
              <a:rPr sz="20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»</a:t>
            </a:r>
            <a:endParaRPr sz="20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87" name="object 7"/>
          <p:cNvSpPr txBox="1"/>
          <p:nvPr/>
        </p:nvSpPr>
        <p:spPr>
          <a:xfrm>
            <a:off x="826900" y="3999050"/>
            <a:ext cx="584454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59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366459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повышение комфортности жилья и качества жизни в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нём</a:t>
            </a: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88" name="object 11"/>
          <p:cNvSpPr txBox="1"/>
          <p:nvPr/>
        </p:nvSpPr>
        <p:spPr>
          <a:xfrm>
            <a:off x="3155342" y="7510239"/>
            <a:ext cx="385594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r>
              <a:rPr sz="1800" spc="2108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r>
              <a:rPr sz="1800" spc="2108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r>
              <a:rPr sz="1800" spc="2106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r>
              <a:rPr sz="1800" spc="2108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89" name="object 12"/>
          <p:cNvSpPr txBox="1"/>
          <p:nvPr/>
        </p:nvSpPr>
        <p:spPr>
          <a:xfrm>
            <a:off x="633030" y="7807779"/>
            <a:ext cx="2189899" cy="584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Количество</a:t>
            </a:r>
            <a:r>
              <a:rPr sz="1300" spc="-88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семей,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улучшивших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жилищные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условия</a:t>
            </a:r>
            <a:r>
              <a:rPr sz="1300" spc="-91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(по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категориям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семей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01.01.2025),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семьи</a:t>
            </a:r>
          </a:p>
        </p:txBody>
      </p:sp>
      <p:sp>
        <p:nvSpPr>
          <p:cNvPr id="90" name="object 13"/>
          <p:cNvSpPr txBox="1"/>
          <p:nvPr/>
        </p:nvSpPr>
        <p:spPr>
          <a:xfrm>
            <a:off x="3162361" y="8075336"/>
            <a:ext cx="427405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160</a:t>
            </a:r>
          </a:p>
        </p:txBody>
      </p:sp>
      <p:sp>
        <p:nvSpPr>
          <p:cNvPr id="91" name="object 14"/>
          <p:cNvSpPr txBox="1"/>
          <p:nvPr/>
        </p:nvSpPr>
        <p:spPr>
          <a:xfrm>
            <a:off x="3967847" y="8075336"/>
            <a:ext cx="427405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400</a:t>
            </a:r>
          </a:p>
        </p:txBody>
      </p:sp>
      <p:sp>
        <p:nvSpPr>
          <p:cNvPr id="92" name="object 15"/>
          <p:cNvSpPr txBox="1"/>
          <p:nvPr/>
        </p:nvSpPr>
        <p:spPr>
          <a:xfrm>
            <a:off x="4773434" y="8075336"/>
            <a:ext cx="427405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400</a:t>
            </a:r>
          </a:p>
        </p:txBody>
      </p:sp>
      <p:sp>
        <p:nvSpPr>
          <p:cNvPr id="93" name="object 16"/>
          <p:cNvSpPr txBox="1"/>
          <p:nvPr/>
        </p:nvSpPr>
        <p:spPr>
          <a:xfrm>
            <a:off x="5578820" y="8075336"/>
            <a:ext cx="427405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640</a:t>
            </a:r>
          </a:p>
        </p:txBody>
      </p:sp>
      <p:sp>
        <p:nvSpPr>
          <p:cNvPr id="94" name="object 17"/>
          <p:cNvSpPr txBox="1"/>
          <p:nvPr/>
        </p:nvSpPr>
        <p:spPr>
          <a:xfrm>
            <a:off x="6467586" y="8075336"/>
            <a:ext cx="427405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480</a:t>
            </a:r>
          </a:p>
        </p:txBody>
      </p:sp>
      <p:sp>
        <p:nvSpPr>
          <p:cNvPr id="95" name="object 18"/>
          <p:cNvSpPr txBox="1"/>
          <p:nvPr/>
        </p:nvSpPr>
        <p:spPr>
          <a:xfrm>
            <a:off x="633030" y="8686105"/>
            <a:ext cx="1985340" cy="2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Доля</a:t>
            </a:r>
            <a:r>
              <a:rPr sz="1300" spc="-88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многоквартирных</a:t>
            </a:r>
            <a:r>
              <a:rPr sz="1300" spc="-91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домов</a:t>
            </a:r>
            <a:r>
              <a:rPr sz="1300" spc="-9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</a:t>
            </a:r>
          </a:p>
        </p:txBody>
      </p:sp>
      <p:sp>
        <p:nvSpPr>
          <p:cNvPr id="96" name="object 19"/>
          <p:cNvSpPr txBox="1"/>
          <p:nvPr/>
        </p:nvSpPr>
        <p:spPr>
          <a:xfrm>
            <a:off x="3273078" y="8790519"/>
            <a:ext cx="388086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7,1</a:t>
            </a:r>
          </a:p>
        </p:txBody>
      </p:sp>
      <p:sp>
        <p:nvSpPr>
          <p:cNvPr id="97" name="object 20"/>
          <p:cNvSpPr txBox="1"/>
          <p:nvPr/>
        </p:nvSpPr>
        <p:spPr>
          <a:xfrm>
            <a:off x="4078665" y="8790519"/>
            <a:ext cx="388086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4,7</a:t>
            </a:r>
          </a:p>
        </p:txBody>
      </p:sp>
      <p:sp>
        <p:nvSpPr>
          <p:cNvPr id="98" name="object 21"/>
          <p:cNvSpPr txBox="1"/>
          <p:nvPr/>
        </p:nvSpPr>
        <p:spPr>
          <a:xfrm>
            <a:off x="4884251" y="8790519"/>
            <a:ext cx="388086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2,1</a:t>
            </a:r>
          </a:p>
        </p:txBody>
      </p:sp>
      <p:sp>
        <p:nvSpPr>
          <p:cNvPr id="99" name="object 22"/>
          <p:cNvSpPr txBox="1"/>
          <p:nvPr/>
        </p:nvSpPr>
        <p:spPr>
          <a:xfrm>
            <a:off x="5617526" y="9426995"/>
            <a:ext cx="47998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9" marR="0">
              <a:lnSpc>
                <a:spcPts val="2080"/>
              </a:lnSpc>
              <a:spcBef>
                <a:spcPts val="3434"/>
              </a:spcBef>
              <a:spcAft>
                <a:spcPts val="0"/>
              </a:spcAft>
            </a:pP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</a:t>
            </a: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94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00" name="object 23"/>
          <p:cNvSpPr txBox="1"/>
          <p:nvPr/>
        </p:nvSpPr>
        <p:spPr>
          <a:xfrm>
            <a:off x="6467586" y="8786618"/>
            <a:ext cx="388087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2,0</a:t>
            </a:r>
          </a:p>
        </p:txBody>
      </p:sp>
      <p:sp>
        <p:nvSpPr>
          <p:cNvPr id="101" name="object 24"/>
          <p:cNvSpPr txBox="1"/>
          <p:nvPr/>
        </p:nvSpPr>
        <p:spPr>
          <a:xfrm>
            <a:off x="633030" y="8863918"/>
            <a:ext cx="2206739" cy="2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физическим</a:t>
            </a:r>
            <a:r>
              <a:rPr sz="1300" spc="-91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износом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более</a:t>
            </a:r>
            <a:r>
              <a:rPr sz="1300" spc="-89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70%,</a:t>
            </a:r>
            <a:r>
              <a:rPr sz="1300" spc="-92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102" name="object 25"/>
          <p:cNvSpPr txBox="1"/>
          <p:nvPr/>
        </p:nvSpPr>
        <p:spPr>
          <a:xfrm>
            <a:off x="633030" y="9386624"/>
            <a:ext cx="222671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Количество </a:t>
            </a: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благоустроенных дворовых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территорий, ед.</a:t>
            </a:r>
            <a:endParaRPr sz="13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03" name="object 26"/>
          <p:cNvSpPr txBox="1"/>
          <p:nvPr/>
        </p:nvSpPr>
        <p:spPr>
          <a:xfrm>
            <a:off x="3200995" y="9410467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133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04" name="object 27"/>
          <p:cNvSpPr txBox="1"/>
          <p:nvPr/>
        </p:nvSpPr>
        <p:spPr>
          <a:xfrm>
            <a:off x="4006582" y="9410467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6</a:t>
            </a: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05" name="object 28"/>
          <p:cNvSpPr txBox="1"/>
          <p:nvPr/>
        </p:nvSpPr>
        <p:spPr>
          <a:xfrm>
            <a:off x="4812168" y="9410467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</a:t>
            </a: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06" name="object 29"/>
          <p:cNvSpPr txBox="1"/>
          <p:nvPr/>
        </p:nvSpPr>
        <p:spPr>
          <a:xfrm>
            <a:off x="6465047" y="9389263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354</a:t>
            </a:r>
          </a:p>
        </p:txBody>
      </p:sp>
      <p:sp>
        <p:nvSpPr>
          <p:cNvPr id="107" name="object 15"/>
          <p:cNvSpPr txBox="1"/>
          <p:nvPr/>
        </p:nvSpPr>
        <p:spPr>
          <a:xfrm>
            <a:off x="629651" y="4687759"/>
            <a:ext cx="631515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Национального проекта Российской Федерации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08" name="object 15"/>
          <p:cNvSpPr txBox="1"/>
          <p:nvPr/>
        </p:nvSpPr>
        <p:spPr>
          <a:xfrm>
            <a:off x="631269" y="5163190"/>
            <a:ext cx="631515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Государственной программы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Российской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Федерации: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09" name="object 15"/>
          <p:cNvSpPr txBox="1"/>
          <p:nvPr/>
        </p:nvSpPr>
        <p:spPr>
          <a:xfrm>
            <a:off x="629651" y="6607316"/>
            <a:ext cx="631515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Муниципальной программы города: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10" name="object 19"/>
          <p:cNvSpPr txBox="1"/>
          <p:nvPr/>
        </p:nvSpPr>
        <p:spPr>
          <a:xfrm>
            <a:off x="602587" y="6838615"/>
            <a:ext cx="6370014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«Развитие жилищной сферы в городе Сургуте»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11" name="object 15"/>
          <p:cNvSpPr txBox="1"/>
          <p:nvPr/>
        </p:nvSpPr>
        <p:spPr>
          <a:xfrm>
            <a:off x="1820512" y="4431233"/>
            <a:ext cx="398088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вектора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будет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реализацией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12" name="object 21"/>
          <p:cNvSpPr txBox="1"/>
          <p:nvPr/>
        </p:nvSpPr>
        <p:spPr>
          <a:xfrm>
            <a:off x="5598373" y="8802299"/>
            <a:ext cx="499137" cy="271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0,3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3" name="object 16"/>
          <p:cNvSpPr txBox="1"/>
          <p:nvPr/>
        </p:nvSpPr>
        <p:spPr>
          <a:xfrm>
            <a:off x="629652" y="4902791"/>
            <a:ext cx="3607392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«Инфраструктура для жизни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14" name="object 15"/>
          <p:cNvSpPr txBox="1"/>
          <p:nvPr/>
        </p:nvSpPr>
        <p:spPr>
          <a:xfrm>
            <a:off x="631269" y="5840577"/>
            <a:ext cx="65581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Государственных программ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Ханты-Мансийского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автономного округа –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Югры: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15" name="object 19"/>
          <p:cNvSpPr txBox="1"/>
          <p:nvPr/>
        </p:nvSpPr>
        <p:spPr>
          <a:xfrm>
            <a:off x="631269" y="6108847"/>
            <a:ext cx="637001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Пространственное развитие и формирование комфортной городской среды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»; </a:t>
            </a:r>
          </a:p>
          <a:p>
            <a:pPr>
              <a:lnSpc>
                <a:spcPts val="1453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    «Строительство»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16" name="object 19"/>
          <p:cNvSpPr txBox="1"/>
          <p:nvPr/>
        </p:nvSpPr>
        <p:spPr>
          <a:xfrm>
            <a:off x="674737" y="5427557"/>
            <a:ext cx="6370014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«Обеспечение доступным и комфортным жильем и коммунальными услугами граждан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Российской Федерации»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17" name="object 6"/>
          <p:cNvSpPr txBox="1"/>
          <p:nvPr/>
        </p:nvSpPr>
        <p:spPr>
          <a:xfrm>
            <a:off x="9495512" y="2120243"/>
            <a:ext cx="3841697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235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366459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>
              <a:lnSpc>
                <a:spcPts val="2567"/>
              </a:lnSpc>
            </a:pPr>
            <a:r>
              <a:rPr sz="2400" spc="-19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«</a:t>
            </a:r>
            <a:r>
              <a:rPr lang="ru-RU" sz="2400" spc="-19" dirty="0">
                <a:solidFill>
                  <a:srgbClr val="366459"/>
                </a:solidFill>
                <a:latin typeface="WAVTPU+DINPro-Bold"/>
                <a:cs typeface="WAVTPU+DINPro-Bold"/>
              </a:rPr>
              <a:t>Жизнеобеспечение</a:t>
            </a:r>
            <a:r>
              <a:rPr sz="2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»</a:t>
            </a:r>
            <a:endParaRPr sz="2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18" name="object 8"/>
          <p:cNvSpPr txBox="1"/>
          <p:nvPr/>
        </p:nvSpPr>
        <p:spPr>
          <a:xfrm>
            <a:off x="9796837" y="3227695"/>
            <a:ext cx="323875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«Инклюзивность»</a:t>
            </a:r>
          </a:p>
        </p:txBody>
      </p:sp>
      <p:sp>
        <p:nvSpPr>
          <p:cNvPr id="119" name="object 10"/>
          <p:cNvSpPr txBox="1"/>
          <p:nvPr/>
        </p:nvSpPr>
        <p:spPr>
          <a:xfrm>
            <a:off x="9212824" y="4215546"/>
            <a:ext cx="4406799" cy="203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366459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latin typeface="MKTDDJ+DINPro"/>
                <a:cs typeface="MKTDDJ+DINPro"/>
              </a:rPr>
              <a:t>– обеспечение доступной инклюзивной среды</a:t>
            </a:r>
            <a:r>
              <a:rPr sz="1400" dirty="0">
                <a:latin typeface="WAVTPU+DINPro-Bold"/>
                <a:cs typeface="WAVTPU+DINPro-Bold"/>
              </a:rPr>
              <a:t>.</a:t>
            </a:r>
          </a:p>
        </p:txBody>
      </p:sp>
      <p:sp>
        <p:nvSpPr>
          <p:cNvPr id="120" name="object 24"/>
          <p:cNvSpPr txBox="1"/>
          <p:nvPr/>
        </p:nvSpPr>
        <p:spPr>
          <a:xfrm>
            <a:off x="10623579" y="8395230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55,1</a:t>
            </a:r>
          </a:p>
        </p:txBody>
      </p:sp>
      <p:sp>
        <p:nvSpPr>
          <p:cNvPr id="121" name="object 25"/>
          <p:cNvSpPr txBox="1"/>
          <p:nvPr/>
        </p:nvSpPr>
        <p:spPr>
          <a:xfrm>
            <a:off x="11467799" y="8395230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60,3</a:t>
            </a:r>
          </a:p>
        </p:txBody>
      </p:sp>
      <p:sp>
        <p:nvSpPr>
          <p:cNvPr id="122" name="object 26"/>
          <p:cNvSpPr txBox="1"/>
          <p:nvPr/>
        </p:nvSpPr>
        <p:spPr>
          <a:xfrm>
            <a:off x="12312019" y="8395230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65,5</a:t>
            </a:r>
          </a:p>
        </p:txBody>
      </p:sp>
      <p:sp>
        <p:nvSpPr>
          <p:cNvPr id="123" name="object 27"/>
          <p:cNvSpPr txBox="1"/>
          <p:nvPr/>
        </p:nvSpPr>
        <p:spPr>
          <a:xfrm>
            <a:off x="13156239" y="8395230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73,8</a:t>
            </a:r>
          </a:p>
        </p:txBody>
      </p:sp>
      <p:sp>
        <p:nvSpPr>
          <p:cNvPr id="124" name="object 28"/>
          <p:cNvSpPr txBox="1"/>
          <p:nvPr/>
        </p:nvSpPr>
        <p:spPr>
          <a:xfrm>
            <a:off x="14000459" y="8395230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80,0</a:t>
            </a:r>
          </a:p>
        </p:txBody>
      </p:sp>
      <p:sp>
        <p:nvSpPr>
          <p:cNvPr id="125" name="object 30"/>
          <p:cNvSpPr txBox="1"/>
          <p:nvPr/>
        </p:nvSpPr>
        <p:spPr>
          <a:xfrm>
            <a:off x="8231684" y="8616350"/>
            <a:ext cx="2170087" cy="371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Удовлетворенность</a:t>
            </a:r>
            <a:r>
              <a:rPr sz="1300" spc="-85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населения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развитием</a:t>
            </a:r>
            <a:r>
              <a:rPr sz="1300" spc="-91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безбарьерной</a:t>
            </a:r>
            <a:r>
              <a:rPr sz="1300" spc="-91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среды,</a:t>
            </a:r>
            <a:r>
              <a:rPr sz="1300" spc="-89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126" name="object 9"/>
          <p:cNvSpPr txBox="1"/>
          <p:nvPr/>
        </p:nvSpPr>
        <p:spPr>
          <a:xfrm>
            <a:off x="8231684" y="5693976"/>
            <a:ext cx="6368338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 smtClean="0">
                <a:latin typeface="QQNRUP+DINPro"/>
                <a:cs typeface="QQNRUP+DINPro"/>
              </a:rPr>
              <a:t>•</a:t>
            </a:r>
            <a:r>
              <a:rPr sz="1200" spc="863" dirty="0" smtClean="0">
                <a:latin typeface="QQNRUP+DINPro"/>
                <a:cs typeface="QQNRUP+DINPro"/>
              </a:rPr>
              <a:t> </a:t>
            </a:r>
            <a:r>
              <a:rPr lang="ru-RU" sz="1200" dirty="0">
                <a:latin typeface="MKTDDJ+DINPro"/>
                <a:cs typeface="MKTDDJ+DINPro"/>
              </a:rPr>
              <a:t>«Инфраструктура для жизни»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128" name="object 14"/>
          <p:cNvSpPr txBox="1"/>
          <p:nvPr/>
        </p:nvSpPr>
        <p:spPr>
          <a:xfrm>
            <a:off x="8231684" y="7876518"/>
            <a:ext cx="6372262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4"/>
              </a:lnSpc>
            </a:pPr>
            <a:r>
              <a:rPr sz="1200" dirty="0" smtClean="0">
                <a:latin typeface="QQNRUP+DINPro"/>
                <a:cs typeface="QQNRUP+DINPro"/>
              </a:rPr>
              <a:t>•</a:t>
            </a:r>
            <a:r>
              <a:rPr sz="1200" spc="863" dirty="0" smtClean="0">
                <a:latin typeface="QQNRUP+DINPro"/>
                <a:cs typeface="QQNRUP+DINPro"/>
              </a:rPr>
              <a:t> </a:t>
            </a:r>
            <a:r>
              <a:rPr lang="ru-RU" sz="1200" dirty="0">
                <a:latin typeface="MKTDDJ+DINPro"/>
                <a:cs typeface="MKTDDJ+DINPro"/>
              </a:rPr>
              <a:t>«Комфортная городская среда в городе </a:t>
            </a:r>
            <a:r>
              <a:rPr lang="ru-RU" sz="1200" dirty="0" smtClean="0">
                <a:latin typeface="MKTDDJ+DINPro"/>
                <a:cs typeface="MKTDDJ+DINPro"/>
              </a:rPr>
              <a:t>Сургуте»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129" name="object 11"/>
          <p:cNvSpPr txBox="1"/>
          <p:nvPr/>
        </p:nvSpPr>
        <p:spPr>
          <a:xfrm>
            <a:off x="8231684" y="5386394"/>
            <a:ext cx="624308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Национального проекта Российской Федерации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30" name="object 11"/>
          <p:cNvSpPr txBox="1"/>
          <p:nvPr/>
        </p:nvSpPr>
        <p:spPr>
          <a:xfrm>
            <a:off x="8224842" y="6776696"/>
            <a:ext cx="655215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Государственной программы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Ханты-Мансийского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автономного округа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- Югры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31" name="object 11"/>
          <p:cNvSpPr txBox="1"/>
          <p:nvPr/>
        </p:nvSpPr>
        <p:spPr>
          <a:xfrm>
            <a:off x="8231684" y="7565446"/>
            <a:ext cx="624308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Муниципальной программы города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34" name="object 11"/>
          <p:cNvSpPr txBox="1"/>
          <p:nvPr/>
        </p:nvSpPr>
        <p:spPr>
          <a:xfrm>
            <a:off x="8231684" y="6067857"/>
            <a:ext cx="624308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Государственной программы Российской Федерации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135" name="object 13"/>
          <p:cNvSpPr txBox="1"/>
          <p:nvPr/>
        </p:nvSpPr>
        <p:spPr>
          <a:xfrm>
            <a:off x="8227818" y="6408747"/>
            <a:ext cx="6372204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7"/>
              </a:lnSpc>
            </a:pPr>
            <a:r>
              <a:rPr sz="1200" dirty="0">
                <a:latin typeface="QQNRUP+DINPro"/>
                <a:cs typeface="QQNRUP+DINPro"/>
              </a:rPr>
              <a:t>•</a:t>
            </a:r>
            <a:r>
              <a:rPr sz="1200" spc="863" dirty="0">
                <a:latin typeface="QQNRUP+DINPro"/>
                <a:cs typeface="QQNRUP+DINPro"/>
              </a:rPr>
              <a:t> </a:t>
            </a:r>
            <a:r>
              <a:rPr lang="ru-RU" sz="1200" spc="14" dirty="0">
                <a:latin typeface="MKTDDJ+DINPro"/>
                <a:cs typeface="MKTDDJ+DINPro"/>
              </a:rPr>
              <a:t>«Доступная среда</a:t>
            </a:r>
            <a:r>
              <a:rPr lang="ru-RU" sz="1200" spc="14" dirty="0" smtClean="0">
                <a:latin typeface="MKTDDJ+DINPro"/>
                <a:cs typeface="MKTDDJ+DINPro"/>
              </a:rPr>
              <a:t>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136" name="object 13"/>
          <p:cNvSpPr txBox="1"/>
          <p:nvPr/>
        </p:nvSpPr>
        <p:spPr>
          <a:xfrm>
            <a:off x="8224842" y="7204221"/>
            <a:ext cx="6372204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7"/>
              </a:lnSpc>
            </a:pPr>
            <a:r>
              <a:rPr sz="1200" dirty="0">
                <a:latin typeface="QQNRUP+DINPro"/>
                <a:cs typeface="QQNRUP+DINPro"/>
              </a:rPr>
              <a:t>•</a:t>
            </a:r>
            <a:r>
              <a:rPr sz="1200" spc="863" dirty="0">
                <a:latin typeface="QQNRUP+DINPro"/>
                <a:cs typeface="QQNRUP+DINPro"/>
              </a:rPr>
              <a:t> </a:t>
            </a:r>
            <a:r>
              <a:rPr lang="ru-RU" sz="1200" spc="14" dirty="0">
                <a:latin typeface="MKTDDJ+DINPro"/>
                <a:cs typeface="MKTDDJ+DINPro"/>
              </a:rPr>
              <a:t>«Пространственное развитие и формирование комфортной городской среды</a:t>
            </a:r>
            <a:r>
              <a:rPr lang="ru-RU" sz="1200" spc="14" dirty="0" smtClean="0">
                <a:latin typeface="MKTDDJ+DINPro"/>
                <a:cs typeface="MKTDDJ+DINPro"/>
              </a:rPr>
              <a:t>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137" name="object 11"/>
          <p:cNvSpPr txBox="1"/>
          <p:nvPr/>
        </p:nvSpPr>
        <p:spPr>
          <a:xfrm>
            <a:off x="9495512" y="4916212"/>
            <a:ext cx="390499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вектора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будет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реализацией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</p:spTree>
    <p:extLst>
      <p:ext uri="{BB962C8B-B14F-4D97-AF65-F5344CB8AC3E}">
        <p14:creationId xmlns:p14="http://schemas.microsoft.com/office/powerpoint/2010/main" val="3275431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78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79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42681" y="5571961"/>
            <a:ext cx="759305" cy="45719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13922" y="4307494"/>
            <a:ext cx="624168" cy="240768"/>
          </a:xfrm>
          <a:prstGeom prst="rect">
            <a:avLst/>
          </a:prstGeom>
          <a:solidFill>
            <a:srgbClr val="DBE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552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710652" y="1156157"/>
              <a:ext cx="3411118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«Экологическая</a:t>
              </a:r>
              <a:r>
                <a:rPr sz="1600" spc="-2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направленность»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693913"/>
              <a:ext cx="5881768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условий для формирования экологической культуры населения.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713922" y="2120243"/>
              <a:ext cx="4284878" cy="7053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12824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algn="ctr">
                <a:lnSpc>
                  <a:spcPts val="2567"/>
                </a:lnSpc>
              </a:pPr>
              <a:r>
                <a:rPr sz="2400" spc="-19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spc="-19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Жизнеобеспечение</a:t>
              </a:r>
              <a:r>
                <a:rPr sz="2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185488" y="2120633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2405114"/>
              <a:ext cx="6461458" cy="2235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6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spc="25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организация</a:t>
              </a:r>
              <a:r>
                <a:rPr sz="1200" spc="12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проведение</a:t>
              </a:r>
              <a:r>
                <a:rPr sz="1200" spc="1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общегородских</a:t>
              </a:r>
              <a:r>
                <a:rPr sz="1200" spc="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4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региональных</a:t>
              </a:r>
              <a:r>
                <a:rPr sz="1200" spc="1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3" dirty="0">
                  <a:solidFill>
                    <a:srgbClr val="000000"/>
                  </a:solidFill>
                  <a:latin typeface="MKTDDJ+DINPro"/>
                  <a:cs typeface="MKTDDJ+DINPro"/>
                </a:rPr>
                <a:t>субботников</a:t>
              </a:r>
              <a:r>
                <a:rPr sz="1200" spc="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по</a:t>
              </a:r>
              <a:r>
                <a:rPr sz="1200" spc="1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уборке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414088" y="2588746"/>
              <a:ext cx="2397404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прошлогодней листвы и мусора;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185488" y="2843528"/>
              <a:ext cx="6464373" cy="5885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организация</a:t>
              </a:r>
              <a:r>
                <a:rPr sz="1200" spc="7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7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проведение</a:t>
              </a:r>
              <a:r>
                <a:rPr sz="1200" spc="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мероприятий</a:t>
              </a:r>
              <a:r>
                <a:rPr sz="1200" spc="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</a:t>
              </a:r>
              <a:r>
                <a:rPr sz="1200" spc="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очистке</a:t>
              </a:r>
              <a:r>
                <a:rPr sz="1200" spc="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от</a:t>
              </a:r>
              <a:r>
                <a:rPr sz="1200" spc="8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бытового</a:t>
              </a:r>
              <a:r>
                <a:rPr sz="1200" spc="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мусора</a:t>
              </a:r>
              <a:r>
                <a:rPr sz="1200" spc="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7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древесного</a:t>
              </a:r>
            </a:p>
            <a:p>
              <a:pPr marL="22860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хлама</a:t>
              </a:r>
              <a:r>
                <a:rPr sz="1200" spc="5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береговых</a:t>
              </a:r>
              <a:r>
                <a:rPr sz="1200" spc="5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полос</a:t>
              </a:r>
              <a:r>
                <a:rPr sz="1200" spc="6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водных</a:t>
              </a:r>
              <a:r>
                <a:rPr sz="1200" spc="6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объектов</a:t>
              </a:r>
              <a:r>
                <a:rPr sz="1200" spc="5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5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рамках</a:t>
              </a:r>
              <a:r>
                <a:rPr sz="1200" spc="5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реализации</a:t>
              </a:r>
              <a:r>
                <a:rPr sz="1200" spc="5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регионального</a:t>
              </a:r>
              <a:r>
                <a:rPr sz="1200" spc="5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проекта</a:t>
              </a:r>
            </a:p>
            <a:p>
              <a:pPr marL="22860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«Сохранение уникальных водных объектов»;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623039" y="3227695"/>
              <a:ext cx="2466340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«Экология»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185488" y="3464200"/>
              <a:ext cx="6463548" cy="2227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организация</a:t>
              </a:r>
              <a:r>
                <a:rPr sz="1200" spc="-7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проведение</a:t>
              </a:r>
              <a:r>
                <a:rPr sz="1200" spc="-7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акций</a:t>
              </a:r>
              <a:r>
                <a:rPr sz="1200" spc="-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</a:t>
              </a:r>
              <a:r>
                <a:rPr sz="1200" spc="-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посадке</a:t>
              </a:r>
              <a:r>
                <a:rPr sz="1200" spc="-7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саженцев</a:t>
              </a:r>
              <a:r>
                <a:rPr sz="1200" spc="-7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деревьев</a:t>
              </a:r>
              <a:r>
                <a:rPr sz="1200" spc="-7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кустарников</a:t>
              </a:r>
              <a:r>
                <a:rPr sz="1200" spc="-7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рамках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414088" y="3647145"/>
              <a:ext cx="1854098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городских мероприятий;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185488" y="3901958"/>
              <a:ext cx="6461607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организация</a:t>
              </a:r>
              <a:r>
                <a:rPr sz="1200" spc="-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проведение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эколого-просветительских</a:t>
              </a:r>
              <a:r>
                <a:rPr sz="12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лекций,</a:t>
              </a:r>
              <a:r>
                <a:rPr sz="1200" spc="-2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мастер-классов,</a:t>
              </a:r>
              <a:r>
                <a:rPr sz="12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научно-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414088" y="4084838"/>
              <a:ext cx="3034283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практических конференций и семинаров.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872269" y="3751944"/>
              <a:ext cx="4111947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благоприятной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городской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среды,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723570" y="3965177"/>
              <a:ext cx="4409389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развивающейся на основе принципов устойчивого развития.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052525" y="7595954"/>
              <a:ext cx="633831" cy="627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10,0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3896745" y="7595954"/>
              <a:ext cx="633831" cy="627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12,5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4740965" y="7595954"/>
              <a:ext cx="633831" cy="627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15,0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5585184" y="7595954"/>
              <a:ext cx="633831" cy="627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19,0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29404" y="7595954"/>
              <a:ext cx="633831" cy="627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22,0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640185" y="7807442"/>
              <a:ext cx="248329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Уровень удовлетворенности населения экологической обстановкой в 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городе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  <a:endParaRPr sz="13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3081639" y="8728115"/>
              <a:ext cx="635806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22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520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3896681" y="8744868"/>
              <a:ext cx="649407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22 630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4740900" y="8728115"/>
              <a:ext cx="64940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22 740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5612309" y="8744868"/>
              <a:ext cx="53061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22 850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353317" y="8744868"/>
              <a:ext cx="53061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22 960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638920" y="8498043"/>
              <a:ext cx="2232329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Количество 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населения, </a:t>
              </a: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вовлеченного 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 мероприятия экологической направленности</a:t>
              </a:r>
              <a:r>
                <a:rPr lang="ru-RU" sz="1300" spc="-13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 человек</a:t>
              </a:r>
              <a:endParaRPr sz="13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8" name="object 15"/>
            <p:cNvSpPr txBox="1"/>
            <p:nvPr/>
          </p:nvSpPr>
          <p:spPr>
            <a:xfrm>
              <a:off x="577942" y="4751341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Национального проекта Российской Федерации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0" name="object 16"/>
            <p:cNvSpPr txBox="1"/>
            <p:nvPr/>
          </p:nvSpPr>
          <p:spPr>
            <a:xfrm>
              <a:off x="577942" y="5035647"/>
              <a:ext cx="6315151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«Экологическое благополучие»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2" name="object 15"/>
            <p:cNvSpPr txBox="1"/>
            <p:nvPr/>
          </p:nvSpPr>
          <p:spPr>
            <a:xfrm>
              <a:off x="550509" y="5916628"/>
              <a:ext cx="666396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Государственной программы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– Югры: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3" name="object 19"/>
            <p:cNvSpPr txBox="1"/>
            <p:nvPr/>
          </p:nvSpPr>
          <p:spPr>
            <a:xfrm>
              <a:off x="550510" y="6218823"/>
              <a:ext cx="637001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«Экологическая безопасность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6" name="object 15"/>
            <p:cNvSpPr txBox="1"/>
            <p:nvPr/>
          </p:nvSpPr>
          <p:spPr>
            <a:xfrm>
              <a:off x="563526" y="6530063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Муниципальных программ города: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7" name="object 19"/>
            <p:cNvSpPr txBox="1"/>
            <p:nvPr/>
          </p:nvSpPr>
          <p:spPr>
            <a:xfrm>
              <a:off x="563526" y="6846654"/>
              <a:ext cx="6370014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«Охрана окружающей среды и организация ритуальных услуг в городе Сургуте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8" name="object 19"/>
            <p:cNvSpPr txBox="1"/>
            <p:nvPr/>
          </p:nvSpPr>
          <p:spPr>
            <a:xfrm>
              <a:off x="550510" y="7069313"/>
              <a:ext cx="637001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«Комфортная городская среда в 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401986" y="4307494"/>
              <a:ext cx="936104" cy="240768"/>
            </a:xfrm>
            <a:prstGeom prst="rect">
              <a:avLst/>
            </a:prstGeom>
            <a:solidFill>
              <a:srgbClr val="DB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object 15"/>
            <p:cNvSpPr txBox="1"/>
            <p:nvPr/>
          </p:nvSpPr>
          <p:spPr>
            <a:xfrm>
              <a:off x="2162664" y="4414880"/>
              <a:ext cx="398088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457200" y="5360225"/>
              <a:ext cx="936104" cy="460432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object 15"/>
            <p:cNvSpPr txBox="1"/>
            <p:nvPr/>
          </p:nvSpPr>
          <p:spPr>
            <a:xfrm>
              <a:off x="577942" y="5354595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Государственной программы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Российской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Федерации: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9" name="object 19"/>
            <p:cNvSpPr txBox="1"/>
            <p:nvPr/>
          </p:nvSpPr>
          <p:spPr>
            <a:xfrm>
              <a:off x="577942" y="5641143"/>
              <a:ext cx="637001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«Охрана окружающей среды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</p:grpSp>
      <p:sp>
        <p:nvSpPr>
          <p:cNvPr id="53" name="object 28"/>
          <p:cNvSpPr txBox="1"/>
          <p:nvPr/>
        </p:nvSpPr>
        <p:spPr>
          <a:xfrm>
            <a:off x="638920" y="9321789"/>
            <a:ext cx="2483294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Уровень обеспеченности населения озелененными территориями общего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пользования</a:t>
            </a:r>
            <a:r>
              <a:rPr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кв</a:t>
            </a: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.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м на чел.</a:t>
            </a:r>
            <a:endParaRPr sz="13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4" name="object 30"/>
          <p:cNvSpPr txBox="1"/>
          <p:nvPr/>
        </p:nvSpPr>
        <p:spPr>
          <a:xfrm>
            <a:off x="3062675" y="9612331"/>
            <a:ext cx="635806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12,4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5" name="object 31"/>
          <p:cNvSpPr txBox="1"/>
          <p:nvPr/>
        </p:nvSpPr>
        <p:spPr>
          <a:xfrm>
            <a:off x="3877717" y="9629084"/>
            <a:ext cx="649407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14,2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6" name="object 32"/>
          <p:cNvSpPr txBox="1"/>
          <p:nvPr/>
        </p:nvSpPr>
        <p:spPr>
          <a:xfrm>
            <a:off x="4721936" y="9612331"/>
            <a:ext cx="64940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16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7" name="object 33"/>
          <p:cNvSpPr txBox="1"/>
          <p:nvPr/>
        </p:nvSpPr>
        <p:spPr>
          <a:xfrm>
            <a:off x="5593345" y="9629084"/>
            <a:ext cx="53061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16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8" name="object 34"/>
          <p:cNvSpPr txBox="1"/>
          <p:nvPr/>
        </p:nvSpPr>
        <p:spPr>
          <a:xfrm>
            <a:off x="6334353" y="9629084"/>
            <a:ext cx="53061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16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0" y="-1076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632555" y="4636585"/>
              <a:ext cx="1393317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ts val="1211"/>
                </a:lnSpc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Формирование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системы 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общественных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пространств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2656210" y="4636586"/>
              <a:ext cx="1004824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11"/>
                </a:lnSpc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Комплексное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освоение и развитие жилых территорий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343775" y="5910844"/>
              <a:ext cx="922616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Общественные территории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3354507" y="5910845"/>
              <a:ext cx="965708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Жилищное строительство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691016" y="6492478"/>
              <a:ext cx="1296145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algn="ctr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 неповторимого облика </a:t>
              </a: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города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0907042" y="7644606"/>
              <a:ext cx="86409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20"/>
                </a:lnSpc>
              </a:pPr>
              <a:r>
                <a:rPr lang="ru-RU" sz="1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Идентичность и код города</a:t>
              </a:r>
              <a:endParaRPr sz="1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57200" y="10236894"/>
              <a:ext cx="368722" cy="216024"/>
            </a:xfrm>
            <a:prstGeom prst="rect">
              <a:avLst/>
            </a:prstGeom>
            <a:solidFill>
              <a:srgbClr val="589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4438908" y="10236894"/>
              <a:ext cx="308379" cy="216024"/>
            </a:xfrm>
            <a:prstGeom prst="rect">
              <a:avLst/>
            </a:prstGeom>
            <a:solidFill>
              <a:srgbClr val="589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0106477" y="4948908"/>
              <a:ext cx="2292817" cy="2326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79400" marR="0" algn="ctr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5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Комфортная среда</a:t>
              </a:r>
              <a:endParaRPr sz="15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" y="-17681"/>
            <a:ext cx="7775298" cy="106973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0" y="942268"/>
            <a:ext cx="7775298" cy="3029930"/>
          </a:xfrm>
          <a:prstGeom prst="rect">
            <a:avLst/>
          </a:prstGeom>
        </p:spPr>
      </p:pic>
      <p:sp>
        <p:nvSpPr>
          <p:cNvPr id="26" name="object 15"/>
          <p:cNvSpPr txBox="1"/>
          <p:nvPr/>
        </p:nvSpPr>
        <p:spPr>
          <a:xfrm>
            <a:off x="341820" y="1983669"/>
            <a:ext cx="7306642" cy="125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ts val="1953"/>
              </a:lnSpc>
            </a:pP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Цель направления развития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создание современной и комфортной среды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</a:b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с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благоустроенными современными и безопасными общественными пространствами, улучшение архитектурного облика и поддержание историко-архитектурного наследия города, что позволит сохранить его индустриальное достояние для будущих поколений, стать более привлекательным для жизни, работы и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отдыха.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13354552" y="369696"/>
            <a:ext cx="1460602" cy="390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589F8F"/>
                </a:solidFill>
                <a:latin typeface="TLGORJ+DINPro-CondensedBold"/>
                <a:cs typeface="TLGORJ+DINPro-CondensedBold"/>
              </a:rPr>
              <a:t>СУРГУТ</a:t>
            </a:r>
            <a:r>
              <a:rPr sz="2400" spc="-165" dirty="0">
                <a:solidFill>
                  <a:srgbClr val="589F8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589F8F"/>
                </a:solidFill>
                <a:latin typeface="TLGORJ+DINPro-CondensedBold"/>
                <a:cs typeface="TLGORJ+DINPro-CondensedBold"/>
              </a:rPr>
              <a:t>2050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703" y="1019870"/>
            <a:ext cx="6759583" cy="9215948"/>
          </a:xfrm>
          <a:prstGeom prst="rect">
            <a:avLst/>
          </a:prstGeom>
        </p:spPr>
      </p:pic>
      <p:sp>
        <p:nvSpPr>
          <p:cNvPr id="27" name="object 6"/>
          <p:cNvSpPr txBox="1"/>
          <p:nvPr/>
        </p:nvSpPr>
        <p:spPr>
          <a:xfrm>
            <a:off x="9495512" y="2120243"/>
            <a:ext cx="3841697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235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366459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 algn="ctr">
              <a:lnSpc>
                <a:spcPts val="2567"/>
              </a:lnSpc>
            </a:pPr>
            <a:r>
              <a:rPr sz="2400" spc="-19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«</a:t>
            </a:r>
            <a:r>
              <a:rPr lang="ru-RU" sz="2400" spc="-19" dirty="0">
                <a:solidFill>
                  <a:srgbClr val="366459"/>
                </a:solidFill>
                <a:latin typeface="WAVTPU+DINPro-Bold"/>
                <a:cs typeface="WAVTPU+DINPro-Bold"/>
              </a:rPr>
              <a:t>Комфортная среда</a:t>
            </a:r>
            <a:r>
              <a:rPr sz="2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»</a:t>
            </a:r>
            <a:endParaRPr sz="2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9176009" y="3241449"/>
            <a:ext cx="44644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1"/>
              </a:lnSpc>
            </a:pPr>
            <a:r>
              <a:rPr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20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«</a:t>
            </a:r>
            <a:r>
              <a:rPr lang="ru-RU" sz="2000" dirty="0">
                <a:solidFill>
                  <a:srgbClr val="366459"/>
                </a:solidFill>
                <a:latin typeface="WAVTPU+DINPro-Bold"/>
                <a:cs typeface="WAVTPU+DINPro-Bold"/>
              </a:rPr>
              <a:t>Жилищное строительство</a:t>
            </a:r>
            <a:r>
              <a:rPr sz="20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»</a:t>
            </a:r>
            <a:endParaRPr sz="20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9050389" y="3750067"/>
            <a:ext cx="4605671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09"/>
              </a:lnSpc>
            </a:pPr>
            <a:r>
              <a:rPr sz="1400" spc="-14" dirty="0">
                <a:solidFill>
                  <a:srgbClr val="366459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366459"/>
                </a:solidFill>
                <a:latin typeface="WAVTPU+DINPro-Bold"/>
                <a:cs typeface="WAVTPU+DINPro-Bold"/>
              </a:rPr>
              <a:t> </a:t>
            </a:r>
            <a:r>
              <a:rPr sz="1400" dirty="0" smtClean="0">
                <a:latin typeface="MKTDDJ+DINPro"/>
                <a:cs typeface="MKTDDJ+DINPro"/>
              </a:rPr>
              <a:t>–</a:t>
            </a:r>
            <a:r>
              <a:rPr lang="ru-RU" sz="1400" dirty="0">
                <a:latin typeface="MKTDDJ+DINPro"/>
                <a:cs typeface="MKTDDJ+DINPro"/>
              </a:rPr>
              <a:t>повышение комфортности и доступности жилья, а также формирование высокотехнологичной и конкурентоспособной строительной </a:t>
            </a:r>
            <a:r>
              <a:rPr lang="ru-RU" sz="1400" dirty="0" smtClean="0">
                <a:latin typeface="MKTDDJ+DINPro"/>
                <a:cs typeface="MKTDDJ+DINPro"/>
              </a:rPr>
              <a:t>отрасли.</a:t>
            </a:r>
            <a:endParaRPr sz="1400" dirty="0">
              <a:latin typeface="WAVTPU+DINPro-Bold"/>
              <a:cs typeface="WAVTPU+DINPro-Bold"/>
            </a:endParaRPr>
          </a:p>
        </p:txBody>
      </p:sp>
      <p:sp>
        <p:nvSpPr>
          <p:cNvPr id="30" name="object 24"/>
          <p:cNvSpPr txBox="1"/>
          <p:nvPr/>
        </p:nvSpPr>
        <p:spPr>
          <a:xfrm>
            <a:off x="10623579" y="752307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1" name="object 25"/>
          <p:cNvSpPr txBox="1"/>
          <p:nvPr/>
        </p:nvSpPr>
        <p:spPr>
          <a:xfrm>
            <a:off x="11467799" y="752307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2" name="object 26"/>
          <p:cNvSpPr txBox="1"/>
          <p:nvPr/>
        </p:nvSpPr>
        <p:spPr>
          <a:xfrm>
            <a:off x="12312019" y="752307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3" name="object 27"/>
          <p:cNvSpPr txBox="1"/>
          <p:nvPr/>
        </p:nvSpPr>
        <p:spPr>
          <a:xfrm>
            <a:off x="13156239" y="752307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4" name="object 28"/>
          <p:cNvSpPr txBox="1"/>
          <p:nvPr/>
        </p:nvSpPr>
        <p:spPr>
          <a:xfrm>
            <a:off x="14000459" y="752307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5" name="object 30"/>
          <p:cNvSpPr txBox="1"/>
          <p:nvPr/>
        </p:nvSpPr>
        <p:spPr>
          <a:xfrm>
            <a:off x="8231684" y="8130393"/>
            <a:ext cx="2170087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Объем жилищного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строительства, тыс</a:t>
            </a: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. кв.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м</a:t>
            </a:r>
            <a:r>
              <a:rPr sz="1300" spc="-89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endParaRPr sz="13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6" name="object 9"/>
          <p:cNvSpPr txBox="1"/>
          <p:nvPr/>
        </p:nvSpPr>
        <p:spPr>
          <a:xfrm>
            <a:off x="8231684" y="5477425"/>
            <a:ext cx="6368338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 smtClean="0">
                <a:latin typeface="QQNRUP+DINPro"/>
                <a:cs typeface="QQNRUP+DINPro"/>
              </a:rPr>
              <a:t>•</a:t>
            </a:r>
            <a:r>
              <a:rPr sz="1200" spc="863" dirty="0" smtClean="0">
                <a:latin typeface="QQNRUP+DINPro"/>
                <a:cs typeface="QQNRUP+DINPro"/>
              </a:rPr>
              <a:t> </a:t>
            </a:r>
            <a:r>
              <a:rPr lang="ru-RU" sz="1200" dirty="0">
                <a:latin typeface="MKTDDJ+DINPro"/>
                <a:cs typeface="MKTDDJ+DINPro"/>
              </a:rPr>
              <a:t>«Инфраструктура для жизни»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37" name="object 14"/>
          <p:cNvSpPr txBox="1"/>
          <p:nvPr/>
        </p:nvSpPr>
        <p:spPr>
          <a:xfrm>
            <a:off x="8231684" y="7015300"/>
            <a:ext cx="6372262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4"/>
              </a:lnSpc>
            </a:pPr>
            <a:r>
              <a:rPr sz="1200" dirty="0" smtClean="0">
                <a:latin typeface="QQNRUP+DINPro"/>
                <a:cs typeface="QQNRUP+DINPro"/>
              </a:rPr>
              <a:t>•</a:t>
            </a:r>
            <a:r>
              <a:rPr sz="1200" spc="863" dirty="0" smtClean="0">
                <a:latin typeface="QQNRUP+DINPro"/>
                <a:cs typeface="QQNRUP+DINPro"/>
              </a:rPr>
              <a:t> </a:t>
            </a:r>
            <a:r>
              <a:rPr lang="ru-RU" sz="1200" dirty="0">
                <a:latin typeface="MKTDDJ+DINPro"/>
                <a:cs typeface="MKTDDJ+DINPro"/>
              </a:rPr>
              <a:t>«Развитие жилищной сферы в городе Сургуте 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38" name="object 11"/>
          <p:cNvSpPr txBox="1"/>
          <p:nvPr/>
        </p:nvSpPr>
        <p:spPr>
          <a:xfrm>
            <a:off x="8231684" y="5169843"/>
            <a:ext cx="624308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Национального проекта Российской Федерации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39" name="object 11"/>
          <p:cNvSpPr txBox="1"/>
          <p:nvPr/>
        </p:nvSpPr>
        <p:spPr>
          <a:xfrm>
            <a:off x="8235270" y="5902368"/>
            <a:ext cx="655215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Государственной программы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Ханты-Мансийского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автономного округа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- Югры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40" name="object 11"/>
          <p:cNvSpPr txBox="1"/>
          <p:nvPr/>
        </p:nvSpPr>
        <p:spPr>
          <a:xfrm>
            <a:off x="8231684" y="6704228"/>
            <a:ext cx="624308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Муниципальной программы города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43" name="object 13"/>
          <p:cNvSpPr txBox="1"/>
          <p:nvPr/>
        </p:nvSpPr>
        <p:spPr>
          <a:xfrm>
            <a:off x="8235270" y="6329893"/>
            <a:ext cx="6372204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7"/>
              </a:lnSpc>
            </a:pPr>
            <a:r>
              <a:rPr sz="1200" dirty="0">
                <a:latin typeface="QQNRUP+DINPro"/>
                <a:cs typeface="QQNRUP+DINPro"/>
              </a:rPr>
              <a:t>•</a:t>
            </a:r>
            <a:r>
              <a:rPr sz="1200" spc="863" dirty="0">
                <a:latin typeface="QQNRUP+DINPro"/>
                <a:cs typeface="QQNRUP+DINPro"/>
              </a:rPr>
              <a:t> </a:t>
            </a:r>
            <a:r>
              <a:rPr lang="ru-RU" sz="1200" spc="14" dirty="0">
                <a:latin typeface="MKTDDJ+DINPro"/>
                <a:cs typeface="MKTDDJ+DINPro"/>
              </a:rPr>
              <a:t>«Строительство»</a:t>
            </a:r>
            <a:endParaRPr sz="1200" dirty="0">
              <a:latin typeface="MKTDDJ+DINPro"/>
              <a:cs typeface="MKTDDJ+DINPro"/>
            </a:endParaRPr>
          </a:p>
        </p:txBody>
      </p:sp>
      <p:sp>
        <p:nvSpPr>
          <p:cNvPr id="44" name="object 11"/>
          <p:cNvSpPr txBox="1"/>
          <p:nvPr/>
        </p:nvSpPr>
        <p:spPr>
          <a:xfrm>
            <a:off x="9515302" y="4739093"/>
            <a:ext cx="390499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вектора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будет </a:t>
            </a:r>
            <a:r>
              <a:rPr lang="ru-RU" sz="1400" dirty="0">
                <a:solidFill>
                  <a:srgbClr val="366459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реализацией</a:t>
            </a:r>
            <a:r>
              <a:rPr sz="1400" dirty="0" smtClean="0">
                <a:solidFill>
                  <a:srgbClr val="366459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366459"/>
              </a:solidFill>
              <a:latin typeface="WAVTPU+DINPro-Bold"/>
              <a:cs typeface="WAVTPU+DINPro-Bold"/>
            </a:endParaRPr>
          </a:p>
        </p:txBody>
      </p:sp>
      <p:sp>
        <p:nvSpPr>
          <p:cNvPr id="45" name="object 30"/>
          <p:cNvSpPr txBox="1"/>
          <p:nvPr/>
        </p:nvSpPr>
        <p:spPr>
          <a:xfrm>
            <a:off x="8231683" y="8952563"/>
            <a:ext cx="2170087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Общая площадь жилых помещений, приходящаяся в среднем на одного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жителя, кв</a:t>
            </a:r>
            <a:r>
              <a:rPr lang="ru-RU" sz="1300" dirty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. </a:t>
            </a:r>
            <a:r>
              <a:rPr lang="ru-RU" sz="13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м</a:t>
            </a:r>
            <a:r>
              <a:rPr sz="1300" spc="-89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 </a:t>
            </a:r>
            <a:endParaRPr sz="13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6" name="object 30"/>
          <p:cNvSpPr txBox="1"/>
          <p:nvPr/>
        </p:nvSpPr>
        <p:spPr>
          <a:xfrm>
            <a:off x="10768471" y="9195082"/>
            <a:ext cx="34404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22,8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7" name="object 31"/>
          <p:cNvSpPr txBox="1"/>
          <p:nvPr/>
        </p:nvSpPr>
        <p:spPr>
          <a:xfrm>
            <a:off x="11632065" y="9195082"/>
            <a:ext cx="34404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23,6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8" name="object 32"/>
          <p:cNvSpPr txBox="1"/>
          <p:nvPr/>
        </p:nvSpPr>
        <p:spPr>
          <a:xfrm>
            <a:off x="12438922" y="9195082"/>
            <a:ext cx="34404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24,4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9" name="object 33"/>
          <p:cNvSpPr txBox="1"/>
          <p:nvPr/>
        </p:nvSpPr>
        <p:spPr>
          <a:xfrm>
            <a:off x="13264726" y="9195082"/>
            <a:ext cx="3739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25,2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0" name="object 34"/>
          <p:cNvSpPr txBox="1"/>
          <p:nvPr/>
        </p:nvSpPr>
        <p:spPr>
          <a:xfrm>
            <a:off x="14119152" y="9195082"/>
            <a:ext cx="468289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26,0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1" name="object 30"/>
          <p:cNvSpPr txBox="1"/>
          <p:nvPr/>
        </p:nvSpPr>
        <p:spPr>
          <a:xfrm>
            <a:off x="10691016" y="8182398"/>
            <a:ext cx="56639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ru-RU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875,1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2" name="object 31"/>
          <p:cNvSpPr txBox="1"/>
          <p:nvPr/>
        </p:nvSpPr>
        <p:spPr>
          <a:xfrm>
            <a:off x="11467799" y="818239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1272,0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4" name="object 33"/>
          <p:cNvSpPr txBox="1"/>
          <p:nvPr/>
        </p:nvSpPr>
        <p:spPr>
          <a:xfrm>
            <a:off x="13156239" y="8182398"/>
            <a:ext cx="5662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</a:t>
            </a: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878,3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5" name="object 34"/>
          <p:cNvSpPr txBox="1"/>
          <p:nvPr/>
        </p:nvSpPr>
        <p:spPr>
          <a:xfrm>
            <a:off x="14119152" y="8182398"/>
            <a:ext cx="319756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750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6" name="object 31"/>
          <p:cNvSpPr txBox="1"/>
          <p:nvPr/>
        </p:nvSpPr>
        <p:spPr>
          <a:xfrm>
            <a:off x="12324099" y="818239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366459"/>
                </a:solidFill>
                <a:latin typeface="TLGORJ+DINPro-CondensedBold"/>
                <a:cs typeface="TLGORJ+DINPro-CondensedBold"/>
              </a:rPr>
              <a:t>1272,0</a:t>
            </a:r>
            <a:endParaRPr sz="1800" dirty="0">
              <a:solidFill>
                <a:srgbClr val="366459"/>
              </a:solidFill>
              <a:latin typeface="TLGORJ+DINPro-CondensedBold"/>
              <a:cs typeface="TLGORJ+DINPro-CondensedBold"/>
            </a:endParaRPr>
          </a:p>
        </p:txBody>
      </p:sp>
    </p:spTree>
    <p:extLst>
      <p:ext uri="{BB962C8B-B14F-4D97-AF65-F5344CB8AC3E}">
        <p14:creationId xmlns:p14="http://schemas.microsoft.com/office/powerpoint/2010/main" val="205766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66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67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978050" y="5379021"/>
            <a:ext cx="3504358" cy="261531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88386" y="5854697"/>
            <a:ext cx="885608" cy="205733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45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552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002516" y="1156157"/>
              <a:ext cx="4827421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«Развитие</a:t>
              </a:r>
              <a:r>
                <a:rPr sz="1600" spc="-23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системы</a:t>
              </a:r>
              <a:r>
                <a:rPr sz="1600" spc="-27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общественных</a:t>
              </a:r>
              <a:r>
                <a:rPr sz="1600" spc="-27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пространств»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711996"/>
              <a:ext cx="6461010" cy="6187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6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45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расширение разнообразия</a:t>
              </a:r>
              <a:r>
                <a:rPr sz="1200" spc="30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30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повышение</a:t>
              </a:r>
              <a:r>
                <a:rPr sz="1200" spc="30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уровня</a:t>
              </a:r>
              <a:r>
                <a:rPr sz="1200" spc="30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привлекательности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городской</a:t>
              </a:r>
            </a:p>
            <a:p>
              <a:pPr marL="1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среды</a:t>
              </a:r>
              <a:r>
                <a:rPr sz="1200" spc="1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Сургута,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взаимоувязанной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системы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общественных</a:t>
              </a:r>
              <a:r>
                <a:rPr sz="1200" spc="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городских</a:t>
              </a:r>
              <a:r>
                <a:rPr sz="12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</a:t>
              </a:r>
            </a:p>
            <a:p>
              <a:pPr marL="1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 активизации общественной жизни и отдыха горожан.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713922" y="2120243"/>
              <a:ext cx="4284878" cy="7053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12824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algn="ctr">
                <a:lnSpc>
                  <a:spcPts val="2567"/>
                </a:lnSpc>
              </a:pPr>
              <a:r>
                <a:rPr sz="2400" spc="-19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spc="-19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Комфортная среда</a:t>
              </a:r>
              <a:r>
                <a:rPr sz="2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185488" y="2576477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2861709"/>
              <a:ext cx="6075730" cy="7322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разработка и реализация комплексного проекта благоустройства </a:t>
              </a:r>
              <a:r>
                <a:rPr sz="12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вдоль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р. Саймы;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городских парков и скверов с различной специализацией;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рекреационных зон отдыха у озер;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564934" y="3098006"/>
              <a:ext cx="4764683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441"/>
                </a:lnSpc>
              </a:pP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Общественные территории</a:t>
              </a:r>
              <a:r>
                <a:rPr sz="20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0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185488" y="3626149"/>
              <a:ext cx="6459945" cy="4775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благоустройство существующих и новых городских площадей;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spc="-25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-1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9" dirty="0">
                  <a:solidFill>
                    <a:srgbClr val="000000"/>
                  </a:solidFill>
                  <a:latin typeface="MKTDDJ+DINPro"/>
                  <a:cs typeface="MKTDDJ+DINPro"/>
                </a:rPr>
                <a:t>пешеходных</a:t>
              </a:r>
              <a:r>
                <a:rPr sz="1200" spc="-13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связей</a:t>
              </a:r>
              <a:r>
                <a:rPr sz="1200" spc="-1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-1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обеспечения</a:t>
              </a:r>
              <a:r>
                <a:rPr sz="1200" spc="-1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непрерывности</a:t>
              </a:r>
              <a:r>
                <a:rPr sz="1200" spc="-1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общественных</a:t>
              </a:r>
              <a:r>
                <a:rPr sz="1200" spc="-13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пространств.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933859" y="3920251"/>
              <a:ext cx="5844694" cy="4159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33413" marR="0" indent="-350838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spc="-14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  </a:t>
              </a:r>
              <a:r>
                <a:rPr sz="1400" spc="-14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системы благоустроенных и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комфортных</a:t>
              </a:r>
              <a:b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</a:b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                            общественных пространств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9635984" y="5092814"/>
              <a:ext cx="3560470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«Развитие</a:t>
              </a:r>
              <a:r>
                <a:rPr sz="1600" spc="-23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городских</a:t>
              </a:r>
              <a:r>
                <a:rPr sz="1600" spc="-2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набережных»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185488" y="5640552"/>
              <a:ext cx="6461436" cy="6187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38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45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улучшение</a:t>
              </a:r>
              <a:r>
                <a:rPr sz="1200" spc="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архитектурно-эстетических</a:t>
              </a:r>
              <a:r>
                <a:rPr sz="1200" spc="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качеств</a:t>
              </a:r>
              <a:r>
                <a:rPr sz="1200" spc="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Сургута,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сети</a:t>
              </a:r>
              <a:r>
                <a:rPr sz="1200" spc="3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городских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набережных,</a:t>
              </a:r>
              <a:r>
                <a:rPr sz="1200" spc="-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как</a:t>
              </a:r>
              <a:r>
                <a:rPr sz="1200" spc="-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части</a:t>
              </a:r>
              <a:r>
                <a:rPr sz="1200" spc="-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8" dirty="0">
                  <a:solidFill>
                    <a:srgbClr val="000000"/>
                  </a:solidFill>
                  <a:latin typeface="MKTDDJ+DINPro"/>
                  <a:cs typeface="MKTDDJ+DINPro"/>
                </a:rPr>
                <a:t>системы</a:t>
              </a:r>
              <a:r>
                <a:rPr sz="1200" spc="-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общественных</a:t>
              </a:r>
              <a:r>
                <a:rPr sz="1200" spc="-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</a:t>
              </a:r>
              <a:r>
                <a:rPr sz="1200" spc="-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-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5" dirty="0">
                  <a:solidFill>
                    <a:srgbClr val="000000"/>
                  </a:solidFill>
                  <a:latin typeface="MKTDDJ+DINPro"/>
                  <a:cs typeface="MKTDDJ+DINPro"/>
                </a:rPr>
                <a:t>отдыха</a:t>
              </a:r>
              <a:r>
                <a:rPr sz="1200" spc="-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5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горожан,</a:t>
              </a:r>
              <a:r>
                <a:rPr sz="1200" spc="-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0" dirty="0">
                  <a:solidFill>
                    <a:srgbClr val="000000"/>
                  </a:solidFill>
                  <a:latin typeface="MKTDDJ+DINPro"/>
                  <a:cs typeface="MKTDDJ+DINPro"/>
                </a:rPr>
                <a:t>организации</a:t>
              </a:r>
            </a:p>
            <a:p>
              <a:pPr marL="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сети пешеходных и велосипедных маршрутов.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185488" y="6577032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185488" y="6862265"/>
              <a:ext cx="3871418" cy="9870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сети набережных реки Обь;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набережной </a:t>
              </a:r>
              <a:r>
                <a:rPr sz="1200" spc="-13" dirty="0">
                  <a:solidFill>
                    <a:srgbClr val="000000"/>
                  </a:solidFill>
                  <a:latin typeface="MKTDDJ+DINPro"/>
                  <a:cs typeface="MKTDDJ+DINPro"/>
                </a:rPr>
                <a:t>вдоль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протоки Бардыковка;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набережная </a:t>
              </a:r>
              <a:r>
                <a:rPr sz="12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вдоль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реки Обь в районе НТЦ;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благоустройство набережных </a:t>
              </a:r>
              <a:r>
                <a:rPr sz="12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вдоль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водоемов.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237404" y="8231947"/>
              <a:ext cx="2245004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10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672908" y="8231947"/>
              <a:ext cx="1420444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195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21045" y="8789283"/>
              <a:ext cx="2437126" cy="730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Количество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открытых</a:t>
              </a:r>
              <a:r>
                <a:rPr sz="1300" spc="-9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общественных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пространств</a:t>
              </a:r>
              <a:r>
                <a:rPr sz="1300" spc="-91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различного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функционального</a:t>
              </a:r>
            </a:p>
            <a:p>
              <a:pPr>
                <a:lnSpc>
                  <a:spcPts val="1400"/>
                </a:lnSpc>
              </a:pPr>
              <a:r>
                <a:rPr sz="1300" dirty="0" err="1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назначения</a:t>
              </a:r>
              <a:r>
                <a:rPr lang="ru-RU"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 в том числе </a:t>
              </a:r>
              <a:r>
                <a:rPr lang="ru-RU"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благоустроенных</a:t>
              </a:r>
              <a:r>
                <a:rPr sz="13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92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300" spc="-92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ед.</a:t>
              </a:r>
              <a:endParaRPr sz="13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3460006" y="9074347"/>
              <a:ext cx="24406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61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265593" y="9074347"/>
              <a:ext cx="24406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67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071179" y="9074347"/>
              <a:ext cx="24406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71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5876766" y="9074347"/>
              <a:ext cx="24406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8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682352" y="9074347"/>
              <a:ext cx="24406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82</a:t>
              </a:r>
              <a:endParaRPr sz="1800" dirty="0">
                <a:solidFill>
                  <a:srgbClr val="366459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5" name="object 15"/>
            <p:cNvSpPr txBox="1"/>
            <p:nvPr/>
          </p:nvSpPr>
          <p:spPr>
            <a:xfrm>
              <a:off x="657194" y="5116643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Национального проекта Российской Федерации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6" name="object 15"/>
            <p:cNvSpPr txBox="1"/>
            <p:nvPr/>
          </p:nvSpPr>
          <p:spPr>
            <a:xfrm>
              <a:off x="648930" y="6528191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7" name="object 19"/>
            <p:cNvSpPr txBox="1"/>
            <p:nvPr/>
          </p:nvSpPr>
          <p:spPr>
            <a:xfrm>
              <a:off x="643436" y="6777269"/>
              <a:ext cx="6370014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«Комфортная городская среда в 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4" name="object 15"/>
            <p:cNvSpPr txBox="1"/>
            <p:nvPr/>
          </p:nvSpPr>
          <p:spPr>
            <a:xfrm>
              <a:off x="1739787" y="4670855"/>
              <a:ext cx="398088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57245" y="5894296"/>
              <a:ext cx="1016749" cy="169679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922715" y="5440365"/>
              <a:ext cx="3720264" cy="165869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object 16"/>
            <p:cNvSpPr txBox="1"/>
            <p:nvPr/>
          </p:nvSpPr>
          <p:spPr>
            <a:xfrm>
              <a:off x="656718" y="5443450"/>
              <a:ext cx="4414461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«Инфраструктура для жизни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2" name="object 15"/>
            <p:cNvSpPr txBox="1"/>
            <p:nvPr/>
          </p:nvSpPr>
          <p:spPr>
            <a:xfrm>
              <a:off x="654424" y="5763344"/>
              <a:ext cx="6574716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автономного округа –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Югры: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3" name="object 19"/>
            <p:cNvSpPr txBox="1"/>
            <p:nvPr/>
          </p:nvSpPr>
          <p:spPr>
            <a:xfrm>
              <a:off x="648930" y="6031212"/>
              <a:ext cx="637001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«Пространственное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и формирование комфортной городской среды»;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/>
              </a:r>
              <a:b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</a:b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lang="ru-RU"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«Строительство» 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74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75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4034" y="5465509"/>
            <a:ext cx="809960" cy="90458"/>
          </a:xfrm>
          <a:prstGeom prst="rect">
            <a:avLst/>
          </a:prstGeom>
          <a:solidFill>
            <a:srgbClr val="EC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552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89F8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0162977" y="1156157"/>
              <a:ext cx="2506267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«Речной</a:t>
              </a:r>
              <a:r>
                <a:rPr sz="1600" spc="-2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фасад</a:t>
              </a:r>
              <a:r>
                <a:rPr sz="1600" spc="-28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Сургута»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693527"/>
              <a:ext cx="6460548" cy="259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11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5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</a:t>
              </a:r>
              <a:r>
                <a:rPr sz="1200" spc="8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индивидуального</a:t>
              </a:r>
              <a:r>
                <a:rPr sz="1200" spc="8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облика</a:t>
              </a:r>
              <a:r>
                <a:rPr sz="1200" spc="8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города,</a:t>
              </a:r>
              <a:r>
                <a:rPr sz="1200" spc="8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8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панорамы</a:t>
              </a:r>
              <a:r>
                <a:rPr sz="1200" spc="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</a:t>
              </a:r>
              <a:r>
                <a:rPr sz="1200" spc="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185488" y="1937625"/>
              <a:ext cx="4265828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стороны водных объектов реки Оби и протоки Бардыковка.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826747" y="2120243"/>
              <a:ext cx="2060448" cy="4102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Направление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713922" y="2446379"/>
              <a:ext cx="4284878" cy="3412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2930"/>
                </a:lnSpc>
              </a:pPr>
              <a:r>
                <a:rPr sz="2400" spc="-19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Комфортная среда</a:t>
              </a:r>
              <a:r>
                <a:rPr sz="2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»</a:t>
              </a:r>
              <a:endParaRPr sz="2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85488" y="2477992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185488" y="2763226"/>
              <a:ext cx="5747615" cy="7322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разработка проекта прибрежных территорий </a:t>
              </a:r>
              <a:r>
                <a:rPr sz="12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вдоль</a:t>
              </a:r>
              <a:r>
                <a:rPr sz="1200" spc="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реки Обь;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разработка проекта прибрежных территорий протоки Бардыковка;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согласование заданий на проекты планировок, формирующих речной фасад.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566538" y="3227695"/>
              <a:ext cx="4579366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«Идентичность</a:t>
              </a:r>
              <a:r>
                <a:rPr sz="2000" spc="-33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spc="-35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код</a:t>
              </a:r>
              <a:r>
                <a:rPr sz="20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города»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842569" y="4110149"/>
              <a:ext cx="4027289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неповторимого облика города.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671206" y="5214587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Национального проекта Российской Федерации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3063350" y="9000013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31,6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907570" y="9000013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39,6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751790" y="9000013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47,6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5596009" y="9000013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60,4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6440229" y="9000013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70,0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60209" y="9217482"/>
              <a:ext cx="2255608" cy="4067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Удовлетворённость</a:t>
              </a:r>
              <a:r>
                <a:rPr sz="1300" spc="-85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населения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образом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идентичностью</a:t>
              </a:r>
              <a:r>
                <a:rPr sz="1300" spc="-89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города,</a:t>
              </a:r>
              <a:r>
                <a:rPr sz="1300" spc="-88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366459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0" name="object 16"/>
            <p:cNvSpPr txBox="1"/>
            <p:nvPr/>
          </p:nvSpPr>
          <p:spPr>
            <a:xfrm>
              <a:off x="671206" y="5570304"/>
              <a:ext cx="6315151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«Инфраструктура для жизни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5" name="object 15"/>
            <p:cNvSpPr txBox="1"/>
            <p:nvPr/>
          </p:nvSpPr>
          <p:spPr>
            <a:xfrm>
              <a:off x="660209" y="6070742"/>
              <a:ext cx="6491420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автономного округа –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Югры: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6" name="object 19"/>
            <p:cNvSpPr txBox="1"/>
            <p:nvPr/>
          </p:nvSpPr>
          <p:spPr>
            <a:xfrm>
              <a:off x="671206" y="6541410"/>
              <a:ext cx="637001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«Пространственное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и формирование комфортной городской среды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7" name="object 19"/>
            <p:cNvSpPr txBox="1"/>
            <p:nvPr/>
          </p:nvSpPr>
          <p:spPr>
            <a:xfrm>
              <a:off x="671206" y="6809090"/>
              <a:ext cx="637001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«Строительство»;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8" name="object 19"/>
            <p:cNvSpPr txBox="1"/>
            <p:nvPr/>
          </p:nvSpPr>
          <p:spPr>
            <a:xfrm>
              <a:off x="671206" y="7073561"/>
              <a:ext cx="6370014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«Современная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транспортная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система»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9" name="object 15"/>
            <p:cNvSpPr txBox="1"/>
            <p:nvPr/>
          </p:nvSpPr>
          <p:spPr>
            <a:xfrm>
              <a:off x="671206" y="7558722"/>
              <a:ext cx="631515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Муниципальной программы города: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0" name="object 19"/>
            <p:cNvSpPr txBox="1"/>
            <p:nvPr/>
          </p:nvSpPr>
          <p:spPr>
            <a:xfrm>
              <a:off x="660209" y="7970094"/>
              <a:ext cx="6370014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«Комфортная городская среда в городе 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2" name="object 15"/>
            <p:cNvSpPr txBox="1"/>
            <p:nvPr/>
          </p:nvSpPr>
          <p:spPr>
            <a:xfrm>
              <a:off x="1839162" y="4578496"/>
              <a:ext cx="3980884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366459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366459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366459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89600" y="5432595"/>
              <a:ext cx="984394" cy="143139"/>
            </a:xfrm>
            <a:prstGeom prst="rect">
              <a:avLst/>
            </a:prstGeom>
            <a:solidFill>
              <a:srgbClr val="ECF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0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93874" y="10236894"/>
              <a:ext cx="432048" cy="216024"/>
            </a:xfrm>
            <a:prstGeom prst="rect">
              <a:avLst/>
            </a:prstGeom>
            <a:solidFill>
              <a:srgbClr val="948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4336909" y="10236894"/>
              <a:ext cx="432048" cy="216024"/>
            </a:xfrm>
            <a:prstGeom prst="rect">
              <a:avLst/>
            </a:prstGeom>
            <a:solidFill>
              <a:srgbClr val="948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71683" y="4692278"/>
            <a:ext cx="4186687" cy="1721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21347" y="2420784"/>
            <a:ext cx="2364816" cy="183262"/>
          </a:xfrm>
          <a:prstGeom prst="rect">
            <a:avLst/>
          </a:prstGeom>
          <a:solidFill>
            <a:srgbClr val="F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71683" y="6780510"/>
            <a:ext cx="2796863" cy="125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10680700"/>
          </a:xfrm>
          <a:prstGeom prst="rect">
            <a:avLst/>
          </a:prstGeom>
        </p:spPr>
      </p:pic>
      <p:sp>
        <p:nvSpPr>
          <p:cNvPr id="25" name="object 10"/>
          <p:cNvSpPr txBox="1"/>
          <p:nvPr/>
        </p:nvSpPr>
        <p:spPr>
          <a:xfrm>
            <a:off x="1652167" y="6272118"/>
            <a:ext cx="15604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211"/>
              </a:lnSpc>
            </a:pPr>
            <a:r>
              <a:rPr lang="ru-RU" sz="1000" dirty="0">
                <a:solidFill>
                  <a:srgbClr val="000000"/>
                </a:solidFill>
                <a:latin typeface="RMTNTF+DINPro-Medium"/>
                <a:cs typeface="RMTNTF+DINPro-Medium"/>
              </a:rPr>
              <a:t>Гармонизация</a:t>
            </a:r>
          </a:p>
          <a:p>
            <a:pPr marL="0" marR="0" algn="r">
              <a:lnSpc>
                <a:spcPts val="1211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RMTNTF+DINPro-Medium"/>
                <a:cs typeface="RMTNTF+DINPro-Medium"/>
              </a:rPr>
              <a:t>м</a:t>
            </a:r>
            <a:r>
              <a:rPr sz="1000" dirty="0" smtClean="0">
                <a:solidFill>
                  <a:srgbClr val="000000"/>
                </a:solidFill>
                <a:latin typeface="RMTNTF+DINPro-Medium"/>
                <a:cs typeface="RMTNTF+DINPro-Medium"/>
              </a:rPr>
              <a:t>ежнациональных</a:t>
            </a:r>
            <a:r>
              <a:rPr lang="ru-RU" sz="1000" dirty="0" smtClean="0">
                <a:solidFill>
                  <a:srgbClr val="000000"/>
                </a:solidFill>
                <a:latin typeface="RMTNTF+DINPro-Medium"/>
                <a:cs typeface="RMTNTF+DINPro-Medium"/>
              </a:rPr>
              <a:t/>
            </a:r>
            <a:br>
              <a:rPr lang="ru-RU" sz="1000" dirty="0" smtClean="0">
                <a:solidFill>
                  <a:srgbClr val="000000"/>
                </a:solidFill>
                <a:latin typeface="RMTNTF+DINPro-Medium"/>
                <a:cs typeface="RMTNTF+DINPro-Medium"/>
              </a:rPr>
            </a:br>
            <a:r>
              <a:rPr lang="ru-RU" sz="1000" dirty="0" smtClean="0">
                <a:solidFill>
                  <a:srgbClr val="000000"/>
                </a:solidFill>
                <a:latin typeface="RMTNTF+DINPro-Medium"/>
                <a:cs typeface="RMTNTF+DINPro-Medium"/>
              </a:rPr>
              <a:t>и </a:t>
            </a:r>
            <a:r>
              <a:rPr sz="1000" dirty="0" smtClean="0">
                <a:solidFill>
                  <a:srgbClr val="000000"/>
                </a:solidFill>
                <a:latin typeface="RMTNTF+DINPro-Medium"/>
                <a:cs typeface="RMTNTF+DINPro-Medium"/>
              </a:rPr>
              <a:t>межконфессиональных</a:t>
            </a:r>
            <a:endParaRPr sz="1000" dirty="0">
              <a:solidFill>
                <a:srgbClr val="000000"/>
              </a:solidFill>
              <a:latin typeface="RMTNTF+DINPro-Medium"/>
              <a:cs typeface="RMTNTF+DINPro-Medium"/>
            </a:endParaRPr>
          </a:p>
          <a:p>
            <a:pPr marL="0" marR="0" algn="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000000"/>
                </a:solidFill>
                <a:latin typeface="RMTNTF+DINPro-Medium"/>
                <a:cs typeface="RMTNTF+DINPro-Medium"/>
              </a:rPr>
              <a:t>отношений</a:t>
            </a:r>
          </a:p>
        </p:txBody>
      </p:sp>
      <p:sp>
        <p:nvSpPr>
          <p:cNvPr id="27" name="object 14"/>
          <p:cNvSpPr txBox="1"/>
          <p:nvPr/>
        </p:nvSpPr>
        <p:spPr>
          <a:xfrm>
            <a:off x="4515198" y="6272118"/>
            <a:ext cx="102139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1"/>
              </a:lnSpc>
            </a:pPr>
            <a:r>
              <a:rPr lang="ru-RU" sz="1000" dirty="0">
                <a:solidFill>
                  <a:srgbClr val="000000"/>
                </a:solidFill>
                <a:latin typeface="RMTNTF+DINPro-Medium"/>
                <a:cs typeface="RMTNTF+DINPro-Medium"/>
              </a:rPr>
              <a:t>Повышение уровня</a:t>
            </a:r>
          </a:p>
          <a:p>
            <a:pPr marL="0" marR="0">
              <a:lnSpc>
                <a:spcPts val="1211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 smtClean="0">
                <a:solidFill>
                  <a:srgbClr val="000000"/>
                </a:solidFill>
                <a:latin typeface="RMTNTF+DINPro-Medium"/>
                <a:cs typeface="RMTNTF+DINPro-Medium"/>
              </a:rPr>
              <a:t>общественной</a:t>
            </a:r>
            <a:endParaRPr sz="1000" dirty="0">
              <a:solidFill>
                <a:srgbClr val="000000"/>
              </a:solidFill>
              <a:latin typeface="RMTNTF+DINPro-Medium"/>
              <a:cs typeface="RMTNTF+DINPro-Medium"/>
            </a:endParaRPr>
          </a:p>
          <a:p>
            <a:pPr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000000"/>
                </a:solidFill>
                <a:latin typeface="RMTNTF+DINPro-Medium"/>
                <a:cs typeface="RMTNTF+DINPro-Medium"/>
              </a:rPr>
              <a:t>безопасности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56500" cy="3809635"/>
          </a:xfrm>
          <a:prstGeom prst="rect">
            <a:avLst/>
          </a:prstGeom>
        </p:spPr>
      </p:pic>
      <p:sp>
        <p:nvSpPr>
          <p:cNvPr id="28" name="object 3"/>
          <p:cNvSpPr txBox="1"/>
          <p:nvPr/>
        </p:nvSpPr>
        <p:spPr>
          <a:xfrm>
            <a:off x="197068" y="250128"/>
            <a:ext cx="3009665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4"/>
              </a:lnSpc>
            </a:pPr>
            <a:r>
              <a:rPr lang="ru-RU" sz="2400" cap="all" spc="-14" dirty="0">
                <a:solidFill>
                  <a:srgbClr val="5B5572"/>
                </a:solidFill>
                <a:latin typeface="TLGORJ+DINPro-CondensedBold"/>
                <a:cs typeface="TLGORJ+DINPro-CondensedBold"/>
              </a:rPr>
              <a:t>Гармоничное общество</a:t>
            </a:r>
            <a:endParaRPr sz="2400" cap="all" dirty="0">
              <a:solidFill>
                <a:srgbClr val="5B5572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3" name="object 18"/>
          <p:cNvSpPr txBox="1"/>
          <p:nvPr/>
        </p:nvSpPr>
        <p:spPr>
          <a:xfrm>
            <a:off x="609407" y="1709648"/>
            <a:ext cx="632525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53"/>
              </a:lnSpc>
            </a:pPr>
            <a:r>
              <a:rPr sz="1600" spc="-16" dirty="0">
                <a:solidFill>
                  <a:srgbClr val="5B5571"/>
                </a:solidFill>
                <a:latin typeface="WAVTPU+DINPro-Bold"/>
                <a:cs typeface="WAVTPU+DINPro-Bold"/>
              </a:rPr>
              <a:t>Цель</a:t>
            </a:r>
            <a:r>
              <a:rPr sz="1600" spc="-12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5B5571"/>
                </a:solidFill>
                <a:latin typeface="WAVTPU+DINPro-Bold"/>
                <a:cs typeface="WAVTPU+DINPro-Bold"/>
              </a:rPr>
              <a:t>направления</a:t>
            </a:r>
            <a:r>
              <a:rPr sz="1600" spc="-27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5B5571"/>
                </a:solidFill>
                <a:latin typeface="WAVTPU+DINPro-Bold"/>
                <a:cs typeface="WAVTPU+DINPro-Bold"/>
              </a:rPr>
              <a:t>развития </a:t>
            </a:r>
            <a:r>
              <a:rPr sz="16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формирование условий развития коммуникаций между различными группами населения города, формирование безопасной городской среды, обеспечивающей минимальный уровень угроз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для человека</a:t>
            </a:r>
            <a:r>
              <a:rPr sz="1600" spc="-15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600" spc="-15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242746" y="5628382"/>
            <a:ext cx="720080" cy="45719"/>
          </a:xfrm>
          <a:prstGeom prst="rect">
            <a:avLst/>
          </a:prstGeom>
          <a:solidFill>
            <a:srgbClr val="F1F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0" y="0"/>
            <a:ext cx="7556501" cy="10680700"/>
          </a:xfrm>
          <a:prstGeom prst="rect">
            <a:avLst/>
          </a:prstGeom>
        </p:spPr>
      </p:pic>
      <p:sp>
        <p:nvSpPr>
          <p:cNvPr id="29" name="object 4"/>
          <p:cNvSpPr txBox="1"/>
          <p:nvPr/>
        </p:nvSpPr>
        <p:spPr>
          <a:xfrm>
            <a:off x="13544731" y="286123"/>
            <a:ext cx="1484694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СУРГУТ</a:t>
            </a:r>
            <a:r>
              <a:rPr sz="2400" spc="-165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2050</a:t>
            </a:r>
          </a:p>
        </p:txBody>
      </p:sp>
      <p:sp>
        <p:nvSpPr>
          <p:cNvPr id="63" name="object 5"/>
          <p:cNvSpPr txBox="1"/>
          <p:nvPr/>
        </p:nvSpPr>
        <p:spPr>
          <a:xfrm>
            <a:off x="9485633" y="2074773"/>
            <a:ext cx="3841699" cy="705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235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5B5571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>
              <a:lnSpc>
                <a:spcPts val="2567"/>
              </a:lnSpc>
            </a:pPr>
            <a:r>
              <a:rPr sz="2400" spc="-19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«</a:t>
            </a:r>
            <a:r>
              <a:rPr lang="ru-RU" sz="2400" spc="-19" dirty="0">
                <a:solidFill>
                  <a:srgbClr val="5B5571"/>
                </a:solidFill>
                <a:latin typeface="WAVTPU+DINPro-Bold"/>
                <a:cs typeface="WAVTPU+DINPro-Bold"/>
              </a:rPr>
              <a:t>Гармоничное</a:t>
            </a:r>
            <a:r>
              <a:rPr sz="2400" spc="-24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2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общество»</a:t>
            </a:r>
            <a:endParaRPr sz="2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64" name="object 6"/>
          <p:cNvSpPr txBox="1"/>
          <p:nvPr/>
        </p:nvSpPr>
        <p:spPr>
          <a:xfrm>
            <a:off x="9260422" y="3182225"/>
            <a:ext cx="42918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1"/>
              </a:lnSpc>
            </a:pPr>
            <a:r>
              <a:rPr sz="2000" dirty="0">
                <a:solidFill>
                  <a:srgbClr val="5B5571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2000" spc="-16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«</a:t>
            </a:r>
            <a:r>
              <a:rPr lang="ru-RU" sz="2000" spc="-16" dirty="0">
                <a:solidFill>
                  <a:srgbClr val="5B5571"/>
                </a:solidFill>
                <a:latin typeface="WAVTPU+DINPro-Bold"/>
                <a:cs typeface="WAVTPU+DINPro-Bold"/>
              </a:rPr>
              <a:t>Полиэтнический город</a:t>
            </a:r>
            <a:r>
              <a:rPr sz="20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»</a:t>
            </a:r>
            <a:endParaRPr sz="20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65" name="object 7"/>
          <p:cNvSpPr txBox="1"/>
          <p:nvPr/>
        </p:nvSpPr>
        <p:spPr>
          <a:xfrm>
            <a:off x="9317622" y="4135258"/>
            <a:ext cx="4177436" cy="472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444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5B5571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содействие межнациональному и</a:t>
            </a:r>
          </a:p>
          <a:p>
            <a:pPr marL="0" marR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межконфессиональному диалогу жителей города.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8108890" y="5608613"/>
            <a:ext cx="636833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«Реализация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государственной национальной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политики»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67" name="object 13"/>
          <p:cNvSpPr txBox="1"/>
          <p:nvPr/>
        </p:nvSpPr>
        <p:spPr>
          <a:xfrm>
            <a:off x="8108890" y="6483644"/>
            <a:ext cx="637220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7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spc="14" dirty="0" smtClean="0">
                <a:solidFill>
                  <a:srgbClr val="000000"/>
                </a:solidFill>
                <a:latin typeface="MKTDDJ+DINPro"/>
                <a:cs typeface="MKTDDJ+DINPro"/>
              </a:rPr>
              <a:t>«Государственная </a:t>
            </a:r>
            <a:r>
              <a:rPr lang="ru-RU" sz="1200" spc="14" dirty="0">
                <a:solidFill>
                  <a:srgbClr val="000000"/>
                </a:solidFill>
                <a:latin typeface="MKTDDJ+DINPro"/>
                <a:cs typeface="MKTDDJ+DINPro"/>
              </a:rPr>
              <a:t>национальная политика и профилактика </a:t>
            </a:r>
            <a:r>
              <a:rPr lang="ru-RU" sz="1200" spc="14" dirty="0" smtClean="0">
                <a:solidFill>
                  <a:srgbClr val="000000"/>
                </a:solidFill>
                <a:latin typeface="MKTDDJ+DINPro"/>
                <a:cs typeface="MKTDDJ+DINPro"/>
              </a:rPr>
              <a:t>экстремизма»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68" name="object 14"/>
          <p:cNvSpPr txBox="1"/>
          <p:nvPr/>
        </p:nvSpPr>
        <p:spPr>
          <a:xfrm>
            <a:off x="8108890" y="7381260"/>
            <a:ext cx="637226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4"/>
              </a:lnSpc>
            </a:pPr>
            <a:r>
              <a:rPr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 smtClean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«Укрепление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межнационального и межконфессионального согласия, профилактика экстремизма и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терроризма»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69" name="object 16"/>
          <p:cNvSpPr txBox="1"/>
          <p:nvPr/>
        </p:nvSpPr>
        <p:spPr>
          <a:xfrm>
            <a:off x="10596601" y="881772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70" name="object 17"/>
          <p:cNvSpPr txBox="1"/>
          <p:nvPr/>
        </p:nvSpPr>
        <p:spPr>
          <a:xfrm>
            <a:off x="11440821" y="881772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71" name="object 18"/>
          <p:cNvSpPr txBox="1"/>
          <p:nvPr/>
        </p:nvSpPr>
        <p:spPr>
          <a:xfrm>
            <a:off x="12285041" y="881772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72" name="object 19"/>
          <p:cNvSpPr txBox="1"/>
          <p:nvPr/>
        </p:nvSpPr>
        <p:spPr>
          <a:xfrm>
            <a:off x="13129260" y="881772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73" name="object 20"/>
          <p:cNvSpPr txBox="1"/>
          <p:nvPr/>
        </p:nvSpPr>
        <p:spPr>
          <a:xfrm>
            <a:off x="13973480" y="8817728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74" name="object 21"/>
          <p:cNvSpPr txBox="1"/>
          <p:nvPr/>
        </p:nvSpPr>
        <p:spPr>
          <a:xfrm>
            <a:off x="8221805" y="9098205"/>
            <a:ext cx="1876539" cy="406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Доля</a:t>
            </a:r>
            <a:r>
              <a:rPr sz="1300" spc="-88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граждан,</a:t>
            </a:r>
            <a:r>
              <a:rPr sz="1300" spc="-94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положительно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оценивающих</a:t>
            </a:r>
            <a:r>
              <a:rPr sz="1300" spc="-91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состояние</a:t>
            </a:r>
          </a:p>
        </p:txBody>
      </p:sp>
      <p:sp>
        <p:nvSpPr>
          <p:cNvPr id="75" name="object 22"/>
          <p:cNvSpPr txBox="1"/>
          <p:nvPr/>
        </p:nvSpPr>
        <p:spPr>
          <a:xfrm>
            <a:off x="8221805" y="9453831"/>
            <a:ext cx="2267330" cy="584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межнациональных</a:t>
            </a:r>
            <a:r>
              <a:rPr sz="1300" spc="-91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(межэтнических)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отношений,</a:t>
            </a:r>
            <a:r>
              <a:rPr sz="1300" spc="-91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в</a:t>
            </a:r>
            <a:r>
              <a:rPr sz="1300" spc="-92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общей</a:t>
            </a:r>
            <a:r>
              <a:rPr sz="1300" spc="-9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численности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граждан,</a:t>
            </a:r>
            <a:r>
              <a:rPr sz="1300" spc="-94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76" name="object 11"/>
          <p:cNvSpPr txBox="1"/>
          <p:nvPr/>
        </p:nvSpPr>
        <p:spPr>
          <a:xfrm>
            <a:off x="8108890" y="5301031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Государственной программы Российской Федерации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77" name="object 11"/>
          <p:cNvSpPr txBox="1"/>
          <p:nvPr/>
        </p:nvSpPr>
        <p:spPr>
          <a:xfrm>
            <a:off x="8108890" y="6067764"/>
            <a:ext cx="6706967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Государственной программы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Ханты-Мансийского автономного округа - Югры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78" name="object 11"/>
          <p:cNvSpPr txBox="1"/>
          <p:nvPr/>
        </p:nvSpPr>
        <p:spPr>
          <a:xfrm>
            <a:off x="8108890" y="7008845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Муниципальной программы города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79" name="object 11"/>
          <p:cNvSpPr txBox="1"/>
          <p:nvPr/>
        </p:nvSpPr>
        <p:spPr>
          <a:xfrm>
            <a:off x="9485633" y="4885386"/>
            <a:ext cx="390499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вектора </a:t>
            </a: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будет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реализацией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80" name="object 16"/>
          <p:cNvSpPr txBox="1"/>
          <p:nvPr/>
        </p:nvSpPr>
        <p:spPr>
          <a:xfrm>
            <a:off x="10596601" y="971076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79,8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81" name="object 17"/>
          <p:cNvSpPr txBox="1"/>
          <p:nvPr/>
        </p:nvSpPr>
        <p:spPr>
          <a:xfrm>
            <a:off x="11440821" y="971076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81,9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82" name="object 18"/>
          <p:cNvSpPr txBox="1"/>
          <p:nvPr/>
        </p:nvSpPr>
        <p:spPr>
          <a:xfrm>
            <a:off x="12285041" y="971076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84,1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83" name="object 19"/>
          <p:cNvSpPr txBox="1"/>
          <p:nvPr/>
        </p:nvSpPr>
        <p:spPr>
          <a:xfrm>
            <a:off x="13129260" y="971076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87,5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84" name="object 20"/>
          <p:cNvSpPr txBox="1"/>
          <p:nvPr/>
        </p:nvSpPr>
        <p:spPr>
          <a:xfrm>
            <a:off x="13973480" y="9710764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90,0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</p:spTree>
    <p:extLst>
      <p:ext uri="{BB962C8B-B14F-4D97-AF65-F5344CB8AC3E}">
        <p14:creationId xmlns:p14="http://schemas.microsoft.com/office/powerpoint/2010/main" val="2800970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82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83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571338" y="218835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935511" y="2120243"/>
              <a:ext cx="3841699" cy="7053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1235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>
                <a:lnSpc>
                  <a:spcPts val="2567"/>
                </a:lnSpc>
              </a:pPr>
              <a:r>
                <a:rPr sz="2400" spc="-19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400" spc="-19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Гармоничное</a:t>
              </a:r>
              <a:r>
                <a:rPr sz="2400" spc="-24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общество»</a:t>
              </a:r>
              <a:endParaRPr sz="2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710300" y="3227695"/>
              <a:ext cx="4291837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2441"/>
                </a:lnSpc>
              </a:pP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spc="-16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</a:t>
              </a:r>
              <a:r>
                <a:rPr lang="ru-RU" sz="2000" spc="-16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Безопасность</a:t>
              </a:r>
              <a:r>
                <a:rPr sz="20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»</a:t>
              </a:r>
              <a:endParaRPr sz="20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010450" y="3931601"/>
              <a:ext cx="5691535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algn="ctr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lang="ru-RU"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становление города Сургута, как </a:t>
              </a:r>
              <a:r>
                <a:rPr lang="ru-RU" sz="14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пространства с </a:t>
              </a:r>
              <a:r>
                <a:rPr lang="ru-RU"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высоким уровнем общественной безопасности</a:t>
              </a:r>
              <a:r>
                <a:rPr sz="14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4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54902" y="6255528"/>
              <a:ext cx="6368338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«Обеспечение общественного правопорядка и противодействие преступности»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54902" y="6857105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«Безопасность жизнедеятельности и профилактика правонарушений»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58768" y="7426730"/>
              <a:ext cx="6372262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4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Защита населения и территории города Сургута от чрезвычайных ситуаций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/>
              </a:r>
              <a:b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</a:b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и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совершенствование гражданской обороны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 </a:t>
              </a:r>
            </a:p>
            <a:p>
              <a:pPr>
                <a:lnSpc>
                  <a:spcPts val="1454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lang="ru-RU"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«Профилактика правонарушений в городе Сургуте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lang="ru-RU"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3046479" y="815372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3890699" y="815372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4734919" y="815372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5579138" y="815372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423358" y="8153725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71683" y="8516707"/>
              <a:ext cx="1876539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Удовлетворенность населения уровнем общественной </a:t>
              </a:r>
              <a:r>
                <a:rPr lang="ru-RU"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безопасности,</a:t>
              </a:r>
              <a:r>
                <a:rPr lang="ru-RU" sz="1300" spc="-94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%</a:t>
              </a:r>
              <a:r>
                <a:rPr lang="ru-RU"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endParaRPr sz="13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676456" y="9138441"/>
              <a:ext cx="2267330" cy="5845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Уровень преступности,</a:t>
              </a:r>
            </a:p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зарегистрированных преступлений</a:t>
              </a:r>
            </a:p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на 100 тыс. чел. населения, </a:t>
              </a:r>
              <a:r>
                <a:rPr lang="ru-RU"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ед.</a:t>
              </a:r>
              <a:endParaRPr sz="13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6" name="object 11"/>
            <p:cNvSpPr txBox="1"/>
            <p:nvPr/>
          </p:nvSpPr>
          <p:spPr>
            <a:xfrm>
              <a:off x="558768" y="5974801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Государственной программы Российской Федерации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7" name="object 11"/>
            <p:cNvSpPr txBox="1"/>
            <p:nvPr/>
          </p:nvSpPr>
          <p:spPr>
            <a:xfrm>
              <a:off x="554902" y="6549250"/>
              <a:ext cx="6706967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Государственной программы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Ханты-Мансийского автономного округа - Югры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8" name="object 11"/>
            <p:cNvSpPr txBox="1"/>
            <p:nvPr/>
          </p:nvSpPr>
          <p:spPr>
            <a:xfrm>
              <a:off x="558768" y="7153459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Муниципальных программ города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5" name="object 11"/>
            <p:cNvSpPr txBox="1"/>
            <p:nvPr/>
          </p:nvSpPr>
          <p:spPr>
            <a:xfrm>
              <a:off x="2096393" y="4767847"/>
              <a:ext cx="390499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9" name="object 16"/>
            <p:cNvSpPr txBox="1"/>
            <p:nvPr/>
          </p:nvSpPr>
          <p:spPr>
            <a:xfrm>
              <a:off x="3055089" y="9949229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59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0" name="object 17"/>
            <p:cNvSpPr txBox="1"/>
            <p:nvPr/>
          </p:nvSpPr>
          <p:spPr>
            <a:xfrm>
              <a:off x="3899309" y="9949229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63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1" name="object 18"/>
            <p:cNvSpPr txBox="1"/>
            <p:nvPr/>
          </p:nvSpPr>
          <p:spPr>
            <a:xfrm>
              <a:off x="4743529" y="9949229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69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2" name="object 19"/>
            <p:cNvSpPr txBox="1"/>
            <p:nvPr/>
          </p:nvSpPr>
          <p:spPr>
            <a:xfrm>
              <a:off x="5587748" y="9949229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3" name="object 20"/>
            <p:cNvSpPr txBox="1"/>
            <p:nvPr/>
          </p:nvSpPr>
          <p:spPr>
            <a:xfrm>
              <a:off x="6431968" y="9949229"/>
              <a:ext cx="633831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3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85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8" name="object 9"/>
            <p:cNvSpPr txBox="1"/>
            <p:nvPr/>
          </p:nvSpPr>
          <p:spPr>
            <a:xfrm>
              <a:off x="554902" y="5436933"/>
              <a:ext cx="6368338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«Экономика данных и цифровая трансформация государства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25964" y="5590709"/>
            <a:ext cx="848030" cy="45719"/>
          </a:xfrm>
          <a:prstGeom prst="rect">
            <a:avLst/>
          </a:prstGeom>
          <a:solidFill>
            <a:srgbClr val="F1F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object 3"/>
          <p:cNvSpPr txBox="1"/>
          <p:nvPr/>
        </p:nvSpPr>
        <p:spPr>
          <a:xfrm>
            <a:off x="262667" y="234523"/>
            <a:ext cx="573947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4"/>
              </a:lnSpc>
            </a:pPr>
            <a:r>
              <a:rPr lang="ru-RU" sz="2400" cap="all" spc="-14" dirty="0">
                <a:solidFill>
                  <a:srgbClr val="5B5572"/>
                </a:solidFill>
                <a:latin typeface="TLGORJ+DINPro-CondensedBold"/>
                <a:cs typeface="TLGORJ+DINPro-CondensedBold"/>
              </a:rPr>
              <a:t>НАПРАВЛЕНИЯ И ВЕКТОРЫ СТРАТЕГИИ СУРГУТА 2050</a:t>
            </a:r>
          </a:p>
        </p:txBody>
      </p:sp>
      <p:sp>
        <p:nvSpPr>
          <p:cNvPr id="35" name="object 3"/>
          <p:cNvSpPr txBox="1"/>
          <p:nvPr/>
        </p:nvSpPr>
        <p:spPr>
          <a:xfrm>
            <a:off x="8008912" y="234523"/>
            <a:ext cx="573947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4"/>
              </a:lnSpc>
            </a:pPr>
            <a:r>
              <a:rPr lang="ru-RU" sz="2400" cap="all" spc="-14" dirty="0">
                <a:solidFill>
                  <a:srgbClr val="5B5572"/>
                </a:solidFill>
                <a:latin typeface="TLGORJ+DINPro-CondensedBold"/>
                <a:cs typeface="TLGORJ+DINPro-CondensedBold"/>
              </a:rPr>
              <a:t>ФЛАГМАНСКИЕ ПРОЕКТЫ</a:t>
            </a:r>
          </a:p>
        </p:txBody>
      </p:sp>
      <p:sp>
        <p:nvSpPr>
          <p:cNvPr id="36" name="object 16"/>
          <p:cNvSpPr txBox="1"/>
          <p:nvPr/>
        </p:nvSpPr>
        <p:spPr>
          <a:xfrm>
            <a:off x="3046479" y="877228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55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3890699" y="877228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58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8" name="object 18"/>
          <p:cNvSpPr txBox="1"/>
          <p:nvPr/>
        </p:nvSpPr>
        <p:spPr>
          <a:xfrm>
            <a:off x="4734919" y="877228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6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4,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39" name="object 19"/>
          <p:cNvSpPr txBox="1"/>
          <p:nvPr/>
        </p:nvSpPr>
        <p:spPr>
          <a:xfrm>
            <a:off x="5579138" y="877228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7</a:t>
            </a:r>
            <a:r>
              <a:rPr lang="ru-RU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0" name="object 20"/>
          <p:cNvSpPr txBox="1"/>
          <p:nvPr/>
        </p:nvSpPr>
        <p:spPr>
          <a:xfrm>
            <a:off x="6423358" y="8772287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83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1" name="object 16"/>
          <p:cNvSpPr txBox="1"/>
          <p:nvPr/>
        </p:nvSpPr>
        <p:spPr>
          <a:xfrm>
            <a:off x="3048980" y="921344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1041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2" name="object 17"/>
          <p:cNvSpPr txBox="1"/>
          <p:nvPr/>
        </p:nvSpPr>
        <p:spPr>
          <a:xfrm>
            <a:off x="3893200" y="921344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96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3" name="object 18"/>
          <p:cNvSpPr txBox="1"/>
          <p:nvPr/>
        </p:nvSpPr>
        <p:spPr>
          <a:xfrm>
            <a:off x="4737420" y="921344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921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4" name="object 19"/>
          <p:cNvSpPr txBox="1"/>
          <p:nvPr/>
        </p:nvSpPr>
        <p:spPr>
          <a:xfrm>
            <a:off x="5581639" y="921344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8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46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5" name="object 20"/>
          <p:cNvSpPr txBox="1"/>
          <p:nvPr/>
        </p:nvSpPr>
        <p:spPr>
          <a:xfrm>
            <a:off x="6425859" y="9213440"/>
            <a:ext cx="6338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39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726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693719" y="9794617"/>
            <a:ext cx="226733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Доля раскрытых преступлений </a:t>
            </a:r>
          </a:p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от общего числа </a:t>
            </a:r>
            <a:r>
              <a:rPr lang="ru-RU" sz="13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преступлений, %</a:t>
            </a:r>
            <a:endParaRPr lang="ru-RU" sz="13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7" name="object 11"/>
          <p:cNvSpPr txBox="1"/>
          <p:nvPr/>
        </p:nvSpPr>
        <p:spPr>
          <a:xfrm>
            <a:off x="567378" y="5183766"/>
            <a:ext cx="6243083" cy="199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Национальных проектов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Российской Федерации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49" name="object 9"/>
          <p:cNvSpPr txBox="1"/>
          <p:nvPr/>
        </p:nvSpPr>
        <p:spPr>
          <a:xfrm>
            <a:off x="554902" y="5699147"/>
            <a:ext cx="636833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«Беспилотные авиационные системы»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12" y="4500516"/>
            <a:ext cx="6642546" cy="578811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912" y="1040786"/>
            <a:ext cx="6642546" cy="3459730"/>
          </a:xfrm>
          <a:prstGeom prst="rect">
            <a:avLst/>
          </a:prstGeom>
        </p:spPr>
      </p:pic>
      <p:sp>
        <p:nvSpPr>
          <p:cNvPr id="51" name="object 6"/>
          <p:cNvSpPr txBox="1"/>
          <p:nvPr/>
        </p:nvSpPr>
        <p:spPr>
          <a:xfrm>
            <a:off x="9184266" y="1412562"/>
            <a:ext cx="4291837" cy="272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441"/>
              </a:lnSpc>
            </a:pPr>
            <a:r>
              <a:rPr lang="ru-RU" sz="1600" dirty="0">
                <a:solidFill>
                  <a:srgbClr val="5B5571"/>
                </a:solidFill>
                <a:latin typeface="WAVTPU+DINPro-Bold"/>
                <a:cs typeface="WAVTPU+DINPro-Bold"/>
              </a:rPr>
              <a:t>«Общественная безопасность»</a:t>
            </a:r>
          </a:p>
        </p:txBody>
      </p:sp>
      <p:sp>
        <p:nvSpPr>
          <p:cNvPr id="52" name="object 7"/>
          <p:cNvSpPr txBox="1"/>
          <p:nvPr/>
        </p:nvSpPr>
        <p:spPr>
          <a:xfrm>
            <a:off x="8008912" y="2036886"/>
            <a:ext cx="6642546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algn="ctr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5B5571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повышение уровня безопасности граждан,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профилактика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правонарушений и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создание основы для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снижения уровня преступности</a:t>
            </a:r>
            <a:r>
              <a:rPr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4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53" name="object 7"/>
          <p:cNvSpPr txBox="1"/>
          <p:nvPr/>
        </p:nvSpPr>
        <p:spPr>
          <a:xfrm>
            <a:off x="8217146" y="2952144"/>
            <a:ext cx="6130615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algn="just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lang="ru-RU"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проектирование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, закупка и установка комплексов автоматической фиксации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нарушений правил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дорожного движения, видеонаблюдения на перекрестках и в местах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массового пребывания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людей в рамках развития аппаратно-программного комплекса «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Безопасный город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», который направлен на обеспечение охраны общественного порядка,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безопасности дорожного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движения и повышение уровня защищенности населения города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Сургута.</a:t>
            </a:r>
            <a:endParaRPr lang="ru-RU"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088869" y="2624553"/>
            <a:ext cx="2190793" cy="292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ctr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u="sng" spc="-14" dirty="0">
                <a:solidFill>
                  <a:srgbClr val="5B5571"/>
                </a:solidFill>
                <a:latin typeface="WAVTPU+DINPro-Bold"/>
                <a:cs typeface="WAVTPU+DINPro-Bold"/>
              </a:rPr>
              <a:t>Основные мероприятия: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096393" y="4375210"/>
            <a:ext cx="529729" cy="93298"/>
          </a:xfrm>
          <a:prstGeom prst="rect">
            <a:avLst/>
          </a:prstGeom>
          <a:solidFill>
            <a:srgbClr val="E3E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0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2960827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4" dirty="0">
                  <a:solidFill>
                    <a:srgbClr val="5B5572"/>
                  </a:solidFill>
                  <a:latin typeface="TLGORJ+DINPro-CondensedBold"/>
                  <a:cs typeface="TLGORJ+DINPro-CondensedBold"/>
                </a:rPr>
                <a:t>ГРАЖДАНСКОЕ</a:t>
              </a:r>
              <a:r>
                <a:rPr sz="2400" spc="-156" dirty="0">
                  <a:solidFill>
                    <a:srgbClr val="5B5572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2"/>
                  </a:solidFill>
                  <a:latin typeface="TLGORJ+DINPro-CondensedBold"/>
                  <a:cs typeface="TLGORJ+DINPro-CondensedBold"/>
                </a:rPr>
                <a:t>ОБЩЕСТВО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71683" y="2261918"/>
              <a:ext cx="6172607" cy="199715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5" dirty="0">
                  <a:solidFill>
                    <a:srgbClr val="5B5572"/>
                  </a:solidFill>
                  <a:latin typeface="WAVTPU+DINPro-Bold"/>
                  <a:cs typeface="WAVTPU+DINPro-Bold"/>
                </a:rPr>
                <a:t>Гражданское</a:t>
              </a:r>
              <a:r>
                <a:rPr sz="1600" spc="-13" dirty="0">
                  <a:solidFill>
                    <a:srgbClr val="5B5572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2"/>
                  </a:solidFill>
                  <a:latin typeface="WAVTPU+DINPro-Bold"/>
                  <a:cs typeface="WAVTPU+DINPro-Bold"/>
                </a:rPr>
                <a:t>общество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общество полноправных граждан, в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котором установлен порядок, гарантирующий дискурсивный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характер урегулирования конфликтов (вместо ограничительного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или насильственного), и </a:t>
              </a:r>
              <a:r>
                <a:rPr sz="1600" spc="-28" dirty="0">
                  <a:solidFill>
                    <a:srgbClr val="000000"/>
                  </a:solidFill>
                  <a:latin typeface="MKTDDJ+DINPro"/>
                  <a:cs typeface="MKTDDJ+DINPro"/>
                </a:rPr>
                <a:t>где</a:t>
              </a:r>
              <a:r>
                <a:rPr sz="1600" spc="2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общественная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культура</a:t>
              </a:r>
              <a:r>
                <a:rPr sz="16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основана на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понимании и компромиссе. Действия в гражданском обществе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рассматриваются как коммуникативный процесс, несущими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элементами которого являются непосредственное общение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людей,</a:t>
              </a:r>
              <a:r>
                <a:rPr sz="1600" spc="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средства массовой информации и ассоциации.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2779250" y="2546312"/>
              <a:ext cx="855345" cy="345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3053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Городское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управление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3447398" y="5891928"/>
              <a:ext cx="110553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algn="ctr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Молодежная политика</a:t>
              </a:r>
              <a:endParaRPr sz="10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1656233" y="3328329"/>
              <a:ext cx="953517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Эффективное</a:t>
              </a:r>
              <a:endParaRPr lang="ru-RU" sz="1000" dirty="0" smtClean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г</a:t>
              </a: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ородское</a:t>
              </a:r>
              <a:endParaRPr lang="ru-RU" sz="1000" dirty="0" smtClean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управление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2660044" y="4864402"/>
              <a:ext cx="1535176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211"/>
                </a:lnSpc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</a:t>
              </a:r>
            </a:p>
            <a:p>
              <a:pPr>
                <a:lnSpc>
                  <a:spcPts val="1211"/>
                </a:lnSpc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инфраструктуры</a:t>
              </a:r>
            </a:p>
            <a:p>
              <a:pPr>
                <a:lnSpc>
                  <a:spcPts val="1211"/>
                </a:lnSpc>
              </a:pPr>
              <a:r>
                <a:rPr lang="ru-RU"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для молодежи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71683" y="4528412"/>
              <a:ext cx="6369508" cy="17533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Образ</a:t>
              </a:r>
              <a:r>
                <a:rPr sz="1600" spc="-26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действия</a:t>
              </a:r>
              <a:r>
                <a:rPr sz="1600" spc="-27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гражданском</a:t>
              </a:r>
              <a:r>
                <a:rPr sz="1600" spc="-27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обществе</a:t>
              </a:r>
              <a:r>
                <a:rPr sz="1600" spc="-26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строится на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таких традиционных ценностных установках, как: высокие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нравственные идеалы, крепкая семья, созидательный </a:t>
              </a:r>
              <a:r>
                <a:rPr sz="1600" spc="-14" dirty="0">
                  <a:solidFill>
                    <a:srgbClr val="000000"/>
                  </a:solidFill>
                  <a:latin typeface="MKTDDJ+DINPro"/>
                  <a:cs typeface="MKTDDJ+DINPro"/>
                </a:rPr>
                <a:t>труд,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приоритет духовного над материальным, гуманизм, милосердие,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справедливость,</a:t>
              </a:r>
              <a:r>
                <a:rPr sz="16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коллективизм,</a:t>
              </a:r>
              <a:r>
                <a:rPr sz="16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взаимопомощь</a:t>
              </a:r>
              <a:r>
                <a:rPr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взаимоуважение,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историческая память и преемственность поколений, единство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народов России.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9128299" y="4870054"/>
              <a:ext cx="1046098" cy="4966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28294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</a:t>
              </a:r>
            </a:p>
            <a:p>
              <a:pPr marL="325755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общества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небезразличия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0718721" y="4864402"/>
              <a:ext cx="1414271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5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Гражданское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0882703" y="5118402"/>
              <a:ext cx="1069035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общество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167930" y="5936158"/>
              <a:ext cx="1424051" cy="345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1195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Волонтерство</a:t>
              </a:r>
              <a:r>
                <a:rPr sz="1000" spc="-1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и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благотворительность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671683" y="6551066"/>
              <a:ext cx="6130340" cy="17533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6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600" spc="-12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направления</a:t>
              </a:r>
              <a:r>
                <a:rPr sz="1600" spc="-27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развития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формирование сообщества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свободных, равных и активных граждан на основе традиций,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интересов и ценностей путем расширения гражданского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общества, формирования системы гражданского воспитания,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повышения ответственности, создание условий для реализации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гражданских инициатив, возможностей для самореализации 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талантов </a:t>
              </a:r>
              <a:r>
                <a:rPr sz="1600" spc="-15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молодежи.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9804033" y="3328329"/>
              <a:ext cx="1174611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algn="r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Расширение </a:t>
              </a: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взаимодействия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власти </a:t>
              </a: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и НКО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971268" y="2470112"/>
              <a:ext cx="1241425" cy="4979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9855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Общественное</a:t>
              </a:r>
            </a:p>
            <a:p>
              <a:pPr marL="313055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участие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и</a:t>
              </a:r>
              <a:r>
                <a:rPr sz="1000" spc="-18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самоуправление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93874" y="10236894"/>
              <a:ext cx="432048" cy="216024"/>
            </a:xfrm>
            <a:prstGeom prst="rect">
              <a:avLst/>
            </a:prstGeom>
            <a:solidFill>
              <a:srgbClr val="948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4336909" y="10236894"/>
              <a:ext cx="432048" cy="216024"/>
            </a:xfrm>
            <a:prstGeom prst="rect">
              <a:avLst/>
            </a:prstGeom>
            <a:solidFill>
              <a:srgbClr val="948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84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9600" y="4514813"/>
            <a:ext cx="1200417" cy="254998"/>
          </a:xfrm>
          <a:prstGeom prst="rect">
            <a:avLst/>
          </a:prstGeom>
          <a:solidFill>
            <a:srgbClr val="F1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0" y="-29766"/>
            <a:ext cx="15113000" cy="10626700"/>
            <a:chOff x="0" y="-29766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-29766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507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935511" y="2120243"/>
              <a:ext cx="3841699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1235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9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«Гражданское</a:t>
              </a:r>
              <a:r>
                <a:rPr sz="2400" spc="-2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общество»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495512" y="2120243"/>
              <a:ext cx="3841697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1235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9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«Гражданское</a:t>
              </a:r>
              <a:r>
                <a:rPr sz="2400" spc="-2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общество»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92791" y="3227695"/>
              <a:ext cx="6326886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«Общественное</a:t>
              </a:r>
              <a:r>
                <a:rPr sz="2000" spc="-3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участие</a:t>
              </a:r>
              <a:r>
                <a:rPr sz="2000" spc="-3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самоуправление»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9384726" y="3227695"/>
              <a:ext cx="4063237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«Городское</a:t>
              </a:r>
              <a:r>
                <a:rPr sz="2000" spc="-27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управление»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197899" y="3967627"/>
              <a:ext cx="5307220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условий для общественного участия и самоуправления.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412634" y="3966158"/>
              <a:ext cx="5806776" cy="6540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sz="1400" spc="-1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трансформация городского управления в целях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повышения</a:t>
              </a:r>
            </a:p>
            <a:p>
              <a:pPr algn="ctr">
                <a:lnSpc>
                  <a:spcPts val="1709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удовлетворенности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граждан при предоставлении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государственных</a:t>
              </a:r>
            </a:p>
            <a:p>
              <a:pPr algn="ctr">
                <a:lnSpc>
                  <a:spcPts val="1709"/>
                </a:lnSpc>
              </a:pP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и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муниципальных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услуг</a:t>
              </a:r>
              <a:r>
                <a:rPr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.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570911" y="8106359"/>
              <a:ext cx="351693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145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143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1433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143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635549" y="8480432"/>
              <a:ext cx="2844685" cy="5770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Доля</a:t>
              </a:r>
              <a:r>
                <a:rPr sz="1300" spc="-8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граждан,</a:t>
              </a:r>
              <a:r>
                <a:rPr sz="1300" spc="-94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принявших участие в различных мероприятиях посредством информационных технологий</a:t>
              </a:r>
              <a:r>
                <a:rPr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87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609420" y="8801708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46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329511" y="8801708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50,5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5049601" y="8801708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53,0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5769691" y="8801708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57,0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89781" y="8801708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60,0</a:t>
              </a: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10588295" y="8574682"/>
              <a:ext cx="633831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0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74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1432515" y="8574682"/>
              <a:ext cx="633831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0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75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2276735" y="8574682"/>
              <a:ext cx="633831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0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75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,1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3120954" y="8574682"/>
              <a:ext cx="633831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0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3965174" y="8574682"/>
              <a:ext cx="633831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09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75,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3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8231684" y="8729917"/>
              <a:ext cx="2067229" cy="5845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Удовлетворенность</a:t>
              </a:r>
              <a:r>
                <a:rPr sz="1300" spc="-8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населения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деятельностью</a:t>
              </a:r>
              <a:r>
                <a:rPr sz="1300" spc="-89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органов</a:t>
              </a:r>
              <a:r>
                <a:rPr sz="1300" spc="-9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местного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самоуправления,</a:t>
              </a:r>
              <a:r>
                <a:rPr sz="1300" spc="-91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635549" y="9360930"/>
              <a:ext cx="2798292" cy="7623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Количество</a:t>
              </a:r>
              <a:r>
                <a:rPr sz="1300" spc="-8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некоммерческих</a:t>
              </a:r>
              <a:r>
                <a:rPr sz="1300" spc="-91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организаций,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которым</a:t>
              </a:r>
              <a:r>
                <a:rPr sz="1300" spc="-8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оказана</a:t>
              </a:r>
              <a:r>
                <a:rPr sz="1300" spc="-91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консультационная</a:t>
              </a:r>
              <a:r>
                <a:rPr sz="1300" spc="-8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методическая</a:t>
              </a:r>
              <a:r>
                <a:rPr sz="1300" spc="-8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поддержка</a:t>
              </a:r>
              <a:r>
                <a:rPr sz="1300" spc="-9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со</a:t>
              </a:r>
              <a:r>
                <a:rPr sz="1300" spc="-92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стороны</a:t>
              </a:r>
              <a:r>
                <a:rPr sz="1300" spc="-9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органов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местного</a:t>
              </a:r>
              <a:r>
                <a:rPr sz="1300" spc="-89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самоуправления,</a:t>
              </a:r>
              <a:r>
                <a:rPr sz="1300" spc="-91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ед.</a:t>
              </a: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3609420" y="9813790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120</a:t>
              </a: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4329511" y="9811815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125</a:t>
              </a: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5049601" y="981181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130</a:t>
              </a: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768220" y="981181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135</a:t>
              </a: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6486839" y="981181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140</a:t>
              </a: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8232218" y="9374802"/>
              <a:ext cx="2356611" cy="7694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02"/>
                </a:lnSpc>
              </a:pP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Уровень удовлетворенности населения качеством предоставления государственных и муниципальных </a:t>
              </a:r>
              <a:r>
                <a:rPr lang="ru-RU"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услуг</a:t>
              </a:r>
              <a:r>
                <a:rPr sz="13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sz="1300" spc="-91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10700390" y="9512720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90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11544610" y="9512720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90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12388830" y="9512720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90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</a:t>
              </a: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13233050" y="9512720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90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,0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14077269" y="9512720"/>
              <a:ext cx="47975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9</a:t>
              </a:r>
              <a:r>
                <a:rPr sz="1800" dirty="0" smtClean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0,0</a:t>
              </a:r>
              <a:endParaRPr sz="1800" dirty="0">
                <a:solidFill>
                  <a:srgbClr val="5B5571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55" name="object 9"/>
            <p:cNvSpPr txBox="1"/>
            <p:nvPr/>
          </p:nvSpPr>
          <p:spPr>
            <a:xfrm>
              <a:off x="641883" y="5672888"/>
              <a:ext cx="6368338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«Экономическое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и инновационная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экономика»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6" name="object 13"/>
            <p:cNvSpPr txBox="1"/>
            <p:nvPr/>
          </p:nvSpPr>
          <p:spPr>
            <a:xfrm>
              <a:off x="636161" y="6232795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«Пространственное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и формирование комфортной городской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среды»;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7" name="object 14"/>
            <p:cNvSpPr txBox="1"/>
            <p:nvPr/>
          </p:nvSpPr>
          <p:spPr>
            <a:xfrm>
              <a:off x="635549" y="7692037"/>
              <a:ext cx="6372262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4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гражданского общества в городе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8" name="object 11"/>
            <p:cNvSpPr txBox="1"/>
            <p:nvPr/>
          </p:nvSpPr>
          <p:spPr>
            <a:xfrm>
              <a:off x="641883" y="5365306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Государственной программы Российской Федерации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59" name="object 11"/>
            <p:cNvSpPr txBox="1"/>
            <p:nvPr/>
          </p:nvSpPr>
          <p:spPr>
            <a:xfrm>
              <a:off x="635607" y="5966368"/>
              <a:ext cx="6460225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- Югры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0" name="object 11"/>
            <p:cNvSpPr txBox="1"/>
            <p:nvPr/>
          </p:nvSpPr>
          <p:spPr>
            <a:xfrm>
              <a:off x="635549" y="7430809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Муниципальной программы города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1" name="object 13"/>
            <p:cNvSpPr txBox="1"/>
            <p:nvPr/>
          </p:nvSpPr>
          <p:spPr>
            <a:xfrm>
              <a:off x="635607" y="6439990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Государственная национальная политика и профилактика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экстремизма»;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62" name="object 13"/>
            <p:cNvSpPr txBox="1"/>
            <p:nvPr/>
          </p:nvSpPr>
          <p:spPr>
            <a:xfrm>
              <a:off x="635607" y="6647636"/>
              <a:ext cx="637220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«Управление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государственными финансами и создание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условий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 эффективного управления муниципальными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финансами»;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63" name="object 13"/>
            <p:cNvSpPr txBox="1"/>
            <p:nvPr/>
          </p:nvSpPr>
          <p:spPr>
            <a:xfrm>
              <a:off x="635607" y="7044744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гражданского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общества»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65" name="object 14"/>
            <p:cNvSpPr txBox="1"/>
            <p:nvPr/>
          </p:nvSpPr>
          <p:spPr>
            <a:xfrm>
              <a:off x="8211639" y="8189402"/>
              <a:ext cx="6372262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4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гражданского общества в городе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66" name="object 11"/>
            <p:cNvSpPr txBox="1"/>
            <p:nvPr/>
          </p:nvSpPr>
          <p:spPr>
            <a:xfrm>
              <a:off x="8214706" y="6118632"/>
              <a:ext cx="6545308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- Югры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7" name="object 11"/>
            <p:cNvSpPr txBox="1"/>
            <p:nvPr/>
          </p:nvSpPr>
          <p:spPr>
            <a:xfrm>
              <a:off x="8224842" y="7409108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Муниципальных программ города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68" name="object 13"/>
            <p:cNvSpPr txBox="1"/>
            <p:nvPr/>
          </p:nvSpPr>
          <p:spPr>
            <a:xfrm>
              <a:off x="8230052" y="6445809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экономического потенциала»;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69" name="object 13"/>
            <p:cNvSpPr txBox="1"/>
            <p:nvPr/>
          </p:nvSpPr>
          <p:spPr>
            <a:xfrm>
              <a:off x="8230052" y="6690270"/>
              <a:ext cx="6372204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«Управление государственными финансами и создание условий для эффективного управления муниципальными финансами»;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70" name="object 13"/>
            <p:cNvSpPr txBox="1"/>
            <p:nvPr/>
          </p:nvSpPr>
          <p:spPr>
            <a:xfrm>
              <a:off x="8211697" y="7127421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«Управление государственным имуществом»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72" name="object 14"/>
            <p:cNvSpPr txBox="1"/>
            <p:nvPr/>
          </p:nvSpPr>
          <p:spPr>
            <a:xfrm>
              <a:off x="8211639" y="7957967"/>
              <a:ext cx="6372262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4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«Управление муниципальным имуществом в городе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73" name="object 14"/>
            <p:cNvSpPr txBox="1"/>
            <p:nvPr/>
          </p:nvSpPr>
          <p:spPr>
            <a:xfrm>
              <a:off x="8211697" y="7712323"/>
              <a:ext cx="6372262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4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«Управление муниципальными финансами города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75" name="object 11"/>
            <p:cNvSpPr txBox="1"/>
            <p:nvPr/>
          </p:nvSpPr>
          <p:spPr>
            <a:xfrm>
              <a:off x="1934677" y="4479472"/>
              <a:ext cx="390499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76" name="object 11"/>
            <p:cNvSpPr txBox="1"/>
            <p:nvPr/>
          </p:nvSpPr>
          <p:spPr>
            <a:xfrm>
              <a:off x="9363525" y="4683091"/>
              <a:ext cx="390499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89600" y="4514813"/>
              <a:ext cx="1056402" cy="254998"/>
            </a:xfrm>
            <a:prstGeom prst="rect">
              <a:avLst/>
            </a:prstGeom>
            <a:solidFill>
              <a:srgbClr val="F1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7" name="object 9"/>
          <p:cNvSpPr txBox="1"/>
          <p:nvPr/>
        </p:nvSpPr>
        <p:spPr>
          <a:xfrm>
            <a:off x="639473" y="5066262"/>
            <a:ext cx="6368338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 smtClean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«Экономика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данных и цифровая трансформация государства»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78" name="object 11"/>
          <p:cNvSpPr txBox="1"/>
          <p:nvPr/>
        </p:nvSpPr>
        <p:spPr>
          <a:xfrm>
            <a:off x="639473" y="4758680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Национального проекта Российской Федерации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80" name="object 11"/>
          <p:cNvSpPr txBox="1"/>
          <p:nvPr/>
        </p:nvSpPr>
        <p:spPr>
          <a:xfrm>
            <a:off x="8215563" y="5008788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Национального проекта Российской Федерации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81" name="object 9"/>
          <p:cNvSpPr txBox="1"/>
          <p:nvPr/>
        </p:nvSpPr>
        <p:spPr>
          <a:xfrm>
            <a:off x="8231684" y="5906611"/>
            <a:ext cx="636833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«Экономическое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развитие и инновационная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экономика»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82" name="object 11"/>
          <p:cNvSpPr txBox="1"/>
          <p:nvPr/>
        </p:nvSpPr>
        <p:spPr>
          <a:xfrm>
            <a:off x="8231684" y="5599029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Государственной программы Российской Федерации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231684" y="5451867"/>
            <a:ext cx="747263" cy="84109"/>
          </a:xfrm>
          <a:prstGeom prst="rect">
            <a:avLst/>
          </a:prstGeom>
          <a:solidFill>
            <a:srgbClr val="F1E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object 9"/>
          <p:cNvSpPr txBox="1"/>
          <p:nvPr/>
        </p:nvSpPr>
        <p:spPr>
          <a:xfrm>
            <a:off x="8215563" y="5316370"/>
            <a:ext cx="6368338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 smtClean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«Экономика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данных и цифровая трансформация государства»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15113000" cy="10674338"/>
            <a:chOff x="0" y="0"/>
            <a:chExt cx="15113000" cy="10674338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743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9474326" y="523686"/>
              <a:ext cx="3875864" cy="10211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07848" marR="0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1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МОДЕЛЬ</a:t>
              </a:r>
            </a:p>
            <a:p>
              <a:pPr marL="0" marR="0">
                <a:lnSpc>
                  <a:spcPts val="256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150" u="sng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ДОЛГОСРОЧНОГО</a:t>
              </a:r>
              <a:r>
                <a:rPr sz="2150" u="sng" spc="-5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150" u="sng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</a:p>
            <a:p>
              <a:pPr marL="1052659" marR="0">
                <a:lnSpc>
                  <a:spcPts val="256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150" u="sng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СУРГУТ</a:t>
              </a:r>
              <a:r>
                <a:rPr sz="2150" u="sng" spc="-4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150" u="sng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68006" y="981288"/>
              <a:ext cx="5766040" cy="14257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1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800" u="sng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МИССИЯ</a:t>
              </a:r>
            </a:p>
            <a:p>
              <a:pPr marL="0" marR="0">
                <a:lnSpc>
                  <a:spcPts val="2372"/>
                </a:lnSpc>
                <a:spcBef>
                  <a:spcPts val="449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Крупнейший</a:t>
              </a:r>
              <a:r>
                <a:rPr sz="1950" spc="-17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мультиотраслевой</a:t>
              </a:r>
              <a:r>
                <a:rPr sz="1950" spc="-66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центр</a:t>
              </a:r>
            </a:p>
            <a:p>
              <a:pPr marL="0" marR="0">
                <a:lnSpc>
                  <a:spcPts val="2345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высокотехнологичной</a:t>
              </a:r>
              <a:r>
                <a:rPr sz="1950" spc="-49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экономики</a:t>
              </a:r>
              <a:r>
                <a:rPr sz="1950" spc="-16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Севера</a:t>
              </a:r>
              <a:r>
                <a:rPr sz="1950" spc="-31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России</a:t>
              </a:r>
            </a:p>
            <a:p>
              <a:pPr marL="0" marR="0">
                <a:lnSpc>
                  <a:spcPts val="23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с человекоцентричным</a:t>
              </a:r>
              <a:r>
                <a:rPr sz="1950" spc="-2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подходом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4441" y="4243067"/>
              <a:ext cx="3268034" cy="4717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1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8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ОБРАЗ</a:t>
              </a:r>
              <a:r>
                <a:rPr sz="2800" spc="-45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28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БУДУЩЕГО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4441" y="4726875"/>
              <a:ext cx="6092728" cy="15307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37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Инновационный центр с диверсифицированной</a:t>
              </a:r>
            </a:p>
            <a:p>
              <a:pPr marL="0" marR="0">
                <a:lnSpc>
                  <a:spcPts val="23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экономикой, центр крупной городской</a:t>
              </a:r>
            </a:p>
            <a:p>
              <a:pPr marL="0" marR="0">
                <a:lnSpc>
                  <a:spcPts val="2345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агломерации, молодой и активный город с высоким</a:t>
              </a:r>
            </a:p>
            <a:p>
              <a:pPr marL="0" marR="0">
                <a:lnSpc>
                  <a:spcPts val="23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уровнем качества жизни и духовно-нравственными</a:t>
              </a:r>
            </a:p>
            <a:p>
              <a:pPr marL="0" marR="0">
                <a:lnSpc>
                  <a:spcPts val="2345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ценностями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84433" y="7732408"/>
              <a:ext cx="3674314" cy="4717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1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8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ГЕНЕРАЛЬНАЯ</a:t>
              </a:r>
              <a:r>
                <a:rPr sz="2800" spc="-43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 </a:t>
              </a:r>
              <a:r>
                <a:rPr sz="2800" dirty="0">
                  <a:solidFill>
                    <a:srgbClr val="045DA0"/>
                  </a:solidFill>
                  <a:latin typeface="WAVTPU+DINPro-Bold"/>
                  <a:cs typeface="WAVTPU+DINPro-Bold"/>
                </a:rPr>
                <a:t>ЦЕЛЬ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84184" y="8216216"/>
              <a:ext cx="6093972" cy="15307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48" marR="0">
                <a:lnSpc>
                  <a:spcPts val="237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Город комфортной среды и духовно-нравственных</a:t>
              </a:r>
            </a:p>
            <a:p>
              <a:pPr marL="0" marR="0">
                <a:lnSpc>
                  <a:spcPts val="23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ценностей за счет активной кооперации населения,</a:t>
              </a:r>
            </a:p>
            <a:p>
              <a:pPr marL="0" marR="0">
                <a:lnSpc>
                  <a:spcPts val="2345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власти, науки и предпринимательства для</a:t>
              </a:r>
            </a:p>
            <a:p>
              <a:pPr marL="0" marR="0">
                <a:lnSpc>
                  <a:spcPts val="23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устойчивого развития социальной сферы,</a:t>
              </a:r>
            </a:p>
            <a:p>
              <a:pPr marL="0" marR="0">
                <a:lnSpc>
                  <a:spcPts val="2345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950" dirty="0">
                  <a:solidFill>
                    <a:srgbClr val="045DA0"/>
                  </a:solidFill>
                  <a:latin typeface="RMTNTF+DINPro-Medium"/>
                  <a:cs typeface="RMTNTF+DINPro-Medium"/>
                </a:rPr>
                <a:t>инновационной и креативной экономик</a:t>
              </a:r>
            </a:p>
          </p:txBody>
        </p:sp>
      </p:grpSp>
      <p:sp>
        <p:nvSpPr>
          <p:cNvPr id="14" name="Овал 13"/>
          <p:cNvSpPr/>
          <p:nvPr/>
        </p:nvSpPr>
        <p:spPr>
          <a:xfrm>
            <a:off x="7810699" y="1801675"/>
            <a:ext cx="7004534" cy="70198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99" y="1801674"/>
            <a:ext cx="7004533" cy="7019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86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87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0"/>
            <a:ext cx="15113000" cy="10626700"/>
            <a:chOff x="0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7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507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935511" y="2120243"/>
              <a:ext cx="3841699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1235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9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«Гражданское</a:t>
              </a:r>
              <a:r>
                <a:rPr sz="2400" spc="-2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общество»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56299" y="3227695"/>
              <a:ext cx="5799836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«Волонтерство</a:t>
              </a:r>
              <a:r>
                <a:rPr sz="2000" spc="-29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благотворительность»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74258" y="4215546"/>
              <a:ext cx="6312459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 стимулирование создания общества небезразличия (волонтерства и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2841284" y="4434240"/>
              <a:ext cx="1987295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благотворительности).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3051590" y="8992481"/>
              <a:ext cx="633831" cy="6279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40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12,4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3895810" y="8992481"/>
              <a:ext cx="633831" cy="6279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40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14,0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4740030" y="8992481"/>
              <a:ext cx="633831" cy="6279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40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15,6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584250" y="8992481"/>
              <a:ext cx="633831" cy="6279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40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18,1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6428469" y="8992481"/>
              <a:ext cx="633831" cy="6279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6840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20,0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48877" y="9096223"/>
              <a:ext cx="2195677" cy="5845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Доля</a:t>
              </a:r>
              <a:r>
                <a:rPr sz="1300" spc="-8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граждан,</a:t>
              </a:r>
              <a:r>
                <a:rPr sz="1300" spc="-94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вовлеченных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деятельность</a:t>
              </a:r>
              <a:r>
                <a:rPr sz="1300" spc="-88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волонтерских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(добровольческих)</a:t>
              </a:r>
              <a:r>
                <a:rPr sz="1300" spc="-9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организаций,</a:t>
              </a:r>
              <a:r>
                <a:rPr sz="1300" spc="-91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%</a:t>
              </a:r>
            </a:p>
          </p:txBody>
        </p:sp>
        <p:sp>
          <p:nvSpPr>
            <p:cNvPr id="33" name="object 9"/>
            <p:cNvSpPr txBox="1"/>
            <p:nvPr/>
          </p:nvSpPr>
          <p:spPr>
            <a:xfrm>
              <a:off x="677959" y="5668059"/>
              <a:ext cx="6368338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«Молодежь и дети»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4" name="object 13"/>
            <p:cNvSpPr txBox="1"/>
            <p:nvPr/>
          </p:nvSpPr>
          <p:spPr>
            <a:xfrm>
              <a:off x="678346" y="6528240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«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Социальное и демографическое развитие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»;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5" name="object 14"/>
            <p:cNvSpPr txBox="1"/>
            <p:nvPr/>
          </p:nvSpPr>
          <p:spPr>
            <a:xfrm>
              <a:off x="670086" y="7702122"/>
              <a:ext cx="6372262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4"/>
                </a:lnSpc>
              </a:pPr>
              <a:r>
                <a:rPr sz="1200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 smtClean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молодежной политики в городе </a:t>
              </a:r>
              <a:r>
                <a:rPr lang="ru-RU" sz="12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Сургуте»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36" name="object 11"/>
            <p:cNvSpPr txBox="1"/>
            <p:nvPr/>
          </p:nvSpPr>
          <p:spPr>
            <a:xfrm>
              <a:off x="677959" y="5360477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Национального проекта Российской Федерации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7" name="object 11"/>
            <p:cNvSpPr txBox="1"/>
            <p:nvPr/>
          </p:nvSpPr>
          <p:spPr>
            <a:xfrm>
              <a:off x="678346" y="6232359"/>
              <a:ext cx="6556288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Государственных программ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- Югры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8" name="object 11"/>
            <p:cNvSpPr txBox="1"/>
            <p:nvPr/>
          </p:nvSpPr>
          <p:spPr>
            <a:xfrm>
              <a:off x="674258" y="7387130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Муниципальной программы города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9" name="object 13"/>
            <p:cNvSpPr txBox="1"/>
            <p:nvPr/>
          </p:nvSpPr>
          <p:spPr>
            <a:xfrm>
              <a:off x="678346" y="6776652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образования</a:t>
              </a:r>
              <a:r>
                <a:rPr lang="ru-RU" sz="1200" spc="14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43" name="object 13"/>
            <p:cNvSpPr txBox="1"/>
            <p:nvPr/>
          </p:nvSpPr>
          <p:spPr>
            <a:xfrm>
              <a:off x="678346" y="7050427"/>
              <a:ext cx="6372204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7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«Развитие гражданского общества»</a:t>
              </a:r>
              <a:endParaRPr sz="1200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55" name="object 11"/>
            <p:cNvSpPr txBox="1"/>
            <p:nvPr/>
          </p:nvSpPr>
          <p:spPr>
            <a:xfrm>
              <a:off x="1900636" y="4916212"/>
              <a:ext cx="390499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вектора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будет </a:t>
              </a:r>
              <a:r>
                <a:rPr lang="ru-RU" sz="1400" dirty="0">
                  <a:solidFill>
                    <a:srgbClr val="5B5571"/>
                  </a:solidFill>
                  <a:latin typeface="WAVTPU+DINPro-Bold"/>
                  <a:cs typeface="WAVTPU+DINPro-Bold"/>
                </a:rPr>
                <a:t>достигаться </a:t>
              </a:r>
              <a:r>
                <a:rPr lang="ru-RU"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реализацией</a:t>
              </a:r>
              <a:r>
                <a:rPr sz="1400" dirty="0" smtClean="0">
                  <a:solidFill>
                    <a:srgbClr val="5B5571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5B5571"/>
                </a:solidFill>
                <a:latin typeface="WAVTPU+DINPro-Bold"/>
                <a:cs typeface="WAVTPU+DINPro-Bold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9178850" y="4369685"/>
            <a:ext cx="504056" cy="126128"/>
          </a:xfrm>
          <a:prstGeom prst="rect">
            <a:avLst/>
          </a:prstGeom>
          <a:solidFill>
            <a:srgbClr val="E3E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8877" y="5578485"/>
            <a:ext cx="825117" cy="45719"/>
          </a:xfrm>
          <a:prstGeom prst="rect">
            <a:avLst/>
          </a:prstGeom>
          <a:solidFill>
            <a:srgbClr val="F1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70738" y="5578485"/>
            <a:ext cx="792088" cy="45719"/>
          </a:xfrm>
          <a:prstGeom prst="rect">
            <a:avLst/>
          </a:prstGeom>
          <a:solidFill>
            <a:srgbClr val="F1E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0" y="6450367"/>
            <a:ext cx="6716536" cy="3778051"/>
          </a:xfrm>
          <a:prstGeom prst="rect">
            <a:avLst/>
          </a:prstGeom>
        </p:spPr>
      </p:pic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086875"/>
              </p:ext>
            </p:extLst>
          </p:nvPr>
        </p:nvGraphicFramePr>
        <p:xfrm>
          <a:off x="9348987" y="2856639"/>
          <a:ext cx="4302125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Точечный рисунок" r:id="rId5" imgW="7810560" imgH="6095880" progId="Paint.Picture">
                  <p:embed/>
                </p:oleObj>
              </mc:Choice>
              <mc:Fallback>
                <p:oleObj name="Точечный рисунок" r:id="rId5" imgW="7810560" imgH="6095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48987" y="2856639"/>
                        <a:ext cx="4302125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86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87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-29766"/>
            <a:ext cx="15113000" cy="10626700"/>
            <a:chOff x="17813" y="0"/>
            <a:chExt cx="15113000" cy="10626700"/>
          </a:xfrm>
        </p:grpSpPr>
        <p:sp>
          <p:nvSpPr>
            <p:cNvPr id="2" name="object 1"/>
            <p:cNvSpPr/>
            <p:nvPr/>
          </p:nvSpPr>
          <p:spPr>
            <a:xfrm>
              <a:off x="17813" y="0"/>
              <a:ext cx="15113000" cy="10626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5B5571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9178850" y="4369685"/>
            <a:ext cx="504056" cy="126128"/>
          </a:xfrm>
          <a:prstGeom prst="rect">
            <a:avLst/>
          </a:prstGeom>
          <a:solidFill>
            <a:srgbClr val="E3E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70738" y="5556374"/>
            <a:ext cx="792088" cy="72008"/>
          </a:xfrm>
          <a:prstGeom prst="rect">
            <a:avLst/>
          </a:prstGeom>
          <a:solidFill>
            <a:srgbClr val="F1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9898" y="4369685"/>
            <a:ext cx="504056" cy="126128"/>
          </a:xfrm>
          <a:prstGeom prst="rect">
            <a:avLst/>
          </a:prstGeom>
          <a:solidFill>
            <a:srgbClr val="E3E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4132" y="5493310"/>
            <a:ext cx="757853" cy="135072"/>
          </a:xfrm>
          <a:prstGeom prst="rect">
            <a:avLst/>
          </a:prstGeom>
          <a:solidFill>
            <a:srgbClr val="F1E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722" y="947862"/>
            <a:ext cx="6624736" cy="1224135"/>
          </a:xfrm>
          <a:prstGeom prst="rect">
            <a:avLst/>
          </a:prstGeom>
        </p:spPr>
      </p:pic>
      <p:sp>
        <p:nvSpPr>
          <p:cNvPr id="89" name="object 3"/>
          <p:cNvSpPr txBox="1"/>
          <p:nvPr/>
        </p:nvSpPr>
        <p:spPr>
          <a:xfrm>
            <a:off x="8026722" y="371305"/>
            <a:ext cx="573947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4"/>
              </a:lnSpc>
            </a:pPr>
            <a:r>
              <a:rPr lang="ru-RU" sz="2400" cap="all" spc="-14" dirty="0">
                <a:solidFill>
                  <a:srgbClr val="5B5572"/>
                </a:solidFill>
                <a:latin typeface="TLGORJ+DINPro-CondensedBold"/>
                <a:cs typeface="TLGORJ+DINPro-CondensedBold"/>
              </a:rPr>
              <a:t>ФЛАГМАНСКИЕ ПРОЕКТЫ</a:t>
            </a:r>
          </a:p>
        </p:txBody>
      </p:sp>
      <p:sp>
        <p:nvSpPr>
          <p:cNvPr id="90" name="object 4"/>
          <p:cNvSpPr txBox="1"/>
          <p:nvPr/>
        </p:nvSpPr>
        <p:spPr>
          <a:xfrm>
            <a:off x="13354507" y="369696"/>
            <a:ext cx="1460602" cy="390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СУРГУТ</a:t>
            </a:r>
            <a:r>
              <a:rPr sz="2400" spc="-165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2050</a:t>
            </a:r>
          </a:p>
        </p:txBody>
      </p:sp>
      <p:sp>
        <p:nvSpPr>
          <p:cNvPr id="91" name="object 6"/>
          <p:cNvSpPr txBox="1"/>
          <p:nvPr/>
        </p:nvSpPr>
        <p:spPr>
          <a:xfrm>
            <a:off x="1923250" y="2239510"/>
            <a:ext cx="3841697" cy="7363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235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5B5571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 marL="0" marR="0">
              <a:lnSpc>
                <a:spcPts val="2567"/>
              </a:lnSpc>
              <a:spcBef>
                <a:spcPts val="0"/>
              </a:spcBef>
              <a:spcAft>
                <a:spcPts val="0"/>
              </a:spcAft>
            </a:pPr>
            <a:r>
              <a:rPr sz="2400" spc="-19" dirty="0">
                <a:solidFill>
                  <a:srgbClr val="5B5571"/>
                </a:solidFill>
                <a:latin typeface="WAVTPU+DINPro-Bold"/>
                <a:cs typeface="WAVTPU+DINPro-Bold"/>
              </a:rPr>
              <a:t>«Гражданское</a:t>
            </a:r>
            <a:r>
              <a:rPr sz="2400" spc="-24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2400" dirty="0">
                <a:solidFill>
                  <a:srgbClr val="5B5571"/>
                </a:solidFill>
                <a:latin typeface="WAVTPU+DINPro-Bold"/>
                <a:cs typeface="WAVTPU+DINPro-Bold"/>
              </a:rPr>
              <a:t>общество»</a:t>
            </a:r>
          </a:p>
        </p:txBody>
      </p:sp>
      <p:sp>
        <p:nvSpPr>
          <p:cNvPr id="92" name="object 8"/>
          <p:cNvSpPr txBox="1"/>
          <p:nvPr/>
        </p:nvSpPr>
        <p:spPr>
          <a:xfrm>
            <a:off x="1872930" y="3175162"/>
            <a:ext cx="39423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41"/>
              </a:lnSpc>
            </a:pPr>
            <a:r>
              <a:rPr sz="2000" dirty="0">
                <a:solidFill>
                  <a:srgbClr val="5B5571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20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«</a:t>
            </a:r>
            <a:r>
              <a:rPr lang="ru-RU" sz="2000" dirty="0">
                <a:solidFill>
                  <a:srgbClr val="5B5571"/>
                </a:solidFill>
                <a:latin typeface="WAVTPU+DINPro-Bold"/>
                <a:cs typeface="WAVTPU+DINPro-Bold"/>
              </a:rPr>
              <a:t>Молодежная политика</a:t>
            </a:r>
            <a:r>
              <a:rPr sz="20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»</a:t>
            </a:r>
            <a:endParaRPr sz="20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93" name="object 24"/>
          <p:cNvSpPr txBox="1"/>
          <p:nvPr/>
        </p:nvSpPr>
        <p:spPr>
          <a:xfrm>
            <a:off x="2955952" y="8712317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90,4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4" name="object 25"/>
          <p:cNvSpPr txBox="1"/>
          <p:nvPr/>
        </p:nvSpPr>
        <p:spPr>
          <a:xfrm>
            <a:off x="3800172" y="8712317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95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5" name="object 26"/>
          <p:cNvSpPr txBox="1"/>
          <p:nvPr/>
        </p:nvSpPr>
        <p:spPr>
          <a:xfrm>
            <a:off x="4644392" y="8712317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95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6" name="object 27"/>
          <p:cNvSpPr txBox="1"/>
          <p:nvPr/>
        </p:nvSpPr>
        <p:spPr>
          <a:xfrm>
            <a:off x="5488612" y="8712317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95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7" name="object 28"/>
          <p:cNvSpPr txBox="1"/>
          <p:nvPr/>
        </p:nvSpPr>
        <p:spPr>
          <a:xfrm>
            <a:off x="6332832" y="8712317"/>
            <a:ext cx="633831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этап</a:t>
            </a:r>
          </a:p>
          <a:p>
            <a:pPr marL="76810" marR="0">
              <a:lnSpc>
                <a:spcPts val="2080"/>
              </a:lnSpc>
              <a:spcBef>
                <a:spcPts val="432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92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7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8" name="object 30"/>
          <p:cNvSpPr txBox="1"/>
          <p:nvPr/>
        </p:nvSpPr>
        <p:spPr>
          <a:xfrm>
            <a:off x="641088" y="8795239"/>
            <a:ext cx="2181506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Удовлетворенность населения услугами учреждений в сфере молодежной </a:t>
            </a:r>
            <a:r>
              <a:rPr lang="ru-RU" sz="13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политики</a:t>
            </a:r>
            <a:r>
              <a:rPr sz="13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89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99" name="object 9"/>
          <p:cNvSpPr txBox="1"/>
          <p:nvPr/>
        </p:nvSpPr>
        <p:spPr>
          <a:xfrm>
            <a:off x="602913" y="6107169"/>
            <a:ext cx="636833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 smtClean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«Молодежь и дети»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0" name="object 13"/>
          <p:cNvSpPr txBox="1"/>
          <p:nvPr/>
        </p:nvSpPr>
        <p:spPr>
          <a:xfrm>
            <a:off x="634188" y="7005818"/>
            <a:ext cx="637220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7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spc="14" dirty="0">
                <a:solidFill>
                  <a:srgbClr val="000000"/>
                </a:solidFill>
                <a:latin typeface="MKTDDJ+DINPro"/>
                <a:cs typeface="MKTDDJ+DINPro"/>
              </a:rPr>
              <a:t>«Развитие гражданского общества»;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1" name="object 14"/>
          <p:cNvSpPr txBox="1"/>
          <p:nvPr/>
        </p:nvSpPr>
        <p:spPr>
          <a:xfrm>
            <a:off x="634188" y="8115127"/>
            <a:ext cx="6372262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4"/>
              </a:lnSpc>
            </a:pPr>
            <a:r>
              <a:rPr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 smtClean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MKTDDJ+DINPro"/>
                <a:cs typeface="MKTDDJ+DINPro"/>
              </a:rPr>
              <a:t>«Развитие молодежной политики в городе Сургуте»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2" name="object 11"/>
          <p:cNvSpPr txBox="1"/>
          <p:nvPr/>
        </p:nvSpPr>
        <p:spPr>
          <a:xfrm>
            <a:off x="602913" y="5799587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Национального проекта Российской Федерации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103" name="object 11"/>
          <p:cNvSpPr txBox="1"/>
          <p:nvPr/>
        </p:nvSpPr>
        <p:spPr>
          <a:xfrm>
            <a:off x="634188" y="6644473"/>
            <a:ext cx="655215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Государственных программ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Ханты-Мансийского </a:t>
            </a: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автономного округа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- Югры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104" name="object 11"/>
          <p:cNvSpPr txBox="1"/>
          <p:nvPr/>
        </p:nvSpPr>
        <p:spPr>
          <a:xfrm>
            <a:off x="634188" y="7804055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Муниципальной программы города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105" name="object 13"/>
          <p:cNvSpPr txBox="1"/>
          <p:nvPr/>
        </p:nvSpPr>
        <p:spPr>
          <a:xfrm>
            <a:off x="641088" y="7307370"/>
            <a:ext cx="637220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7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spc="14" dirty="0">
                <a:solidFill>
                  <a:srgbClr val="000000"/>
                </a:solidFill>
                <a:latin typeface="MKTDDJ+DINPro"/>
                <a:cs typeface="MKTDDJ+DINPro"/>
              </a:rPr>
              <a:t>«Строительство</a:t>
            </a:r>
            <a:r>
              <a:rPr lang="ru-RU" sz="1200" spc="14" dirty="0" smtClean="0">
                <a:solidFill>
                  <a:srgbClr val="000000"/>
                </a:solidFill>
                <a:latin typeface="MKTDDJ+DINPro"/>
                <a:cs typeface="MKTDDJ+DINPro"/>
              </a:rPr>
              <a:t>»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06" name="object 11"/>
          <p:cNvSpPr txBox="1"/>
          <p:nvPr/>
        </p:nvSpPr>
        <p:spPr>
          <a:xfrm>
            <a:off x="1859954" y="5343623"/>
            <a:ext cx="390499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вектора </a:t>
            </a: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будет </a:t>
            </a:r>
            <a:r>
              <a:rPr lang="ru-RU" sz="1400" dirty="0">
                <a:solidFill>
                  <a:srgbClr val="5B5571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реализацией</a:t>
            </a:r>
            <a:r>
              <a:rPr sz="1400" dirty="0" smtClean="0">
                <a:solidFill>
                  <a:srgbClr val="5B5571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5B5571"/>
              </a:solidFill>
              <a:latin typeface="WAVTPU+DINPro-Bold"/>
              <a:cs typeface="WAVTPU+DINPro-Bold"/>
            </a:endParaRPr>
          </a:p>
        </p:txBody>
      </p:sp>
      <p:sp>
        <p:nvSpPr>
          <p:cNvPr id="107" name="object 10"/>
          <p:cNvSpPr txBox="1"/>
          <p:nvPr/>
        </p:nvSpPr>
        <p:spPr>
          <a:xfrm>
            <a:off x="1087757" y="4031530"/>
            <a:ext cx="5449385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09"/>
              </a:lnSpc>
            </a:pPr>
            <a:r>
              <a:rPr sz="1400" spc="-14" dirty="0">
                <a:solidFill>
                  <a:srgbClr val="5B5571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становление города Сургута как центра притяжения молодежи, обеспечивающего условия для творчества, досуга и отдыха, а также возможности самореализации в любом возрасте</a:t>
            </a:r>
            <a:r>
              <a:rPr sz="1400" dirty="0" smtClean="0">
                <a:solidFill>
                  <a:srgbClr val="045DA0"/>
                </a:solidFill>
                <a:latin typeface="WAVTPU+DINPro-Bold"/>
                <a:cs typeface="WAVTPU+DINPro-Bold"/>
              </a:rPr>
              <a:t>.</a:t>
            </a:r>
            <a:endParaRPr sz="1400" dirty="0">
              <a:solidFill>
                <a:srgbClr val="045DA0"/>
              </a:solidFill>
              <a:latin typeface="WAVTPU+DINPro-Bold"/>
              <a:cs typeface="WAVTPU+DINPro-Bold"/>
            </a:endParaRPr>
          </a:p>
        </p:txBody>
      </p:sp>
      <p:sp>
        <p:nvSpPr>
          <p:cNvPr id="108" name="object 30"/>
          <p:cNvSpPr txBox="1"/>
          <p:nvPr/>
        </p:nvSpPr>
        <p:spPr>
          <a:xfrm>
            <a:off x="602913" y="9534188"/>
            <a:ext cx="218150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Обеспеченность организациями в сфере молодежной </a:t>
            </a:r>
            <a:r>
              <a:rPr lang="ru-RU" sz="13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политики</a:t>
            </a:r>
            <a:r>
              <a:rPr sz="13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89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%</a:t>
            </a:r>
          </a:p>
        </p:txBody>
      </p:sp>
      <p:sp>
        <p:nvSpPr>
          <p:cNvPr id="109" name="object 23"/>
          <p:cNvSpPr txBox="1"/>
          <p:nvPr/>
        </p:nvSpPr>
        <p:spPr>
          <a:xfrm>
            <a:off x="3071853" y="9649876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27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3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0" name="object 24"/>
          <p:cNvSpPr txBox="1"/>
          <p:nvPr/>
        </p:nvSpPr>
        <p:spPr>
          <a:xfrm>
            <a:off x="3916073" y="9649876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5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3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1" name="object 25"/>
          <p:cNvSpPr txBox="1"/>
          <p:nvPr/>
        </p:nvSpPr>
        <p:spPr>
          <a:xfrm>
            <a:off x="4756316" y="9656180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74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5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2" name="object 26"/>
          <p:cNvSpPr txBox="1"/>
          <p:nvPr/>
        </p:nvSpPr>
        <p:spPr>
          <a:xfrm>
            <a:off x="5604513" y="9657049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120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</a:t>
            </a: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9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3" name="object 27"/>
          <p:cNvSpPr txBox="1"/>
          <p:nvPr/>
        </p:nvSpPr>
        <p:spPr>
          <a:xfrm>
            <a:off x="6397516" y="9657049"/>
            <a:ext cx="47975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118</a:t>
            </a:r>
            <a:r>
              <a:rPr sz="1800" dirty="0" smtClean="0">
                <a:solidFill>
                  <a:srgbClr val="5B5571"/>
                </a:solidFill>
                <a:latin typeface="TLGORJ+DINPro-CondensedBold"/>
                <a:cs typeface="TLGORJ+DINPro-CondensedBold"/>
              </a:rPr>
              <a:t>,0</a:t>
            </a:r>
            <a:endParaRPr sz="1800" dirty="0">
              <a:solidFill>
                <a:srgbClr val="5B5571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14" name="object 6"/>
          <p:cNvSpPr txBox="1"/>
          <p:nvPr/>
        </p:nvSpPr>
        <p:spPr>
          <a:xfrm>
            <a:off x="8008912" y="1412562"/>
            <a:ext cx="664254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441"/>
              </a:lnSpc>
            </a:pPr>
            <a:r>
              <a:rPr lang="ru-RU" sz="1600" dirty="0">
                <a:solidFill>
                  <a:srgbClr val="5B5571"/>
                </a:solidFill>
                <a:latin typeface="WAVTPU+DINPro-Bold"/>
                <a:cs typeface="WAVTPU+DINPro-Bold"/>
              </a:rPr>
              <a:t>«Создание современной инфраструктуры для молодежи»</a:t>
            </a:r>
          </a:p>
        </p:txBody>
      </p:sp>
      <p:sp>
        <p:nvSpPr>
          <p:cNvPr id="115" name="object 7"/>
          <p:cNvSpPr txBox="1"/>
          <p:nvPr/>
        </p:nvSpPr>
        <p:spPr>
          <a:xfrm>
            <a:off x="8334383" y="2036886"/>
            <a:ext cx="5957036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algn="ctr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5B5571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5B5571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развитие молодежного пространства путем создания инфраструктуры для молодежи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, направленной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на ее самореализацию, раскрытие творческих способностей и </a:t>
            </a:r>
            <a:r>
              <a:rPr lang="ru-RU"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создание комфортных </a:t>
            </a:r>
            <a:r>
              <a:rPr lang="ru-RU" sz="1400" dirty="0">
                <a:solidFill>
                  <a:srgbClr val="000000"/>
                </a:solidFill>
                <a:latin typeface="MKTDDJ+DINPro"/>
                <a:cs typeface="MKTDDJ+DINPro"/>
              </a:rPr>
              <a:t>условий для времяпровождения</a:t>
            </a:r>
            <a:r>
              <a:rPr sz="1400" dirty="0" smtClean="0">
                <a:solidFill>
                  <a:srgbClr val="000000"/>
                </a:solidFill>
                <a:latin typeface="MKTDDJ+DINPro"/>
                <a:cs typeface="MKTDDJ+DINPro"/>
              </a:rPr>
              <a:t>.</a:t>
            </a:r>
            <a:endParaRPr sz="1400" dirty="0">
              <a:solidFill>
                <a:srgbClr val="000000"/>
              </a:solidFill>
              <a:latin typeface="MKTDDJ+DINPro"/>
              <a:cs typeface="MKTDDJ+DINPro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8083453" y="3115402"/>
            <a:ext cx="2190793" cy="292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ctr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u="sng" spc="-14" dirty="0">
                <a:solidFill>
                  <a:srgbClr val="5B5571"/>
                </a:solidFill>
                <a:latin typeface="WAVTPU+DINPro-Bold"/>
                <a:cs typeface="WAVTPU+DINPro-Bold"/>
              </a:rPr>
              <a:t>Основные мероприятия:</a:t>
            </a:r>
          </a:p>
        </p:txBody>
      </p:sp>
      <p:sp>
        <p:nvSpPr>
          <p:cNvPr id="118" name="object 11"/>
          <p:cNvSpPr txBox="1"/>
          <p:nvPr/>
        </p:nvSpPr>
        <p:spPr>
          <a:xfrm>
            <a:off x="8201354" y="3459346"/>
            <a:ext cx="6462518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создание</a:t>
            </a:r>
            <a:r>
              <a:rPr sz="1200" spc="3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(строительство)</a:t>
            </a:r>
            <a:r>
              <a:rPr sz="1200" spc="3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многофункционального</a:t>
            </a:r>
            <a:r>
              <a:rPr sz="1200" spc="3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0" dirty="0">
                <a:solidFill>
                  <a:srgbClr val="000000"/>
                </a:solidFill>
                <a:latin typeface="MKTDDJ+DINPro"/>
                <a:cs typeface="MKTDDJ+DINPro"/>
              </a:rPr>
              <a:t>молодежного</a:t>
            </a:r>
            <a:r>
              <a:rPr sz="1200" spc="3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центра,</a:t>
            </a:r>
            <a:r>
              <a:rPr sz="1200" spc="3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который</a:t>
            </a:r>
            <a:r>
              <a:rPr sz="1200" spc="3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станет</a:t>
            </a:r>
          </a:p>
          <a:p>
            <a:pPr marL="228600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важным</a:t>
            </a:r>
            <a:r>
              <a:rPr sz="1200" spc="-37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ресурсом</a:t>
            </a:r>
            <a:r>
              <a:rPr sz="1200" spc="-35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развития</a:t>
            </a:r>
            <a:r>
              <a:rPr sz="1200" spc="-35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социокультурных</a:t>
            </a:r>
            <a:r>
              <a:rPr sz="1200" spc="-32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практик</a:t>
            </a:r>
            <a:r>
              <a:rPr sz="1200" spc="-37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для</a:t>
            </a:r>
            <a:r>
              <a:rPr sz="1200" spc="-37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города,</a:t>
            </a:r>
            <a:r>
              <a:rPr sz="1200" spc="-3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центром</a:t>
            </a:r>
            <a:r>
              <a:rPr sz="1200" spc="-35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поддержки</a:t>
            </a:r>
            <a:r>
              <a:rPr sz="1200" spc="-3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lang="ru-RU" sz="1200" spc="-31" dirty="0" smtClean="0">
                <a:solidFill>
                  <a:srgbClr val="000000"/>
                </a:solidFill>
                <a:latin typeface="MKTDDJ+DINPro"/>
                <a:cs typeface="MKTDDJ+DINPro"/>
              </a:rPr>
              <a:t/>
            </a:r>
            <a:br>
              <a:rPr lang="ru-RU" sz="1200" spc="-31" dirty="0" smtClean="0">
                <a:solidFill>
                  <a:srgbClr val="000000"/>
                </a:solidFill>
                <a:latin typeface="MKTDDJ+DINPro"/>
                <a:cs typeface="MKTDDJ+DINPro"/>
              </a:rPr>
            </a:b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и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развития</a:t>
            </a:r>
            <a:r>
              <a:rPr sz="1200" spc="76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сообществ,</a:t>
            </a:r>
            <a:r>
              <a:rPr sz="1200" spc="7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локальной</a:t>
            </a:r>
            <a:r>
              <a:rPr sz="1200" spc="7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точкой</a:t>
            </a:r>
            <a:r>
              <a:rPr sz="1200" spc="8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формирования</a:t>
            </a:r>
            <a:r>
              <a:rPr sz="1200" spc="7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экосистемы</a:t>
            </a:r>
            <a:r>
              <a:rPr sz="1200" spc="7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социокультурной</a:t>
            </a:r>
            <a:r>
              <a:rPr sz="1200" spc="7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lang="ru-RU" sz="1200" spc="79" dirty="0" smtClean="0">
                <a:solidFill>
                  <a:srgbClr val="000000"/>
                </a:solidFill>
                <a:latin typeface="MKTDDJ+DINPro"/>
                <a:cs typeface="MKTDDJ+DINPro"/>
              </a:rPr>
              <a:t/>
            </a:r>
            <a:br>
              <a:rPr lang="ru-RU" sz="1200" spc="79" dirty="0" smtClean="0">
                <a:solidFill>
                  <a:srgbClr val="000000"/>
                </a:solidFill>
                <a:latin typeface="MKTDDJ+DINPro"/>
                <a:cs typeface="MKTDDJ+DINPro"/>
              </a:rPr>
            </a:b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и</a:t>
            </a:r>
            <a:r>
              <a:rPr lang="ru-RU"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0" dirty="0" smtClean="0">
                <a:solidFill>
                  <a:srgbClr val="000000"/>
                </a:solidFill>
                <a:latin typeface="MKTDDJ+DINPro"/>
                <a:cs typeface="MKTDDJ+DINPro"/>
              </a:rPr>
              <a:t>молодежной</a:t>
            </a:r>
            <a:r>
              <a:rPr sz="1200" spc="10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политики;</a:t>
            </a:r>
          </a:p>
        </p:txBody>
      </p:sp>
      <p:sp>
        <p:nvSpPr>
          <p:cNvPr id="119" name="object 13"/>
          <p:cNvSpPr txBox="1"/>
          <p:nvPr/>
        </p:nvSpPr>
        <p:spPr>
          <a:xfrm>
            <a:off x="8201354" y="4262800"/>
            <a:ext cx="4851960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развитие системы </a:t>
            </a:r>
            <a:r>
              <a:rPr sz="1200" spc="-10" dirty="0">
                <a:solidFill>
                  <a:srgbClr val="000000"/>
                </a:solidFill>
                <a:latin typeface="MKTDDJ+DINPro"/>
                <a:cs typeface="MKTDDJ+DINPro"/>
              </a:rPr>
              <a:t>молодежных</a:t>
            </a:r>
            <a:r>
              <a:rPr sz="1200" spc="1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центров и подростковых клубов;</a:t>
            </a:r>
          </a:p>
        </p:txBody>
      </p:sp>
      <p:sp>
        <p:nvSpPr>
          <p:cNvPr id="120" name="object 14"/>
          <p:cNvSpPr txBox="1"/>
          <p:nvPr/>
        </p:nvSpPr>
        <p:spPr>
          <a:xfrm>
            <a:off x="8201354" y="4517612"/>
            <a:ext cx="6382206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реконструкция и капитальный ремонт существующих объектов </a:t>
            </a:r>
            <a:r>
              <a:rPr sz="1200" spc="-10" dirty="0">
                <a:solidFill>
                  <a:srgbClr val="000000"/>
                </a:solidFill>
                <a:latin typeface="MKTDDJ+DINPro"/>
                <a:cs typeface="MKTDDJ+DINPro"/>
              </a:rPr>
              <a:t>молодежной</a:t>
            </a:r>
            <a:r>
              <a:rPr sz="1200" spc="1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политики.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722" y="5268343"/>
            <a:ext cx="6637150" cy="4911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542" y="7724020"/>
            <a:ext cx="3683520" cy="2455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46" y="7724021"/>
            <a:ext cx="3690900" cy="24556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602830" y="7724020"/>
            <a:ext cx="85952" cy="25043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090" y="5268343"/>
            <a:ext cx="3335971" cy="23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4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677692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СЦЕНАРИИ</a:t>
              </a:r>
              <a:r>
                <a:rPr sz="2400" spc="-16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СОЦИАЛЬНО-ЭКОНОМИЧЕСКОГО</a:t>
              </a:r>
              <a:r>
                <a:rPr sz="2400" spc="-16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РАЗВИТИЯ</a:t>
              </a:r>
              <a:r>
                <a:rPr sz="2400" spc="-14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ГОРОДА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6798032" cy="10492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33743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  <a:p>
              <a:pPr marL="0" marR="0">
                <a:lnSpc>
                  <a:spcPts val="2774"/>
                </a:lnSpc>
                <a:spcBef>
                  <a:spcPts val="2413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Ожидаемые</a:t>
              </a:r>
              <a:r>
                <a:rPr sz="2400" spc="-16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1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результаты</a:t>
              </a:r>
              <a:r>
                <a:rPr sz="2400" spc="-15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реализации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1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целевого</a:t>
              </a:r>
              <a:r>
                <a:rPr sz="2400" spc="-16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сценария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57199" y="1049224"/>
              <a:ext cx="6797851" cy="7718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600" spc="29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основе</a:t>
              </a:r>
              <a:r>
                <a:rPr sz="1600" spc="2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выявленных</a:t>
              </a:r>
              <a:r>
                <a:rPr sz="1600" spc="29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ключевых</a:t>
              </a:r>
              <a:r>
                <a:rPr sz="1600" spc="2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факторов</a:t>
              </a:r>
              <a:r>
                <a:rPr sz="1600" spc="29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600" spc="30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</a:t>
              </a:r>
              <a:r>
                <a:rPr sz="1600" spc="30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сформированы</a:t>
              </a:r>
              <a:r>
                <a:rPr sz="1600" spc="1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три</a:t>
              </a:r>
              <a:r>
                <a:rPr sz="1600" spc="-1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возможных сценария</a:t>
              </a:r>
              <a:r>
                <a:rPr sz="1600" spc="1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социально-экономического</a:t>
              </a:r>
              <a:r>
                <a:rPr sz="16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пространственного развития муниципального образования: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017200" y="1394257"/>
              <a:ext cx="2780994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развития</a:t>
              </a:r>
              <a:r>
                <a:rPr sz="2400" spc="-16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1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города</a:t>
              </a:r>
              <a:r>
                <a:rPr sz="2400" spc="-16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Сургута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883000" y="2016432"/>
              <a:ext cx="1427302" cy="3172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19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</a:t>
              </a:r>
              <a:r>
                <a:rPr sz="1800" spc="-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2036</a:t>
              </a:r>
              <a:r>
                <a:rPr sz="1800" spc="-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году: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850534" y="2160979"/>
              <a:ext cx="4011575" cy="14930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94717" marR="0">
                <a:lnSpc>
                  <a:spcPts val="508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4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Консервативный</a:t>
              </a:r>
            </a:p>
            <a:p>
              <a:pPr marL="216001" marR="0">
                <a:lnSpc>
                  <a:spcPts val="1937"/>
                </a:lnSpc>
                <a:spcBef>
                  <a:spcPts val="591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базируется на </a:t>
              </a:r>
              <a:r>
                <a:rPr sz="1600" spc="-1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предположении,</a:t>
              </a:r>
              <a:r>
                <a:rPr sz="1600" spc="1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что в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3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городе</a:t>
              </a:r>
              <a:r>
                <a:rPr sz="1600" spc="13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не </a:t>
              </a:r>
              <a:r>
                <a:rPr sz="1600" spc="-14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будет</a:t>
              </a:r>
              <a:r>
                <a:rPr sz="1600" spc="14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происходить глобальных</a:t>
              </a:r>
            </a:p>
            <a:p>
              <a:pPr marL="676046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перемен и трансформаций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883000" y="2430053"/>
              <a:ext cx="5874921" cy="7779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Научно-промышленного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мультиотраслевого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кластера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 базе Сургутского государственного университета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НТЦ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883000" y="3305643"/>
              <a:ext cx="5239106" cy="534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транспортно-логистического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кластера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межрегионального значения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883000" y="3937392"/>
              <a:ext cx="4670552" cy="29027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кластера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креативных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индустрий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883000" y="4325301"/>
              <a:ext cx="5769864" cy="5001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рост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объема</a:t>
              </a:r>
              <a:r>
                <a:rPr sz="16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отгруженной</a:t>
              </a:r>
              <a:r>
                <a:rPr sz="1600" spc="-2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продукции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, выполненных работ 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услуг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, в сопоставимых ценах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 </a:t>
              </a: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27</a:t>
              </a:r>
              <a:r>
                <a:rPr sz="1600" spc="-28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%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377692" y="4558830"/>
              <a:ext cx="4957064" cy="14930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550431" marR="0">
                <a:lnSpc>
                  <a:spcPts val="508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4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Базовый</a:t>
              </a:r>
            </a:p>
            <a:p>
              <a:pPr marL="287934" marR="0">
                <a:lnSpc>
                  <a:spcPts val="1937"/>
                </a:lnSpc>
                <a:spcBef>
                  <a:spcPts val="591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научный, образовательный, энергетический,</a:t>
              </a:r>
            </a:p>
            <a:p>
              <a:pPr marL="270052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промышленный, транспортно-логистический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потенциалы города реализованы не в полной мере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883000" y="4957050"/>
              <a:ext cx="6230000" cy="5129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доля</a:t>
              </a:r>
              <a:r>
                <a:rPr sz="1600" spc="-1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1600" spc="-15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занятых в </a:t>
              </a:r>
              <a:r>
                <a:rPr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мало</a:t>
              </a: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</a:t>
              </a:r>
              <a:r>
                <a:rPr sz="1600" spc="-28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предпринимательств</a:t>
              </a: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е</a:t>
              </a:r>
              <a:r>
                <a:rPr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1600" spc="-11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в общей численности занятых 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составит </a:t>
              </a:r>
              <a:r>
                <a:rPr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5</a:t>
              </a: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1,3</a:t>
              </a:r>
              <a:r>
                <a:rPr sz="1600" spc="-28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%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против </a:t>
              </a: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40,8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% в 2023 </a:t>
              </a:r>
              <a:r>
                <a:rPr sz="1600" spc="-27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году</a:t>
              </a:r>
              <a:r>
                <a:rPr lang="ru-RU" sz="1600" spc="-27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endParaRPr sz="1600" spc="-27" dirty="0">
                <a:solidFill>
                  <a:srgbClr val="000000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883000" y="5588799"/>
              <a:ext cx="5294172" cy="534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5%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1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доля</a:t>
              </a:r>
              <a:r>
                <a:rPr sz="1600" spc="-1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креативной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экономики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 объеме отгруженных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товаров и услуг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883000" y="6220548"/>
              <a:ext cx="5807049" cy="5341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достижение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нормативной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обеспеченности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населения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всеми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видами объектов социальной сферы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882999" y="6856512"/>
              <a:ext cx="1427302" cy="3172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19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</a:t>
              </a:r>
              <a:r>
                <a:rPr sz="1800" spc="-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2050</a:t>
              </a:r>
              <a:r>
                <a:rPr sz="1800" spc="-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8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году: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926939" y="6907829"/>
              <a:ext cx="3858565" cy="14930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32195" marR="0">
                <a:lnSpc>
                  <a:spcPts val="508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4400" spc="-18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Целевой</a:t>
              </a:r>
            </a:p>
            <a:p>
              <a:pPr marL="0" marR="0">
                <a:lnSpc>
                  <a:spcPts val="1937"/>
                </a:lnSpc>
                <a:spcBef>
                  <a:spcPts val="591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FFFEFE"/>
                  </a:solidFill>
                  <a:latin typeface="RMTNTF+DINPro-Medium"/>
                  <a:cs typeface="RMTNTF+DINPro-Medium"/>
                </a:rPr>
                <a:t>глубокая диверсификация экономики и</a:t>
              </a:r>
            </a:p>
            <a:p>
              <a:pPr marL="75996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FFFEFE"/>
                  </a:solidFill>
                  <a:latin typeface="RMTNTF+DINPro-Medium"/>
                  <a:cs typeface="RMTNTF+DINPro-Medium"/>
                </a:rPr>
                <a:t>значительный рост качества и уровня</a:t>
              </a:r>
            </a:p>
            <a:p>
              <a:pPr marL="1033272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FFFEFE"/>
                  </a:solidFill>
                  <a:latin typeface="RMTNTF+DINPro-Medium"/>
                  <a:cs typeface="RMTNTF+DINPro-Medium"/>
                </a:rPr>
                <a:t>жизни населения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882999" y="7270134"/>
              <a:ext cx="5223051" cy="5300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 – </a:t>
              </a:r>
              <a:r>
                <a:rPr sz="1600" spc="-12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</a:t>
              </a:r>
              <a:r>
                <a:rPr sz="16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диверсифицированной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экономикой</a:t>
              </a:r>
              <a:r>
                <a:rPr sz="1600" spc="-2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высоким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уровнем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человекоцентричности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882999" y="7901883"/>
              <a:ext cx="5724343" cy="50013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объем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отгруженной</a:t>
              </a:r>
              <a:r>
                <a:rPr sz="1600" spc="-2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продукции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, выполненных работ и услуг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в сопоставимых ценах увеличится</a:t>
              </a:r>
              <a:r>
                <a:rPr sz="1600" dirty="0" smtClean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1</a:t>
              </a:r>
              <a:r>
                <a:rPr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16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6</a:t>
              </a:r>
              <a:r>
                <a:rPr sz="1600" spc="-28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раза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8882999" y="8533632"/>
              <a:ext cx="5894832" cy="2902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доля</a:t>
              </a:r>
              <a:r>
                <a:rPr sz="1600" spc="-1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малого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предпринимательства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составит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56,4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%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от общей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8882999" y="8783568"/>
              <a:ext cx="2138883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численности занятых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457200" y="9008129"/>
              <a:ext cx="6797853" cy="773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</a:t>
              </a:r>
              <a:r>
                <a:rPr sz="1600" spc="79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основании</a:t>
              </a:r>
              <a:r>
                <a:rPr sz="1600" spc="79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проведенного</a:t>
              </a:r>
              <a:r>
                <a:rPr sz="1600" spc="79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сравнительного</a:t>
              </a:r>
              <a:r>
                <a:rPr sz="1600" spc="79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анализа</a:t>
              </a:r>
              <a:r>
                <a:rPr sz="1600" spc="79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сценариев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социально-экономического</a:t>
              </a:r>
              <a:r>
                <a:rPr sz="1600" spc="50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50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города</a:t>
              </a:r>
              <a:r>
                <a:rPr sz="1600" spc="509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50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качестве</a:t>
              </a:r>
              <a:r>
                <a:rPr sz="1600" spc="50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основного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сценария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выбран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ЦЕЛЕВОЙ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СЦЕНАРИЙ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8882999" y="9165381"/>
              <a:ext cx="5751373" cy="5341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высокий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уровень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удовлетворенности</a:t>
              </a:r>
              <a:r>
                <a:rPr sz="1600" spc="-2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населения услугами в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социальной сфере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4502200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3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ЭТАПЫ</a:t>
              </a:r>
              <a:r>
                <a:rPr sz="2400" spc="-14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ГОРОДА</a:t>
              </a:r>
              <a:r>
                <a:rPr sz="2400" spc="-163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6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ДО</a:t>
              </a:r>
              <a:r>
                <a:rPr sz="2400" spc="-134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2050</a:t>
              </a:r>
              <a:r>
                <a:rPr sz="2400" spc="-170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12" dirty="0">
                  <a:solidFill>
                    <a:srgbClr val="045DA0"/>
                  </a:solidFill>
                  <a:latin typeface="TLGORJ+DINPro-CondensedBold"/>
                  <a:cs typeface="TLGORJ+DINPro-CondensedBold"/>
                </a:rPr>
                <a:t>ГОДА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3532403" y="1537362"/>
              <a:ext cx="800607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1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5767883" y="1537362"/>
              <a:ext cx="800607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840603" y="1537362"/>
              <a:ext cx="800607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3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1076082" y="1537362"/>
              <a:ext cx="800607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4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3326090" y="1537362"/>
              <a:ext cx="800608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5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3095142" y="1872642"/>
              <a:ext cx="1675130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2024-2026</a:t>
              </a:r>
              <a:r>
                <a:rPr sz="2200" spc="-156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spc="-1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330622" y="1872642"/>
              <a:ext cx="1675129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2027-2031</a:t>
              </a:r>
              <a:r>
                <a:rPr sz="2200" spc="-156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spc="-1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403342" y="1872642"/>
              <a:ext cx="1675128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2032-2036</a:t>
              </a:r>
              <a:r>
                <a:rPr sz="2200" spc="-156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spc="-1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0638821" y="1872642"/>
              <a:ext cx="1675128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2037-2044</a:t>
              </a:r>
              <a:r>
                <a:rPr sz="2200" spc="-156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spc="-1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2888830" y="1872642"/>
              <a:ext cx="1675130" cy="3610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2045-2050</a:t>
              </a:r>
              <a:r>
                <a:rPr sz="2200" spc="-156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spc="-1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2732400" y="2948814"/>
              <a:ext cx="4194327" cy="2534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Оптимизация системы</a:t>
              </a:r>
              <a:r>
                <a:rPr sz="1400" spc="114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Запуск реализации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040600" y="2948816"/>
              <a:ext cx="1973427" cy="466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Старт деятельности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Научно-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0283369" y="2948814"/>
              <a:ext cx="2000274" cy="8934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Научно-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промышленного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мульти-отраслевого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кластера.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2532540" y="2948812"/>
              <a:ext cx="1898222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 как города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 диверсифици-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961050" y="3162175"/>
              <a:ext cx="1926488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управления, контроля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и мониторинга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реализации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203820" y="3162174"/>
              <a:ext cx="1594535" cy="174693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крупнейших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инвестиционных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проектов в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рамках Научно-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технологического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кластера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национального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значения.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8269251" y="3375535"/>
              <a:ext cx="1785848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промышленного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мульти-отраслевого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кластера.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12761191" y="3588891"/>
              <a:ext cx="1983207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рованной экономикой.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2961050" y="3802255"/>
              <a:ext cx="1028064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Стратегии.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10283369" y="3946272"/>
              <a:ext cx="1929333" cy="466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Активное развитие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транспортно-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12532540" y="3946269"/>
              <a:ext cx="2105357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 как «умного»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города.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2732400" y="4159633"/>
              <a:ext cx="2186431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Старт строительства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крупных транспортно-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логистических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8040600" y="4159633"/>
              <a:ext cx="2126158" cy="466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креативной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экономики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0512020" y="4372991"/>
              <a:ext cx="1864791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логистического хаба.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8269251" y="4586353"/>
              <a:ext cx="1662455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до</a:t>
              </a:r>
              <a:r>
                <a:rPr sz="14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значимой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составляющей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экономики города.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10283369" y="4730370"/>
              <a:ext cx="1254048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Получение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2532540" y="4730367"/>
              <a:ext cx="1451406" cy="466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Достижение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нормативной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2961050" y="4799713"/>
              <a:ext cx="1156081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комплексов.</a:t>
              </a: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0512020" y="4943729"/>
              <a:ext cx="1798829" cy="28441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результатов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на уровне,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соответствующем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целевым значениям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показателей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по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направлениям и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векторам на данном</a:t>
              </a:r>
            </a:p>
            <a:p>
              <a:pPr marL="0" marR="0">
                <a:lnSpc>
                  <a:spcPts val="1695"/>
                </a:lnSpc>
                <a:spcBef>
                  <a:spcPts val="224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этапе.</a:t>
              </a: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4975169" y="5013071"/>
              <a:ext cx="2130958" cy="8934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Содействие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формированию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Кластера креативных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индустрий.</a:t>
              </a: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2732400" y="5157091"/>
              <a:ext cx="2062149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Старт строительства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крупных спортивных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объектов.</a:t>
              </a: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2761191" y="5157087"/>
              <a:ext cx="2014499" cy="8934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обеспеченности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населения по всем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объектами социальной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сферы.</a:t>
              </a: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8040600" y="5370451"/>
              <a:ext cx="2196211" cy="8934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много-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функционального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2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молодежного</a:t>
              </a:r>
              <a:r>
                <a:rPr sz="14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центра в</a:t>
              </a:r>
            </a:p>
            <a:p>
              <a:pPr marL="228651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Сургуте.</a:t>
              </a: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2732400" y="5941189"/>
              <a:ext cx="1344193" cy="466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Получение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результатов</a:t>
              </a: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4975169" y="6010529"/>
              <a:ext cx="2042236" cy="6801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Реализация проекта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центра </a:t>
              </a:r>
              <a:r>
                <a:rPr sz="14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делового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туризма.</a:t>
              </a: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12532540" y="6154545"/>
              <a:ext cx="1254047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Получение</a:t>
              </a: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2961050" y="6367908"/>
              <a:ext cx="1089583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8040600" y="6367908"/>
              <a:ext cx="1254048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Получение</a:t>
              </a: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12761191" y="6367904"/>
              <a:ext cx="1798825" cy="28441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результатов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на уровне,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соответствующем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целевым значениям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показателей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по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направлениям и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векторам на данном</a:t>
              </a:r>
            </a:p>
            <a:p>
              <a:pPr marL="0" marR="0">
                <a:lnSpc>
                  <a:spcPts val="1695"/>
                </a:lnSpc>
                <a:spcBef>
                  <a:spcPts val="223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этапе.</a:t>
              </a: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2961050" y="6581269"/>
              <a:ext cx="1798827" cy="17469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на уровне,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соответствующем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целевым значениям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показателей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по</a:t>
              </a: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8269251" y="6581269"/>
              <a:ext cx="1798828" cy="28441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результатов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на уровне,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соответствующем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целевым значениям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показателей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по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направлениям и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векторам на данном</a:t>
              </a:r>
            </a:p>
            <a:p>
              <a:pPr marL="0" marR="0">
                <a:lnSpc>
                  <a:spcPts val="1695"/>
                </a:lnSpc>
                <a:spcBef>
                  <a:spcPts val="224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этапе.</a:t>
              </a: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4975169" y="6794627"/>
              <a:ext cx="1344193" cy="4667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400" spc="707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Получение</a:t>
              </a:r>
            </a:p>
            <a:p>
              <a:pPr marL="22865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результатов</a:t>
              </a: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5203820" y="7221347"/>
              <a:ext cx="1089583" cy="253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5203820" y="7434706"/>
              <a:ext cx="1798828" cy="17469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на уровне,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соответствующем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целевым значениям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показателей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социально-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экономического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 по</a:t>
              </a: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2961050" y="8288148"/>
              <a:ext cx="1791360" cy="6801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направлениям и</a:t>
              </a:r>
            </a:p>
            <a:p>
              <a:pPr marL="0" marR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векторам на данном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этапе.</a:t>
              </a: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5203820" y="9141587"/>
              <a:ext cx="1480744" cy="466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69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направлениям и</a:t>
              </a:r>
            </a:p>
            <a:p>
              <a:pPr marL="0" marR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векторам.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6408181" y="2195648"/>
            <a:ext cx="102493" cy="99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80"/>
              </a:lnSpc>
              <a:spcBef>
                <a:spcPts val="0"/>
              </a:spcBef>
              <a:spcAft>
                <a:spcPts val="0"/>
              </a:spcAft>
            </a:pPr>
            <a:r>
              <a:rPr sz="400" dirty="0">
                <a:solidFill>
                  <a:srgbClr val="B2B4B3"/>
                </a:solidFill>
                <a:latin typeface="MKTDDJ+DINPro"/>
                <a:cs typeface="MKTDDJ+DINPro"/>
              </a:rPr>
              <a:t>1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335441" y="4690459"/>
            <a:ext cx="178683" cy="14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8"/>
              </a:lnSpc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srgbClr val="2068B4"/>
                </a:solidFill>
                <a:latin typeface="MKTDDJ+DINPro"/>
                <a:cs typeface="MKTDDJ+DINPro"/>
              </a:rPr>
              <a:t>–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498710" y="4690459"/>
            <a:ext cx="2033205" cy="14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8"/>
              </a:lnSpc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srgbClr val="2068B4"/>
                </a:solidFill>
                <a:latin typeface="MKTDDJ+DINPro"/>
                <a:cs typeface="MKTDDJ+DINPro"/>
              </a:rPr>
              <a:t>руководители</a:t>
            </a:r>
            <a:r>
              <a:rPr sz="700" spc="764" dirty="0">
                <a:solidFill>
                  <a:srgbClr val="2068B4"/>
                </a:solidFill>
                <a:latin typeface="MKTDDJ+DINPro"/>
                <a:cs typeface="MKTDDJ+DINPro"/>
              </a:rPr>
              <a:t> </a:t>
            </a:r>
            <a:r>
              <a:rPr sz="700" dirty="0">
                <a:solidFill>
                  <a:srgbClr val="2068B4"/>
                </a:solidFill>
                <a:latin typeface="MKTDDJ+DINPro"/>
                <a:cs typeface="MKTDDJ+DINPro"/>
              </a:rPr>
              <a:t>структурных</a:t>
            </a:r>
            <a:r>
              <a:rPr sz="700" spc="757" dirty="0">
                <a:solidFill>
                  <a:srgbClr val="2068B4"/>
                </a:solidFill>
                <a:latin typeface="MKTDDJ+DINPro"/>
                <a:cs typeface="MKTDDJ+DINPro"/>
              </a:rPr>
              <a:t> </a:t>
            </a:r>
            <a:r>
              <a:rPr sz="700" spc="-10" dirty="0">
                <a:solidFill>
                  <a:srgbClr val="2068B4"/>
                </a:solidFill>
                <a:latin typeface="MKTDDJ+DINPro"/>
                <a:cs typeface="MKTDDJ+DINPro"/>
              </a:rPr>
              <a:t>подразделений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470052" y="4898887"/>
            <a:ext cx="178683" cy="14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8"/>
              </a:lnSpc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srgbClr val="2068B4"/>
                </a:solidFill>
                <a:latin typeface="MKTDDJ+DINPro"/>
                <a:cs typeface="MKTDDJ+DINPro"/>
              </a:rPr>
              <a:t>–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55033" y="4898887"/>
            <a:ext cx="655463" cy="14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8"/>
              </a:lnSpc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srgbClr val="2068B4"/>
                </a:solidFill>
                <a:latin typeface="MKTDDJ+DINPro"/>
                <a:cs typeface="MKTDDJ+DINPro"/>
              </a:rPr>
              <a:t>специалисты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317661" y="4898887"/>
            <a:ext cx="763411" cy="14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8"/>
              </a:lnSpc>
              <a:spcBef>
                <a:spcPts val="0"/>
              </a:spcBef>
              <a:spcAft>
                <a:spcPts val="0"/>
              </a:spcAft>
            </a:pPr>
            <a:r>
              <a:rPr sz="700" spc="-10" dirty="0">
                <a:solidFill>
                  <a:srgbClr val="2068B4"/>
                </a:solidFill>
                <a:latin typeface="MKTDDJ+DINPro"/>
                <a:cs typeface="MKTDDJ+DINPro"/>
              </a:rPr>
              <a:t>Администрации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087109" y="4898887"/>
            <a:ext cx="425844" cy="14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28"/>
              </a:lnSpc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srgbClr val="2068B4"/>
                </a:solidFill>
                <a:latin typeface="MKTDDJ+DINPro"/>
                <a:cs typeface="MKTDDJ+DINPro"/>
              </a:rPr>
              <a:t>города,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16244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РЕСУРСНОЕ</a:t>
              </a:r>
              <a:r>
                <a:rPr sz="2400" spc="-16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ОБЕСПЕЧЕНИЕ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РЕАЛИЗАЦИИ</a:t>
              </a:r>
              <a:r>
                <a:rPr sz="2400" spc="-17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57143" y="961016"/>
              <a:ext cx="3918915" cy="67431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Механизмы</a:t>
              </a:r>
              <a:r>
                <a:rPr sz="1600" spc="-2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инструменты</a:t>
              </a:r>
              <a:r>
                <a:rPr sz="16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реализации</a:t>
              </a:r>
            </a:p>
            <a:p>
              <a:pPr marL="56" marR="0">
                <a:lnSpc>
                  <a:spcPts val="1953"/>
                </a:lnSpc>
                <a:spcBef>
                  <a:spcPts val="1052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Механизмы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017200" y="961016"/>
              <a:ext cx="2410358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Ресурсное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обеспечение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017200" y="1349128"/>
              <a:ext cx="5116577" cy="5300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Финансовые</a:t>
              </a:r>
              <a:r>
                <a:rPr sz="1600" spc="-25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инструменты</a:t>
              </a:r>
              <a:r>
                <a:rPr sz="1600" spc="-25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достижения</a:t>
              </a:r>
              <a:r>
                <a:rPr sz="1600" spc="-24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генеральной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3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цели</a:t>
              </a:r>
              <a:r>
                <a:rPr sz="1600" spc="-15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Стратегии</a:t>
              </a:r>
              <a:r>
                <a:rPr sz="1600" spc="-24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2050: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57200" y="1839246"/>
              <a:ext cx="3214623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•</a:t>
              </a:r>
              <a:r>
                <a:rPr sz="1600" spc="597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Организационные механизмы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64296" y="2339115"/>
              <a:ext cx="2333472" cy="1958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4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0" spc="-16" dirty="0">
                  <a:solidFill>
                    <a:srgbClr val="FFFEFE"/>
                  </a:solidFill>
                  <a:latin typeface="MKTDDJ+DINPro"/>
                  <a:cs typeface="MKTDDJ+DINPro"/>
                </a:rPr>
                <a:t>Общественный</a:t>
              </a:r>
              <a:r>
                <a:rPr sz="1050" spc="23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5" dirty="0">
                  <a:solidFill>
                    <a:srgbClr val="FFFEFE"/>
                  </a:solidFill>
                  <a:latin typeface="MKTDDJ+DINPro"/>
                  <a:cs typeface="MKTDDJ+DINPro"/>
                </a:rPr>
                <a:t>совет</a:t>
              </a:r>
              <a:r>
                <a:rPr sz="1050" spc="13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города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1" dirty="0">
                  <a:solidFill>
                    <a:srgbClr val="FFFEFE"/>
                  </a:solidFill>
                  <a:latin typeface="MKTDDJ+DINPro"/>
                  <a:cs typeface="MKTDDJ+DINPro"/>
                </a:rPr>
                <a:t>Сургута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657839" y="2530339"/>
              <a:ext cx="2495307" cy="4559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1.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Рассмотрение</a:t>
              </a:r>
              <a:r>
                <a:rPr sz="700" spc="448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разработанного</a:t>
              </a:r>
              <a:r>
                <a:rPr sz="700" spc="456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(актуализированного)</a:t>
              </a:r>
            </a:p>
            <a:p>
              <a:pPr marL="130268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проекта</a:t>
              </a:r>
              <a:r>
                <a:rPr sz="700" spc="-1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Стратегии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  <a:p>
              <a:pPr marL="0" marR="0">
                <a:lnSpc>
                  <a:spcPts val="8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2.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Согласование</a:t>
              </a:r>
              <a:r>
                <a:rPr sz="700" spc="52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годовых</a:t>
              </a:r>
              <a:r>
                <a:rPr sz="700" spc="526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отчетов</a:t>
              </a:r>
              <a:r>
                <a:rPr sz="700" spc="523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  <a:r>
                <a:rPr sz="700" spc="52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направлениям</a:t>
              </a:r>
            </a:p>
            <a:p>
              <a:pPr marL="130267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(векторам) развития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53330" y="2567340"/>
              <a:ext cx="163754" cy="55197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7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  <a:p>
              <a:pPr marL="0" marR="0">
                <a:lnSpc>
                  <a:spcPts val="763"/>
                </a:lnSpc>
                <a:spcBef>
                  <a:spcPts val="827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  <a:p>
              <a:pPr marL="0" marR="0">
                <a:lnSpc>
                  <a:spcPts val="763"/>
                </a:lnSpc>
                <a:spcBef>
                  <a:spcPts val="827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51465" y="2560416"/>
              <a:ext cx="2654322" cy="66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6</a:t>
              </a:r>
              <a:r>
                <a:rPr sz="700" spc="-14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представителей</a:t>
              </a:r>
              <a:r>
                <a:rPr sz="700" spc="-3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общественных объединений,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НКО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 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граждан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города,</a:t>
              </a:r>
              <a:r>
                <a:rPr sz="700" spc="-2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предложенных</a:t>
              </a:r>
              <a:r>
                <a:rPr sz="700" spc="-1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Главой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  <a:p>
              <a:pPr marL="0" marR="0">
                <a:lnSpc>
                  <a:spcPts val="8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6</a:t>
              </a:r>
              <a:r>
                <a:rPr sz="700" spc="-14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представителей</a:t>
              </a:r>
              <a:r>
                <a:rPr sz="700" spc="-3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общественных объединений,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НКО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 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граждан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города,</a:t>
              </a:r>
              <a:r>
                <a:rPr sz="700" spc="-2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предложенных</a:t>
              </a:r>
              <a:r>
                <a:rPr sz="700" spc="-1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Думой города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6</a:t>
              </a:r>
              <a:r>
                <a:rPr sz="700" spc="-14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представителей</a:t>
              </a:r>
              <a:r>
                <a:rPr sz="700" spc="-3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общественных объединений,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НКО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 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ТОС,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избранных</a:t>
              </a:r>
              <a:r>
                <a:rPr sz="700" spc="-1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  <a:r>
                <a:rPr sz="700" spc="-12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итогам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конкурса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599939" y="2854712"/>
              <a:ext cx="2240280" cy="9357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spc="-2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ФЕДЕРА</a:t>
              </a:r>
              <a:r>
                <a:rPr sz="3000" spc="-6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ЛЬНЫЙ</a:t>
              </a:r>
            </a:p>
            <a:p>
              <a:pPr marL="436244" marR="0">
                <a:lnSpc>
                  <a:spcPts val="3468"/>
                </a:lnSpc>
                <a:spcBef>
                  <a:spcPts val="132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БЮДЖЕТ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1947786" y="2854712"/>
              <a:ext cx="2341623" cy="9357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РЕГИОНАЛЬНЫЙ</a:t>
              </a:r>
            </a:p>
            <a:p>
              <a:pPr marL="493776" marR="0">
                <a:lnSpc>
                  <a:spcPts val="3468"/>
                </a:lnSpc>
                <a:spcBef>
                  <a:spcPts val="132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БЮДЖЕТ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89600" y="3383105"/>
              <a:ext cx="2935946" cy="3158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4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Координационные</a:t>
              </a:r>
              <a:r>
                <a:rPr sz="1050" spc="-16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советы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7" dirty="0">
                  <a:solidFill>
                    <a:srgbClr val="FFFEFE"/>
                  </a:solidFill>
                  <a:latin typeface="MKTDDJ+DINPro"/>
                  <a:cs typeface="MKTDDJ+DINPro"/>
                </a:rPr>
                <a:t>по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 smtClean="0">
                  <a:solidFill>
                    <a:srgbClr val="FFFEFE"/>
                  </a:solidFill>
                  <a:latin typeface="MKTDDJ+DINPro"/>
                  <a:cs typeface="MKTDDJ+DINPro"/>
                </a:rPr>
                <a:t>направлениям</a:t>
              </a:r>
              <a:r>
                <a:rPr lang="ru-RU"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/>
              </a:r>
              <a:br>
                <a:rPr lang="ru-RU"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</a:br>
              <a:r>
                <a:rPr sz="1050" spc="-12" dirty="0" smtClean="0">
                  <a:solidFill>
                    <a:srgbClr val="FFFEFE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050" spc="-11" dirty="0" smtClean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города</a:t>
              </a:r>
              <a:r>
                <a:rPr sz="1050" spc="244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1" dirty="0">
                  <a:solidFill>
                    <a:srgbClr val="FFFEFE"/>
                  </a:solidFill>
                  <a:latin typeface="MKTDDJ+DINPro"/>
                  <a:cs typeface="MKTDDJ+DINPro"/>
                </a:rPr>
                <a:t>(по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3" dirty="0">
                  <a:solidFill>
                    <a:srgbClr val="FFFEFE"/>
                  </a:solidFill>
                  <a:latin typeface="MKTDDJ+DINPro"/>
                  <a:cs typeface="MKTDDJ+DINPro"/>
                </a:rPr>
                <a:t>векторам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2" dirty="0" smtClean="0">
                  <a:solidFill>
                    <a:srgbClr val="FFFEFE"/>
                  </a:solidFill>
                  <a:latin typeface="MKTDDJ+DINPro"/>
                  <a:cs typeface="MKTDDJ+DINPro"/>
                </a:rPr>
                <a:t>Стратегии</a:t>
              </a:r>
              <a:r>
                <a:rPr lang="ru-RU" sz="1050" spc="-12" dirty="0" smtClean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3" dirty="0" smtClean="0">
                  <a:solidFill>
                    <a:srgbClr val="FFFEFE"/>
                  </a:solidFill>
                  <a:latin typeface="MKTDDJ+DINPro"/>
                  <a:cs typeface="MKTDDJ+DINPro"/>
                </a:rPr>
                <a:t>города</a:t>
              </a:r>
              <a:r>
                <a:rPr sz="1050" spc="-13" dirty="0">
                  <a:solidFill>
                    <a:srgbClr val="FFFEFE"/>
                  </a:solidFill>
                  <a:latin typeface="MKTDDJ+DINPro"/>
                  <a:cs typeface="MKTDDJ+DINPro"/>
                </a:rPr>
                <a:t>)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4655619" y="3585613"/>
              <a:ext cx="2497046" cy="423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1.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Согласование</a:t>
              </a:r>
              <a:r>
                <a:rPr sz="700" spc="-18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инициатив</a:t>
              </a:r>
              <a:r>
                <a:rPr sz="700" spc="-2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в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рамках</a:t>
              </a:r>
              <a:r>
                <a:rPr sz="700" spc="-2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Стратегии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2.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Рассмотрение</a:t>
              </a:r>
              <a:r>
                <a:rPr sz="700" spc="19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 smtClean="0">
                  <a:solidFill>
                    <a:srgbClr val="2068B4"/>
                  </a:solidFill>
                  <a:latin typeface="MKTDDJ+DINPro"/>
                  <a:cs typeface="MKTDDJ+DINPro"/>
                </a:rPr>
                <a:t>полугодовых</a:t>
              </a:r>
              <a:r>
                <a:rPr lang="ru-RU" sz="700" dirty="0" smtClean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 smtClean="0">
                  <a:solidFill>
                    <a:srgbClr val="2068B4"/>
                  </a:solidFill>
                  <a:latin typeface="MKTDDJ+DINPro"/>
                  <a:cs typeface="MKTDDJ+DINPro"/>
                </a:rPr>
                <a:t>и</a:t>
              </a:r>
              <a:r>
                <a:rPr sz="700" spc="195" dirty="0" smtClean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годовых</a:t>
              </a:r>
            </a:p>
            <a:p>
              <a:pPr marL="130268" marR="0">
                <a:lnSpc>
                  <a:spcPts val="8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отчетов</a:t>
              </a:r>
              <a:r>
                <a:rPr sz="700" spc="133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  <a:r>
                <a:rPr sz="700" spc="13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реализации</a:t>
              </a:r>
              <a:r>
                <a:rPr sz="700" spc="129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Стратегии</a:t>
              </a:r>
              <a:r>
                <a:rPr sz="700" spc="13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  <a:r>
                <a:rPr sz="700" spc="130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  <a:r>
                <a:rPr sz="700" spc="13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каждому</a:t>
              </a:r>
            </a:p>
            <a:p>
              <a:pPr marL="130268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вектору развития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49624" y="3768574"/>
              <a:ext cx="163798" cy="239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4" marR="0">
                <a:lnSpc>
                  <a:spcPts val="7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  <a:p>
              <a:pPr marL="0" marR="0">
                <a:lnSpc>
                  <a:spcPts val="763"/>
                </a:lnSpc>
                <a:spcBef>
                  <a:spcPts val="6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647758" y="3761642"/>
              <a:ext cx="2893840" cy="4559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Руководители</a:t>
              </a:r>
              <a:r>
                <a:rPr sz="700" spc="-2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–</a:t>
              </a:r>
              <a:r>
                <a:rPr sz="700" spc="-14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курирующие</a:t>
              </a:r>
              <a:r>
                <a:rPr sz="700" spc="-2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заместители</a:t>
              </a:r>
              <a:r>
                <a:rPr sz="700" spc="-16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Главы</a:t>
              </a:r>
              <a:r>
                <a:rPr sz="700" spc="-13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Члены</a:t>
              </a:r>
              <a:r>
                <a:rPr sz="700" spc="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–</a:t>
              </a:r>
              <a:r>
                <a:rPr sz="700" spc="68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руководители</a:t>
              </a:r>
              <a:r>
                <a:rPr sz="700" spc="80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структурных</a:t>
              </a:r>
              <a:r>
                <a:rPr sz="700" spc="80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подразделений</a:t>
              </a:r>
              <a:r>
                <a:rPr sz="700" spc="82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Администрации</a:t>
              </a:r>
            </a:p>
            <a:p>
              <a:pPr marL="0" marR="0">
                <a:lnSpc>
                  <a:spcPts val="8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города,</a:t>
              </a:r>
              <a:r>
                <a:rPr sz="700" spc="566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общественность,</a:t>
              </a:r>
              <a:r>
                <a:rPr sz="700" spc="566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научное</a:t>
              </a:r>
              <a:r>
                <a:rPr sz="700" spc="56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сообщество,</a:t>
              </a:r>
              <a:r>
                <a:rPr sz="700" spc="56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представители</a:t>
              </a:r>
            </a:p>
            <a:p>
              <a:pPr marL="0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бизнеса, депутаты</a:t>
              </a:r>
              <a:r>
                <a:rPr sz="700" spc="-20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Думы города,</a:t>
              </a:r>
              <a:r>
                <a:rPr sz="700" spc="-2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эксперты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59730" y="4431997"/>
              <a:ext cx="2976734" cy="19585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4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Рабочие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3" dirty="0">
                  <a:solidFill>
                    <a:srgbClr val="FFFEFE"/>
                  </a:solidFill>
                  <a:latin typeface="MKTDDJ+DINPro"/>
                  <a:cs typeface="MKTDDJ+DINPro"/>
                </a:rPr>
                <a:t>группы</a:t>
              </a:r>
              <a:r>
                <a:rPr sz="1050" spc="-24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при</a:t>
              </a:r>
              <a:r>
                <a:rPr sz="1050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Координационных</a:t>
              </a:r>
              <a:r>
                <a:rPr sz="1050" spc="-11" dirty="0">
                  <a:solidFill>
                    <a:srgbClr val="FFFEFE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FFFEFE"/>
                  </a:solidFill>
                  <a:latin typeface="MKTDDJ+DINPro"/>
                  <a:cs typeface="MKTDDJ+DINPro"/>
                </a:rPr>
                <a:t>советах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4663400" y="4469594"/>
              <a:ext cx="2488273" cy="2474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1.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Подготовка</a:t>
              </a:r>
              <a:r>
                <a:rPr sz="700" spc="252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материалов</a:t>
              </a:r>
              <a:r>
                <a:rPr sz="700" spc="253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для</a:t>
              </a:r>
              <a:r>
                <a:rPr sz="700" spc="249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отчетов</a:t>
              </a:r>
              <a:r>
                <a:rPr sz="700" spc="25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  <a:r>
                <a:rPr sz="700" spc="24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реализации</a:t>
              </a:r>
            </a:p>
            <a:p>
              <a:pPr marL="130267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Стратегии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62518" y="4697383"/>
              <a:ext cx="163755" cy="3435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7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  <a:p>
              <a:pPr marL="1" marR="0">
                <a:lnSpc>
                  <a:spcPts val="763"/>
                </a:lnSpc>
                <a:spcBef>
                  <a:spcPts val="827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DPHOER+ArialMT"/>
                  <a:cs typeface="DPHOER+ArialMT"/>
                </a:rPr>
                <a:t>•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660654" y="4690459"/>
              <a:ext cx="2871871" cy="56012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Руководители</a:t>
              </a:r>
            </a:p>
            <a:p>
              <a:pPr marL="1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Администрации</a:t>
              </a:r>
              <a:r>
                <a:rPr sz="700" spc="-29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  <a:p>
              <a:pPr marL="0" marR="0">
                <a:lnSpc>
                  <a:spcPts val="8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000000"/>
                  </a:solidFill>
                  <a:latin typeface="MKTDDJ+DINPro"/>
                  <a:cs typeface="MKTDDJ+DINPro"/>
                </a:rPr>
                <a:t>Члены-эксперты</a:t>
              </a:r>
            </a:p>
            <a:p>
              <a:pPr marL="2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общественность,</a:t>
              </a:r>
              <a:r>
                <a:rPr sz="700" spc="42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научное</a:t>
              </a:r>
              <a:r>
                <a:rPr sz="700" spc="413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сообщество,</a:t>
              </a:r>
              <a:r>
                <a:rPr sz="700" spc="415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представители</a:t>
              </a:r>
              <a:r>
                <a:rPr sz="700" spc="41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бизнеса,</a:t>
              </a:r>
            </a:p>
            <a:p>
              <a:pPr marL="2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депутаты</a:t>
              </a:r>
              <a:r>
                <a:rPr sz="700" spc="-13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Думы города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663400" y="4678023"/>
              <a:ext cx="2489141" cy="3516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2.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Решение</a:t>
              </a:r>
              <a:r>
                <a:rPr sz="700" spc="469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операционных</a:t>
              </a:r>
              <a:r>
                <a:rPr sz="700" spc="47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вопросов</a:t>
              </a:r>
              <a:r>
                <a:rPr sz="700" spc="46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  <a:r>
                <a:rPr sz="700" spc="459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реализации</a:t>
              </a:r>
            </a:p>
            <a:p>
              <a:pPr marL="130267" marR="0">
                <a:lnSpc>
                  <a:spcPts val="8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вектора развития</a:t>
              </a:r>
              <a:r>
                <a:rPr sz="700" spc="-16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Стратегии</a:t>
              </a:r>
              <a:r>
                <a:rPr sz="700" spc="-17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города</a:t>
              </a:r>
            </a:p>
            <a:p>
              <a:pPr marL="0" marR="0">
                <a:lnSpc>
                  <a:spcPts val="8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3.</a:t>
              </a:r>
              <a:r>
                <a:rPr sz="700" spc="316" dirty="0">
                  <a:solidFill>
                    <a:srgbClr val="2068B4"/>
                  </a:solidFill>
                  <a:latin typeface="Times New Roman"/>
                  <a:cs typeface="Times New Roman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Инициация и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 реализация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 мероприятий в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spc="-10" dirty="0">
                  <a:solidFill>
                    <a:srgbClr val="2068B4"/>
                  </a:solidFill>
                  <a:latin typeface="MKTDDJ+DINPro"/>
                  <a:cs typeface="MKTDDJ+DINPro"/>
                </a:rPr>
                <a:t>части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 вектора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793668" y="4990665"/>
              <a:ext cx="1036470" cy="1432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развития</a:t>
              </a:r>
              <a:r>
                <a:rPr sz="700" spc="874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Стратегии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828862" y="4990665"/>
              <a:ext cx="206213" cy="1432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(в</a:t>
              </a: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6035553" y="4990665"/>
              <a:ext cx="262401" cy="1432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т.</a:t>
              </a:r>
              <a:r>
                <a:rPr sz="700" spc="-11" dirty="0">
                  <a:solidFill>
                    <a:srgbClr val="2068B4"/>
                  </a:solidFill>
                  <a:latin typeface="MKTDDJ+DINPro"/>
                  <a:cs typeface="MKTDDJ+DINPro"/>
                </a:rPr>
                <a:t>ч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.</a:t>
              </a: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297825" y="4990665"/>
              <a:ext cx="228011" cy="1432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</a:t>
              </a: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6526228" y="4990665"/>
              <a:ext cx="607176" cy="1432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поручениям</a:t>
              </a: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4793667" y="5094879"/>
              <a:ext cx="1233448" cy="1432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82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координационных</a:t>
              </a:r>
              <a:r>
                <a:rPr sz="700" spc="-22" dirty="0">
                  <a:solidFill>
                    <a:srgbClr val="2068B4"/>
                  </a:solidFill>
                  <a:latin typeface="MKTDDJ+DINPro"/>
                  <a:cs typeface="MKTDDJ+DINPro"/>
                </a:rPr>
                <a:t> </a:t>
              </a:r>
              <a:r>
                <a:rPr sz="700" dirty="0">
                  <a:solidFill>
                    <a:srgbClr val="2068B4"/>
                  </a:solidFill>
                  <a:latin typeface="MKTDDJ+DINPro"/>
                  <a:cs typeface="MKTDDJ+DINPro"/>
                </a:rPr>
                <a:t>советов)</a:t>
              </a: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8979415" y="5239010"/>
              <a:ext cx="1470660" cy="9357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МЕСТНЫЙ</a:t>
              </a:r>
            </a:p>
            <a:p>
              <a:pPr marL="56388" marR="0">
                <a:lnSpc>
                  <a:spcPts val="3468"/>
                </a:lnSpc>
                <a:spcBef>
                  <a:spcPts val="132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БЮДЖЕТ</a:t>
              </a: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1892161" y="5239010"/>
              <a:ext cx="2458593" cy="9357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ВНЕБЮДЖЕТНЫЕ</a:t>
              </a:r>
            </a:p>
            <a:p>
              <a:pPr marL="353948" marR="0">
                <a:lnSpc>
                  <a:spcPts val="3468"/>
                </a:lnSpc>
                <a:spcBef>
                  <a:spcPts val="132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ИСТОЧНИКИ</a:t>
              </a: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1600358" y="5413387"/>
              <a:ext cx="4512980" cy="352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19305" marR="0">
                <a:lnSpc>
                  <a:spcPts val="124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50" spc="-14" dirty="0">
                  <a:solidFill>
                    <a:srgbClr val="2168B4"/>
                  </a:solidFill>
                  <a:latin typeface="MKTDDJ+DINPro"/>
                  <a:cs typeface="MKTDDJ+DINPro"/>
                </a:rPr>
                <a:t>Ежегодный</a:t>
              </a:r>
              <a:r>
                <a:rPr sz="1050" spc="-12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6" dirty="0">
                  <a:solidFill>
                    <a:srgbClr val="2168B4"/>
                  </a:solidFill>
                  <a:latin typeface="MKTDDJ+DINPro"/>
                  <a:cs typeface="MKTDDJ+DINPro"/>
                </a:rPr>
                <a:t>Отчет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2168B4"/>
                  </a:solidFill>
                  <a:latin typeface="MKTDDJ+DINPro"/>
                  <a:cs typeface="MKTDDJ+DINPro"/>
                </a:rPr>
                <a:t>Главы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3" dirty="0">
                  <a:solidFill>
                    <a:srgbClr val="2168B4"/>
                  </a:solidFill>
                  <a:latin typeface="MKTDDJ+DINPro"/>
                  <a:cs typeface="MKTDDJ+DINPro"/>
                </a:rPr>
                <a:t>города,</a:t>
              </a:r>
            </a:p>
            <a:p>
              <a:pPr marL="0" marR="0">
                <a:lnSpc>
                  <a:spcPts val="123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050" spc="-15" dirty="0">
                  <a:solidFill>
                    <a:srgbClr val="2168B4"/>
                  </a:solidFill>
                  <a:latin typeface="MKTDDJ+DINPro"/>
                  <a:cs typeface="MKTDDJ+DINPro"/>
                </a:rPr>
                <a:t>включающий</a:t>
              </a:r>
              <a:r>
                <a:rPr sz="1050" spc="1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5" dirty="0">
                  <a:solidFill>
                    <a:srgbClr val="2168B4"/>
                  </a:solidFill>
                  <a:latin typeface="MKTDDJ+DINPro"/>
                  <a:cs typeface="MKTDDJ+DINPro"/>
                </a:rPr>
                <a:t>отчет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7" dirty="0">
                  <a:solidFill>
                    <a:srgbClr val="2168B4"/>
                  </a:solidFill>
                  <a:latin typeface="MKTDDJ+DINPro"/>
                  <a:cs typeface="MKTDDJ+DINPro"/>
                </a:rPr>
                <a:t>по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3" dirty="0">
                  <a:solidFill>
                    <a:srgbClr val="2168B4"/>
                  </a:solidFill>
                  <a:latin typeface="MKTDDJ+DINPro"/>
                  <a:cs typeface="MKTDDJ+DINPro"/>
                </a:rPr>
                <a:t>реализации</a:t>
              </a:r>
              <a:r>
                <a:rPr sz="1050" spc="-2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2" dirty="0">
                  <a:solidFill>
                    <a:srgbClr val="2168B4"/>
                  </a:solidFill>
                  <a:latin typeface="MKTDDJ+DINPro"/>
                  <a:cs typeface="MKTDDJ+DINPro"/>
                </a:rPr>
                <a:t>Стратегии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2168B4"/>
                  </a:solidFill>
                  <a:latin typeface="MKTDDJ+DINPro"/>
                  <a:cs typeface="MKTDDJ+DINPro"/>
                </a:rPr>
                <a:t>города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5" dirty="0">
                  <a:solidFill>
                    <a:srgbClr val="2168B4"/>
                  </a:solidFill>
                  <a:latin typeface="MKTDDJ+DINPro"/>
                  <a:cs typeface="MKTDDJ+DINPro"/>
                </a:rPr>
                <a:t>перед</a:t>
              </a:r>
              <a:r>
                <a:rPr sz="1050" spc="-11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6" dirty="0">
                  <a:solidFill>
                    <a:srgbClr val="2168B4"/>
                  </a:solidFill>
                  <a:latin typeface="MKTDDJ+DINPro"/>
                  <a:cs typeface="MKTDDJ+DINPro"/>
                </a:rPr>
                <a:t>Думой</a:t>
              </a:r>
              <a:r>
                <a:rPr sz="1050" dirty="0">
                  <a:solidFill>
                    <a:srgbClr val="2168B4"/>
                  </a:solidFill>
                  <a:latin typeface="MKTDDJ+DINPro"/>
                  <a:cs typeface="MKTDDJ+DINPro"/>
                </a:rPr>
                <a:t> </a:t>
              </a:r>
              <a:r>
                <a:rPr sz="1050" spc="-14" dirty="0">
                  <a:solidFill>
                    <a:srgbClr val="2168B4"/>
                  </a:solidFill>
                  <a:latin typeface="MKTDDJ+DINPro"/>
                  <a:cs typeface="MKTDDJ+DINPro"/>
                </a:rPr>
                <a:t>города</a:t>
              </a: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457200" y="5888177"/>
              <a:ext cx="6664960" cy="10187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•</a:t>
              </a:r>
              <a:r>
                <a:rPr sz="1600" spc="597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Правовые механизмы</a:t>
              </a:r>
              <a:r>
                <a:rPr sz="1600" spc="18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 применению действующей нормативно-</a:t>
              </a:r>
            </a:p>
            <a:p>
              <a:pPr marL="22860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правовой базы федерального, регионального и местного уровней,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а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также</a:t>
              </a:r>
              <a:r>
                <a:rPr sz="16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разработка и совершенствование правовых актов местного</a:t>
              </a:r>
            </a:p>
            <a:p>
              <a:pPr marL="22860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управления</a:t>
              </a: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457200" y="7007606"/>
              <a:ext cx="5577433" cy="2872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•</a:t>
              </a:r>
              <a:r>
                <a:rPr sz="1600" spc="597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Финансовые механизмы</a:t>
              </a:r>
              <a:r>
                <a:rPr sz="1600" spc="18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за счет средств федерального,</a:t>
              </a: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8016628" y="6997325"/>
              <a:ext cx="5249024" cy="7146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6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1,6</a:t>
              </a:r>
              <a:r>
                <a:rPr sz="30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700" spc="-12" baseline="-21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трлн</a:t>
              </a:r>
              <a:r>
                <a:rPr sz="2700" spc="12" baseline="-21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 </a:t>
              </a:r>
              <a:r>
                <a:rPr sz="2700" baseline="-21" dirty="0">
                  <a:solidFill>
                    <a:srgbClr val="045D9F"/>
                  </a:solidFill>
                  <a:latin typeface="RMTNTF+DINPro-Medium"/>
                  <a:cs typeface="RMTNTF+DINPro-Medium"/>
                </a:rPr>
                <a:t>руб.</a:t>
              </a:r>
            </a:p>
            <a:p>
              <a:pPr marL="571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потребность в финансовых ресурсах с 2024 по 2050 </a:t>
              </a:r>
              <a:r>
                <a:rPr sz="16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год</a:t>
              </a: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685800" y="7254494"/>
              <a:ext cx="3552749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регионального и местного </a:t>
              </a:r>
              <a:r>
                <a:rPr sz="16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бюджетов</a:t>
              </a: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457200" y="7828534"/>
              <a:ext cx="1429715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WAVTPU+DINPro-Bold"/>
                  <a:cs typeface="WAVTPU+DINPro-Bold"/>
                </a:rPr>
                <a:t>Инструменты</a:t>
              </a: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8276921" y="8233360"/>
              <a:ext cx="982979" cy="519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1182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1</a:t>
              </a:r>
            </a:p>
            <a:p>
              <a:pPr marL="0" marR="0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2024-2026</a:t>
              </a:r>
              <a:r>
                <a:rPr sz="1200" spc="-8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9617922" y="8233360"/>
              <a:ext cx="982979" cy="519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118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</a:t>
              </a:r>
            </a:p>
            <a:p>
              <a:pPr marL="0" marR="0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2027-2031</a:t>
              </a:r>
              <a:r>
                <a:rPr sz="1200" spc="-8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10947222" y="8233360"/>
              <a:ext cx="982979" cy="519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118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3</a:t>
              </a:r>
            </a:p>
            <a:p>
              <a:pPr marL="0" marR="0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2032-2036</a:t>
              </a:r>
              <a:r>
                <a:rPr sz="1200" spc="-8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12297222" y="8233360"/>
              <a:ext cx="982978" cy="519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1180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4</a:t>
              </a:r>
            </a:p>
            <a:p>
              <a:pPr marL="0" marR="0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2037-2044</a:t>
              </a:r>
              <a:r>
                <a:rPr sz="1200" spc="-8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13662523" y="8233360"/>
              <a:ext cx="982980" cy="519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1182" marR="0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200" spc="-37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2200" spc="-119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5</a:t>
              </a:r>
            </a:p>
            <a:p>
              <a:pPr marL="0" marR="0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2045-2050</a:t>
              </a:r>
              <a:r>
                <a:rPr sz="1200" spc="-85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200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годы</a:t>
              </a: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457200" y="8305039"/>
              <a:ext cx="2968345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600" spc="550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муниципальные программы</a:t>
              </a: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457200" y="8764881"/>
              <a:ext cx="6210808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600" spc="550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государственные программы Ханты-Мансийского автономного</a:t>
              </a: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685800" y="9008720"/>
              <a:ext cx="1482750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округа – Югры</a:t>
              </a: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8300842" y="9064446"/>
              <a:ext cx="935125" cy="723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193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156</a:t>
              </a:r>
            </a:p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млрд</a:t>
              </a:r>
              <a:r>
                <a:rPr sz="1800" spc="-12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9641842" y="9064446"/>
              <a:ext cx="935125" cy="723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193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336</a:t>
              </a:r>
            </a:p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млрд</a:t>
              </a:r>
              <a:r>
                <a:rPr sz="1800" spc="-12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10971143" y="9064446"/>
              <a:ext cx="935125" cy="723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193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310</a:t>
              </a:r>
            </a:p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млрд</a:t>
              </a:r>
              <a:r>
                <a:rPr sz="1800" spc="-12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12321143" y="9064446"/>
              <a:ext cx="935127" cy="723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193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430</a:t>
              </a:r>
            </a:p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млрд</a:t>
              </a:r>
              <a:r>
                <a:rPr sz="1800" spc="-12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13686444" y="9064446"/>
              <a:ext cx="935127" cy="723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2193" marR="0">
                <a:lnSpc>
                  <a:spcPts val="3468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30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383</a:t>
              </a:r>
            </a:p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млрд</a:t>
              </a:r>
              <a:r>
                <a:rPr sz="1800" spc="-12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457200" y="9468562"/>
              <a:ext cx="5305145" cy="284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600" spc="550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государственные программы Российской Федерации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0" y="11758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8017200" y="369696"/>
              <a:ext cx="3810914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ДОСТИЖЕНИЕ</a:t>
              </a:r>
              <a:r>
                <a:rPr sz="2400" spc="-16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ГЕНЕРАЛЬНОЙ</a:t>
              </a:r>
              <a:r>
                <a:rPr sz="2400" spc="-16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ЦЕЛИ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2775832" y="369696"/>
              <a:ext cx="203941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2023-2050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0298826" y="1319732"/>
              <a:ext cx="4171438" cy="4763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333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900" spc="-1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2023</a:t>
              </a:r>
              <a:r>
                <a:rPr sz="2900" spc="3689" dirty="0">
                  <a:solidFill>
                    <a:srgbClr val="045D9F"/>
                  </a:solidFill>
                  <a:latin typeface="Times New Roman"/>
                  <a:cs typeface="Times New Roman"/>
                </a:rPr>
                <a:t> </a:t>
              </a:r>
              <a:r>
                <a:rPr sz="2900" spc="-1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2026</a:t>
              </a:r>
              <a:r>
                <a:rPr sz="2900" spc="3709" dirty="0">
                  <a:solidFill>
                    <a:srgbClr val="045D9F"/>
                  </a:solidFill>
                  <a:latin typeface="Times New Roman"/>
                  <a:cs typeface="Times New Roman"/>
                </a:rPr>
                <a:t> </a:t>
              </a:r>
              <a:r>
                <a:rPr sz="2900" spc="-11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2036</a:t>
              </a:r>
              <a:r>
                <a:rPr sz="2900" spc="3636" dirty="0">
                  <a:solidFill>
                    <a:srgbClr val="FFFEFE"/>
                  </a:solidFill>
                  <a:latin typeface="Times New Roman"/>
                  <a:cs typeface="Times New Roman"/>
                </a:rPr>
                <a:t> </a:t>
              </a:r>
              <a:r>
                <a:rPr sz="2900" spc="-11" dirty="0">
                  <a:solidFill>
                    <a:srgbClr val="FFFEFE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431403" y="1400633"/>
              <a:ext cx="1163167" cy="262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7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Показатели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36842" y="1830914"/>
              <a:ext cx="1958131" cy="107914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Объем отгруженных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товаров</a:t>
              </a:r>
              <a:r>
                <a:rPr sz="1150" spc="-35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собственного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производства,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выполненных</a:t>
              </a:r>
              <a:r>
                <a:rPr sz="1150" spc="-36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работ и услуг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собственными</a:t>
              </a:r>
              <a:r>
                <a:rPr sz="1150" spc="-39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силами,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млрд руб.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0325948" y="2191272"/>
              <a:ext cx="774346" cy="3532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1</a:t>
              </a:r>
              <a:r>
                <a:rPr sz="2050" spc="-3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50" spc="-1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306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1462743" y="2191272"/>
              <a:ext cx="774346" cy="2936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1</a:t>
              </a:r>
              <a:r>
                <a:rPr sz="2050" spc="-3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2050" spc="-38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552</a:t>
              </a:r>
              <a:endParaRPr sz="2050" spc="-1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2624570" y="2196433"/>
              <a:ext cx="774346" cy="2936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2</a:t>
              </a:r>
              <a:r>
                <a:rPr sz="2050" spc="-38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2050" spc="-38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749</a:t>
              </a:r>
              <a:endParaRPr sz="2050" spc="-1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3763631" y="2196302"/>
              <a:ext cx="774346" cy="2936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5</a:t>
              </a:r>
              <a:r>
                <a:rPr sz="2050" spc="-38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 </a:t>
              </a:r>
              <a:r>
                <a:rPr lang="ru-RU" sz="2050" spc="-38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223</a:t>
              </a:r>
              <a:endParaRPr sz="2050" spc="-1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136842" y="3169837"/>
              <a:ext cx="1866202" cy="9060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Темп роста</a:t>
              </a:r>
              <a:r>
                <a:rPr sz="1150" spc="-17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(индекс</a:t>
              </a:r>
              <a:r>
                <a:rPr sz="1150" spc="-14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роста)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физического объема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инвестиций</a:t>
              </a:r>
              <a:r>
                <a:rPr sz="1150" spc="-27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в</a:t>
              </a:r>
              <a:r>
                <a:rPr sz="1150" spc="-14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основной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капитал,</a:t>
              </a:r>
              <a:r>
                <a:rPr sz="1150" spc="-13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за исключением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инвестиций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0311586" y="3852275"/>
              <a:ext cx="785185" cy="1905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6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9</a:t>
              </a: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6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  <a:p>
              <a:pPr marL="72991" marR="0">
                <a:lnSpc>
                  <a:spcPts val="2481"/>
                </a:lnSpc>
                <a:spcBef>
                  <a:spcPts val="9742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4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0</a:t>
              </a: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8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1455864" y="3852275"/>
              <a:ext cx="785443" cy="1905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63,4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  <a:p>
              <a:pPr marL="72991" marR="0">
                <a:lnSpc>
                  <a:spcPts val="2481"/>
                </a:lnSpc>
                <a:spcBef>
                  <a:spcPts val="9742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42,8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2681434" y="3852275"/>
              <a:ext cx="647074" cy="19058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8</a:t>
              </a:r>
              <a:r>
                <a:rPr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4,</a:t>
              </a: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0</a:t>
              </a:r>
              <a:endParaRPr sz="205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  <a:p>
              <a:pPr marL="2022" marR="0">
                <a:lnSpc>
                  <a:spcPts val="2481"/>
                </a:lnSpc>
                <a:spcBef>
                  <a:spcPts val="9744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51,3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3751131" y="3852275"/>
              <a:ext cx="785184" cy="19057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70,8</a:t>
              </a:r>
              <a:endParaRPr sz="205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  <a:p>
              <a:pPr marL="71386" marR="0">
                <a:lnSpc>
                  <a:spcPts val="2481"/>
                </a:lnSpc>
                <a:spcBef>
                  <a:spcPts val="9743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56,4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8136842" y="4035568"/>
              <a:ext cx="1379335" cy="2134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инфраструктурных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136842" y="4208714"/>
              <a:ext cx="1868372" cy="5597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монополий (федеральные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проекты)</a:t>
              </a:r>
              <a:r>
                <a:rPr sz="1150" spc="-15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и бюджетных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ассигнований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136842" y="4728153"/>
              <a:ext cx="1896892" cy="359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федерального бюджета,</a:t>
              </a:r>
              <a:r>
                <a:rPr sz="1150" spc="-26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lang="ru-RU" sz="1150" spc="-26" dirty="0" smtClean="0">
                  <a:solidFill>
                    <a:srgbClr val="045D9F"/>
                  </a:solidFill>
                  <a:latin typeface="MKTDDJ+DINPro"/>
                  <a:cs typeface="MKTDDJ+DINPro"/>
                </a:rPr>
                <a:t>к базовому 2020 году, </a:t>
              </a:r>
              <a:r>
                <a:rPr sz="1150" dirty="0" smtClean="0">
                  <a:solidFill>
                    <a:srgbClr val="045D9F"/>
                  </a:solidFill>
                  <a:latin typeface="MKTDDJ+DINPro"/>
                  <a:cs typeface="MKTDDJ+DINPro"/>
                </a:rPr>
                <a:t>%</a:t>
              </a:r>
              <a:endParaRPr sz="1150" dirty="0">
                <a:solidFill>
                  <a:srgbClr val="045D9F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8138954" y="5213224"/>
              <a:ext cx="1673366" cy="7328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Доля</a:t>
              </a:r>
              <a:r>
                <a:rPr sz="1150" spc="-18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занятых</a:t>
              </a:r>
              <a:r>
                <a:rPr sz="1150" spc="-23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в</a:t>
              </a:r>
              <a:r>
                <a:rPr sz="1150" spc="-14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малом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бизнесе</a:t>
              </a:r>
              <a:r>
                <a:rPr sz="1150" spc="-23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в</a:t>
              </a:r>
              <a:r>
                <a:rPr sz="1150" spc="-14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общей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численности</a:t>
              </a:r>
              <a:r>
                <a:rPr sz="1150" spc="-40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занятых</a:t>
              </a:r>
              <a:r>
                <a:rPr sz="1150" spc="-23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в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экономике,</a:t>
              </a:r>
              <a:r>
                <a:rPr sz="1150" spc="-17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%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8136842" y="6159008"/>
              <a:ext cx="1750383" cy="8976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Индекс</a:t>
              </a:r>
              <a:r>
                <a:rPr sz="1150" spc="-27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роста</a:t>
              </a:r>
              <a:r>
                <a:rPr sz="1150" spc="-18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реального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среднедушевого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денежного</a:t>
              </a:r>
              <a:r>
                <a:rPr sz="1150" spc="-24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дохода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населения,</a:t>
              </a:r>
              <a:r>
                <a:rPr sz="1150" spc="-28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lang="ru-RU" sz="1150" spc="-28" dirty="0" smtClean="0">
                  <a:solidFill>
                    <a:srgbClr val="045D9F"/>
                  </a:solidFill>
                  <a:latin typeface="MKTDDJ+DINPro"/>
                  <a:cs typeface="MKTDDJ+DINPro"/>
                </a:rPr>
                <a:t>к предыдущему году, </a:t>
              </a:r>
              <a:r>
                <a:rPr sz="1150" dirty="0" smtClean="0">
                  <a:solidFill>
                    <a:srgbClr val="045D9F"/>
                  </a:solidFill>
                  <a:latin typeface="MKTDDJ+DINPro"/>
                  <a:cs typeface="MKTDDJ+DINPro"/>
                </a:rPr>
                <a:t>%</a:t>
              </a:r>
              <a:endParaRPr sz="1150" dirty="0">
                <a:solidFill>
                  <a:srgbClr val="045D9F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10317816" y="6350324"/>
              <a:ext cx="784927" cy="12703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spc="-1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10</a:t>
              </a:r>
              <a:r>
                <a:rPr lang="ru-RU" sz="2050" spc="-1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3</a:t>
              </a: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8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  <a:p>
              <a:pPr marL="142454" marR="0">
                <a:lnSpc>
                  <a:spcPts val="2481"/>
                </a:lnSpc>
                <a:spcBef>
                  <a:spcPts val="474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3,6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11527902" y="6350324"/>
              <a:ext cx="645054" cy="12714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102</a:t>
              </a: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5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  <a:p>
              <a:pPr marL="70194" marR="0">
                <a:lnSpc>
                  <a:spcPts val="2481"/>
                </a:lnSpc>
                <a:spcBef>
                  <a:spcPts val="4748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3,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8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12617211" y="6350583"/>
              <a:ext cx="785183" cy="12703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10</a:t>
              </a: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3</a:t>
              </a:r>
              <a:r>
                <a:rPr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4</a:t>
              </a:r>
              <a:endParaRPr sz="205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  <a:p>
              <a:pPr marL="143228" marR="0">
                <a:lnSpc>
                  <a:spcPts val="2481"/>
                </a:lnSpc>
                <a:spcBef>
                  <a:spcPts val="474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4,1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13756271" y="6350451"/>
              <a:ext cx="785184" cy="12703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10</a:t>
              </a: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3</a:t>
              </a:r>
              <a:r>
                <a:rPr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9</a:t>
              </a:r>
              <a:endParaRPr sz="205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  <a:p>
              <a:pPr marL="143228" marR="0">
                <a:lnSpc>
                  <a:spcPts val="2481"/>
                </a:lnSpc>
                <a:spcBef>
                  <a:spcPts val="4740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4,</a:t>
              </a:r>
              <a:r>
                <a:rPr lang="ru-RU" sz="2050" dirty="0" smtClean="0">
                  <a:solidFill>
                    <a:srgbClr val="FFFEFE"/>
                  </a:solidFill>
                  <a:latin typeface="WAVTPU+DINPro-Bold"/>
                  <a:cs typeface="WAVTPU+DINPro-Bold"/>
                </a:rPr>
                <a:t>6</a:t>
              </a:r>
              <a:endParaRPr sz="2050" dirty="0">
                <a:solidFill>
                  <a:srgbClr val="FFFEFE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136842" y="7163719"/>
              <a:ext cx="1054034" cy="2134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Соотношение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8136842" y="7336866"/>
              <a:ext cx="1859542" cy="5597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среднедушевого</a:t>
              </a:r>
              <a:r>
                <a:rPr sz="1150" spc="-22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дохода</a:t>
              </a:r>
              <a:r>
                <a:rPr sz="1150" spc="-20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прожиточного</a:t>
              </a:r>
              <a:r>
                <a:rPr sz="1150" spc="-11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минимума,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150" dirty="0" smtClean="0">
                  <a:solidFill>
                    <a:srgbClr val="045D9F"/>
                  </a:solidFill>
                  <a:latin typeface="MKTDDJ+DINPro"/>
                  <a:cs typeface="MKTDDJ+DINPro"/>
                </a:rPr>
                <a:t>коэфф.</a:t>
              </a:r>
              <a:endParaRPr sz="1150" dirty="0">
                <a:solidFill>
                  <a:srgbClr val="045D9F"/>
                </a:solidFill>
                <a:latin typeface="MKTDDJ+DINPro"/>
                <a:cs typeface="MKTDDJ+DINPro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8136842" y="8109464"/>
              <a:ext cx="1836811" cy="5597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3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Среднегодовая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численность</a:t>
              </a:r>
              <a:r>
                <a:rPr sz="1150" spc="-34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постоянного</a:t>
              </a:r>
            </a:p>
            <a:p>
              <a:pPr marL="0" marR="0">
                <a:lnSpc>
                  <a:spcPts val="136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населения,</a:t>
              </a:r>
              <a:r>
                <a:rPr sz="1150" spc="-26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тыс.</a:t>
              </a:r>
              <a:r>
                <a:rPr sz="1150" spc="-21" dirty="0">
                  <a:solidFill>
                    <a:srgbClr val="045D9F"/>
                  </a:solidFill>
                  <a:latin typeface="MKTDDJ+DINPro"/>
                  <a:cs typeface="MKTDDJ+DINPro"/>
                </a:rPr>
                <a:t> </a:t>
              </a:r>
              <a:r>
                <a:rPr sz="1150" dirty="0">
                  <a:solidFill>
                    <a:srgbClr val="045D9F"/>
                  </a:solidFill>
                  <a:latin typeface="MKTDDJ+DINPro"/>
                  <a:cs typeface="MKTDDJ+DINPro"/>
                </a:rPr>
                <a:t>чел.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10296768" y="8193024"/>
              <a:ext cx="785185" cy="2936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41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3</a:t>
              </a:r>
              <a:r>
                <a:rPr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,</a:t>
              </a:r>
              <a:r>
                <a:rPr lang="ru-RU" sz="205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6</a:t>
              </a:r>
              <a:endParaRPr sz="205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11429433" y="8197928"/>
              <a:ext cx="785185" cy="3532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435,4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2597196" y="8191218"/>
              <a:ext cx="785186" cy="3532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510,0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13736257" y="8191087"/>
              <a:ext cx="785443" cy="35320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8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50" dirty="0">
                  <a:solidFill>
                    <a:srgbClr val="FFFEFE"/>
                  </a:solidFill>
                  <a:latin typeface="WAVTPU+DINPro-Bold"/>
                  <a:cs typeface="WAVTPU+DINPro-Bold"/>
                </a:rPr>
                <a:t>580,4</a:t>
              </a:r>
            </a:p>
          </p:txBody>
        </p:sp>
      </p:grpSp>
      <p:sp>
        <p:nvSpPr>
          <p:cNvPr id="36" name="object 28"/>
          <p:cNvSpPr txBox="1"/>
          <p:nvPr/>
        </p:nvSpPr>
        <p:spPr>
          <a:xfrm>
            <a:off x="8136842" y="8868742"/>
            <a:ext cx="1836811" cy="347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ru-RU" sz="1150" dirty="0">
                <a:solidFill>
                  <a:srgbClr val="045D9F"/>
                </a:solidFill>
                <a:latin typeface="MKTDDJ+DINPro"/>
                <a:cs typeface="MKTDDJ+DINPro"/>
              </a:rPr>
              <a:t>Улучшение качества среды для </a:t>
            </a:r>
            <a:r>
              <a:rPr lang="ru-RU" sz="1150" dirty="0" smtClean="0">
                <a:solidFill>
                  <a:srgbClr val="045D9F"/>
                </a:solidFill>
                <a:latin typeface="MKTDDJ+DINPro"/>
                <a:cs typeface="MKTDDJ+DINPro"/>
              </a:rPr>
              <a:t>жизни</a:t>
            </a:r>
            <a:r>
              <a:rPr sz="1150" dirty="0" smtClean="0">
                <a:solidFill>
                  <a:srgbClr val="045D9F"/>
                </a:solidFill>
                <a:latin typeface="MKTDDJ+DINPro"/>
                <a:cs typeface="MKTDDJ+DINPro"/>
              </a:rPr>
              <a:t>,</a:t>
            </a:r>
            <a:r>
              <a:rPr sz="1150" spc="-26" dirty="0" smtClean="0">
                <a:solidFill>
                  <a:srgbClr val="045D9F"/>
                </a:solidFill>
                <a:latin typeface="MKTDDJ+DINPro"/>
                <a:cs typeface="MKTDDJ+DINPro"/>
              </a:rPr>
              <a:t> </a:t>
            </a:r>
            <a:r>
              <a:rPr lang="ru-RU" sz="1150" spc="-26" dirty="0" smtClean="0">
                <a:solidFill>
                  <a:srgbClr val="045D9F"/>
                </a:solidFill>
                <a:latin typeface="MKTDDJ+DINPro"/>
                <a:cs typeface="MKTDDJ+DINPro"/>
              </a:rPr>
              <a:t>%</a:t>
            </a:r>
            <a:endParaRPr sz="1150" dirty="0">
              <a:solidFill>
                <a:srgbClr val="045D9F"/>
              </a:solidFill>
              <a:latin typeface="MKTDDJ+DINPro"/>
              <a:cs typeface="MKTDDJ+DINPro"/>
            </a:endParaRPr>
          </a:p>
        </p:txBody>
      </p:sp>
      <p:sp>
        <p:nvSpPr>
          <p:cNvPr id="37" name="object 29"/>
          <p:cNvSpPr txBox="1"/>
          <p:nvPr/>
        </p:nvSpPr>
        <p:spPr>
          <a:xfrm>
            <a:off x="10296768" y="8952302"/>
            <a:ext cx="785185" cy="29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5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-</a:t>
            </a:r>
            <a:endParaRPr sz="205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38" name="object 30"/>
          <p:cNvSpPr txBox="1"/>
          <p:nvPr/>
        </p:nvSpPr>
        <p:spPr>
          <a:xfrm>
            <a:off x="11429433" y="8957206"/>
            <a:ext cx="785185" cy="29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5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-</a:t>
            </a:r>
            <a:endParaRPr sz="205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39" name="object 31"/>
          <p:cNvSpPr txBox="1"/>
          <p:nvPr/>
        </p:nvSpPr>
        <p:spPr>
          <a:xfrm>
            <a:off x="12597196" y="8950496"/>
            <a:ext cx="785186" cy="29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50" dirty="0">
                <a:solidFill>
                  <a:srgbClr val="FFFEFE"/>
                </a:solidFill>
                <a:latin typeface="WAVTPU+DINPro-Bold"/>
                <a:cs typeface="WAVTPU+DINPro-Bold"/>
              </a:rPr>
              <a:t>6</a:t>
            </a:r>
            <a:r>
              <a:rPr sz="2050" dirty="0" smtClean="0">
                <a:solidFill>
                  <a:srgbClr val="FFFEFE"/>
                </a:solidFill>
                <a:latin typeface="WAVTPU+DINPro-Bold"/>
                <a:cs typeface="WAVTPU+DINPro-Bold"/>
              </a:rPr>
              <a:t>0,0</a:t>
            </a:r>
            <a:endParaRPr sz="2050" dirty="0">
              <a:solidFill>
                <a:srgbClr val="FFFEFE"/>
              </a:solidFill>
              <a:latin typeface="WAVTPU+DINPro-Bold"/>
              <a:cs typeface="WAVTPU+DINPro-Bold"/>
            </a:endParaRPr>
          </a:p>
        </p:txBody>
      </p:sp>
      <p:sp>
        <p:nvSpPr>
          <p:cNvPr id="40" name="object 32"/>
          <p:cNvSpPr txBox="1"/>
          <p:nvPr/>
        </p:nvSpPr>
        <p:spPr>
          <a:xfrm>
            <a:off x="13736257" y="8950365"/>
            <a:ext cx="785443" cy="614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sz="2050" dirty="0" smtClean="0">
                <a:solidFill>
                  <a:srgbClr val="FFFEFE"/>
                </a:solidFill>
                <a:latin typeface="WAVTPU+DINPro-Bold"/>
                <a:cs typeface="WAVTPU+DINPro-Bold"/>
              </a:rPr>
              <a:t>80,</a:t>
            </a:r>
            <a:r>
              <a:rPr lang="ru-RU" sz="2050" dirty="0" smtClean="0">
                <a:solidFill>
                  <a:srgbClr val="FFFEFE"/>
                </a:solidFill>
                <a:latin typeface="WAVTPU+DINPro-Bold"/>
                <a:cs typeface="WAVTPU+DINPro-Bold"/>
              </a:rPr>
              <a:t>0</a:t>
            </a:r>
          </a:p>
          <a:p>
            <a:pPr marL="0" marR="0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endParaRPr sz="2050" dirty="0">
              <a:solidFill>
                <a:srgbClr val="FFFEFE"/>
              </a:solidFill>
              <a:latin typeface="WAVTPU+DINPro-Bold"/>
              <a:cs typeface="WAVTPU+DINPro-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350" y="0"/>
            <a:ext cx="7550150" cy="10680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1"/>
          <p:cNvSpPr/>
          <p:nvPr/>
        </p:nvSpPr>
        <p:spPr>
          <a:xfrm>
            <a:off x="0" y="0"/>
            <a:ext cx="15113000" cy="10626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369696"/>
            <a:ext cx="5773029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4"/>
              </a:lnSpc>
            </a:pPr>
            <a:r>
              <a:rPr lang="ru-RU" sz="2400" spc="-24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МОДЕЛЬ СТРАТЕГИИ СУРГУТА 2050 </a:t>
            </a:r>
          </a:p>
          <a:p>
            <a:pPr>
              <a:lnSpc>
                <a:spcPts val="2774"/>
              </a:lnSpc>
            </a:pPr>
            <a:r>
              <a:rPr lang="ru-RU" sz="2400" spc="-24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«НАПРАВЛЕНИЕ – ВЕКТОР – ФЛАГМАНСКИЕ ПРОЕКТЫ»</a:t>
            </a:r>
            <a:endParaRPr lang="ru-RU" sz="2400" spc="-24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38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 smtClean="0">
                <a:solidFill>
                  <a:srgbClr val="FFFEFE"/>
                </a:solidFill>
                <a:latin typeface="DPGJPL+DINPro-Light"/>
                <a:cs typeface="DPGJPL+DINPro-Light"/>
              </a:rPr>
              <a:t>39</a:t>
            </a:r>
            <a:endParaRPr sz="1200" spc="-22" dirty="0">
              <a:solidFill>
                <a:srgbClr val="FFFEFE"/>
              </a:solidFill>
              <a:latin typeface="DPGJPL+DINPro-Light"/>
              <a:cs typeface="DPGJPL+DINPro-Ligh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984832"/>
              </p:ext>
            </p:extLst>
          </p:nvPr>
        </p:nvGraphicFramePr>
        <p:xfrm>
          <a:off x="20724" y="1180659"/>
          <a:ext cx="15092276" cy="9634713"/>
        </p:xfrm>
        <a:graphic>
          <a:graphicData uri="http://schemas.openxmlformats.org/drawingml/2006/table">
            <a:tbl>
              <a:tblPr bandRow="1"/>
              <a:tblGrid>
                <a:gridCol w="3253470">
                  <a:extLst>
                    <a:ext uri="{9D8B030D-6E8A-4147-A177-3AD203B41FA5}">
                      <a16:colId xmlns:a16="http://schemas.microsoft.com/office/drawing/2014/main" val="3025347034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4266957062"/>
                    </a:ext>
                  </a:extLst>
                </a:gridCol>
                <a:gridCol w="6798246">
                  <a:extLst>
                    <a:ext uri="{9D8B030D-6E8A-4147-A177-3AD203B41FA5}">
                      <a16:colId xmlns:a16="http://schemas.microsoft.com/office/drawing/2014/main" val="111331965"/>
                    </a:ext>
                  </a:extLst>
                </a:gridCol>
              </a:tblGrid>
              <a:tr h="2839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FFFFFF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Направление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8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FFFFFF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Вектор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8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FFFFFF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Флагманский проект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8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05669"/>
                  </a:ext>
                </a:extLst>
              </a:tr>
              <a:tr h="39345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Инновационная экономика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4D2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Научно-промышленный мультиотраслевой кластер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Научно-технологический кластер национального значения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Ревитализация производственных зон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063491"/>
                  </a:ext>
                </a:extLst>
              </a:tr>
              <a:tr h="33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Транспорт и логистика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Сургут – транспортно-логистический хаб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6883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Предпринимательство и туризм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Центр делового туризма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немуниципального сектора по предоставлению услуг в социальной сфере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3107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Креативная экономика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Кластер креативных индустрий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27876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Цифровой муниципалитет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Цифровизация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259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Цифровая трансформация муниципального управления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0056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Человеческий капитал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A54F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Образование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способностей и талантов детей и молодежи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немуниципального сектора по предоставлению услуг в социальной сфере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9072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Культура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Сургут – культурное пространство ХМАО – Югры</a:t>
                      </a: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немуниципального сектора по предоставлению услуг в социальной сфере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60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Физическая культура и спорт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«</a:t>
                      </a: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#</a:t>
                      </a: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вАтмосфереСпорта»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Развитие немуниципального сектора по предоставлению услуг в социальной </a:t>
                      </a:r>
                      <a:r>
                        <a:rPr lang="ru-RU" sz="1800" kern="100" dirty="0" smtClean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Calibri" panose="020F0502020204030204" pitchFamily="34" charset="0"/>
                          <a:cs typeface="TLGORJ+DINPro-CondensedBold" panose="020B0604020202020204" charset="-52"/>
                        </a:rPr>
                        <a:t>сфере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737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Социальная поддержка отдельных категорий граждан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261792"/>
                  </a:ext>
                </a:extLst>
              </a:tr>
              <a:tr h="2864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Общественное здоровье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2200"/>
                  </a:ext>
                </a:extLst>
              </a:tr>
              <a:tr h="286454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Жизнеобеспечение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6397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Инженерная инфраструктура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дождевой канализации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5429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Транспортная инфраструктура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Мобильный город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014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Жилищный фонд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22039"/>
                  </a:ext>
                </a:extLst>
              </a:tr>
              <a:tr h="60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Экология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Экологическая направленность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85874"/>
                  </a:ext>
                </a:extLst>
              </a:tr>
              <a:tr h="51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Инклюзивность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A6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74368"/>
                  </a:ext>
                </a:extLst>
              </a:tr>
              <a:tr h="4120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Комфортная среда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B19E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Общественные территории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системы общественных пространств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Развитие городских набережных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92181"/>
                  </a:ext>
                </a:extLst>
              </a:tr>
              <a:tr h="41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Идентичность и код города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Речной фасад Сургута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914160"/>
                  </a:ext>
                </a:extLst>
              </a:tr>
              <a:tr h="32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Жилищное строительство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4796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Гармоничное общество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5D68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Полиэтнический город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CB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C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218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Безопасность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CB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Общественная безопасность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C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16953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Гражданское общество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92C6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Общественное участие и самоуправление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60596"/>
                  </a:ext>
                </a:extLst>
              </a:tr>
              <a:tr h="65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Городское управление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652631"/>
                  </a:ext>
                </a:extLst>
              </a:tr>
              <a:tr h="55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Волонтерство и благотворительность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703199"/>
                  </a:ext>
                </a:extLst>
              </a:tr>
              <a:tr h="3905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Молодежная политика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solidFill>
                            <a:srgbClr val="000000"/>
                          </a:solidFill>
                          <a:effectLst/>
                          <a:latin typeface="TLGORJ+DINPro-CondensedBold" panose="020B0604020202020204" charset="-52"/>
                          <a:ea typeface="Times New Roman" panose="02020603050405020304" pitchFamily="18" charset="0"/>
                          <a:cs typeface="TLGORJ+DINPro-CondensedBold" panose="020B0604020202020204" charset="-52"/>
                        </a:rPr>
                        <a:t>Создание современной инфраструктуры для молодёжи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19" marR="22619" marT="452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728474"/>
                  </a:ext>
                </a:extLst>
              </a:tr>
            </a:tbl>
          </a:graphicData>
        </a:graphic>
      </p:graphicFrame>
      <p:sp>
        <p:nvSpPr>
          <p:cNvPr id="7" name="object 3"/>
          <p:cNvSpPr txBox="1"/>
          <p:nvPr/>
        </p:nvSpPr>
        <p:spPr>
          <a:xfrm>
            <a:off x="13354630" y="369696"/>
            <a:ext cx="1460602" cy="390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4480C0"/>
                </a:solidFill>
                <a:latin typeface="TLGORJ+DINPro-CondensedBold"/>
                <a:cs typeface="TLGORJ+DINPro-CondensedBold"/>
              </a:rPr>
              <a:t>СУРГУТ</a:t>
            </a:r>
            <a:r>
              <a:rPr sz="2400" spc="-165" dirty="0">
                <a:solidFill>
                  <a:srgbClr val="4480C0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4480C0"/>
                </a:solidFill>
                <a:latin typeface="TLGORJ+DINPro-CondensedBold"/>
                <a:cs typeface="TLGORJ+DINPro-CondensedBold"/>
              </a:rPr>
              <a:t>2050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0"/>
            <a:ext cx="15113000" cy="10680700"/>
            <a:chOff x="0" y="0"/>
            <a:chExt cx="15113000" cy="10680700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80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343174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ИННОВАЦИОННАЯ</a:t>
              </a:r>
              <a:r>
                <a:rPr sz="2400" spc="-16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ЭКОНОМИКА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2899037" y="2419324"/>
              <a:ext cx="635381" cy="1931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Научно-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187081" y="2571724"/>
              <a:ext cx="866267" cy="345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Транспорт</a:t>
              </a:r>
              <a:r>
                <a:rPr sz="1000" spc="-1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</a:p>
            <a:p>
              <a:pPr marL="56895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логистика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2591951" y="2571724"/>
              <a:ext cx="1256030" cy="4979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858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промышленный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мультиотраслевой</a:t>
              </a:r>
            </a:p>
            <a:p>
              <a:pPr marL="314452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кластер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9877216" y="3280851"/>
              <a:ext cx="1465706" cy="4966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51078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крупных транспортно-</a:t>
              </a:r>
            </a:p>
            <a:p>
              <a:pPr marL="453135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логистических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1500150" y="3280851"/>
              <a:ext cx="2087755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 </a:t>
              </a: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 </a:t>
              </a: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2030 </a:t>
              </a:r>
              <a:r>
                <a:rPr sz="1000" spc="-4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г.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научно-технологического центра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«ЮНИТИ </a:t>
              </a:r>
              <a:r>
                <a:rPr lang="ru-RU"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ПАРК</a:t>
              </a:r>
              <a:r>
                <a:rPr sz="1000" dirty="0" smtClean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»</a:t>
              </a:r>
              <a:endParaRPr sz="1000" dirty="0">
                <a:solidFill>
                  <a:srgbClr val="000000"/>
                </a:solidFill>
                <a:latin typeface="RMTNTF+DINPro-Medium"/>
                <a:cs typeface="RMTNTF+DINPro-Medium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62400" y="3700215"/>
              <a:ext cx="6382422" cy="12656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6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Сургуте</a:t>
              </a:r>
              <a:r>
                <a:rPr sz="1600" spc="-6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сформирован</a:t>
              </a:r>
              <a:r>
                <a:rPr sz="1600" spc="-5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комплекс</a:t>
              </a:r>
              <a:r>
                <a:rPr sz="16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предпосылок</a:t>
              </a:r>
              <a:r>
                <a:rPr sz="1600" spc="-3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600" spc="-3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формирования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30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48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развития</a:t>
              </a:r>
              <a:r>
                <a:rPr sz="1600" spc="25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51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инновационной</a:t>
              </a:r>
              <a:r>
                <a:rPr sz="1600" spc="25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47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экономики,</a:t>
              </a:r>
              <a:r>
                <a:rPr sz="1600" spc="2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51" dirty="0">
                  <a:solidFill>
                    <a:srgbClr val="000000"/>
                  </a:solidFill>
                  <a:latin typeface="MKTDDJ+DINPro"/>
                  <a:cs typeface="MKTDDJ+DINPro"/>
                </a:rPr>
                <a:t>основанной</a:t>
              </a:r>
              <a:r>
                <a:rPr sz="1600" spc="25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51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600" spc="25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42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потоке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инноваций,</a:t>
              </a:r>
              <a:r>
                <a:rPr sz="1600" spc="10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постоянном</a:t>
              </a:r>
              <a:r>
                <a:rPr sz="1600" spc="1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технологическом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совершенствовании,</a:t>
              </a:r>
              <a:r>
                <a:rPr sz="1600" spc="10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производстве</a:t>
              </a:r>
              <a:r>
                <a:rPr sz="1600" spc="-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-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экспорте</a:t>
              </a:r>
              <a:r>
                <a:rPr sz="1600" spc="-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высокотехнологичной</a:t>
              </a:r>
              <a:r>
                <a:rPr sz="1600" spc="-10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продукции</a:t>
              </a:r>
              <a:r>
                <a:rPr sz="1600" spc="-10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  <a:r>
                <a:rPr sz="1600" spc="-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высокой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добавленной стоимостью и самих технологий.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503707" y="3738051"/>
              <a:ext cx="846200" cy="1918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комплексов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805209" y="4636576"/>
              <a:ext cx="1122171" cy="4966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Развитие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туристической</a:t>
              </a:r>
            </a:p>
            <a:p>
              <a:pPr marL="0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инфраструктуры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2758720" y="4636576"/>
              <a:ext cx="1272665" cy="1918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Создание кластера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3179470" y="4788976"/>
              <a:ext cx="853313" cy="3442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1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креативных</a:t>
              </a:r>
            </a:p>
            <a:p>
              <a:pPr marL="89535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00000"/>
                  </a:solidFill>
                  <a:latin typeface="RMTNTF+DINPro-Medium"/>
                  <a:cs typeface="RMTNTF+DINPro-Medium"/>
                </a:rPr>
                <a:t>индустрий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0586134" y="4864402"/>
              <a:ext cx="1660144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Инновационная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0833836" y="5118402"/>
              <a:ext cx="1169822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</a:t>
              </a: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62400" y="5307980"/>
              <a:ext cx="6381500" cy="12649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4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-3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600" spc="-119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направления</a:t>
              </a:r>
              <a:r>
                <a:rPr sz="1600" spc="-1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-1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–</a:t>
              </a:r>
              <a:r>
                <a:rPr sz="1600" spc="-16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совершенствование</a:t>
              </a:r>
              <a:r>
                <a:rPr sz="1600" spc="-1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инвестиционного</a:t>
              </a:r>
            </a:p>
            <a:p>
              <a:pPr marL="0" marR="0">
                <a:lnSpc>
                  <a:spcPts val="192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предпринимательского</a:t>
              </a:r>
              <a:r>
                <a:rPr sz="1600" spc="11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климата,</a:t>
              </a:r>
              <a:r>
                <a:rPr sz="1600" spc="10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600" spc="11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условий,</a:t>
              </a:r>
              <a:r>
                <a:rPr sz="1600" spc="10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1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том</a:t>
              </a:r>
              <a:r>
                <a:rPr sz="1600" spc="10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числе</a:t>
              </a:r>
            </a:p>
            <a:p>
              <a:pPr marL="0" marR="0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74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инфраструктурных,</a:t>
              </a:r>
              <a:r>
                <a:rPr sz="1600" spc="39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73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600" spc="39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74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формирования</a:t>
              </a:r>
              <a:r>
                <a:rPr sz="1600" spc="39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46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58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городе</a:t>
              </a:r>
              <a:r>
                <a:rPr sz="1600" spc="40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70" dirty="0">
                  <a:solidFill>
                    <a:srgbClr val="000000"/>
                  </a:solidFill>
                  <a:latin typeface="MKTDDJ+DINPro"/>
                  <a:cs typeface="MKTDDJ+DINPro"/>
                </a:rPr>
                <a:t>экономики,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основанной</a:t>
              </a:r>
              <a:r>
                <a:rPr sz="1600" spc="1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новых</a:t>
              </a:r>
              <a:r>
                <a:rPr sz="1600" spc="1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знаниях,</a:t>
              </a:r>
              <a:r>
                <a:rPr sz="1600" spc="11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17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трансформация</a:t>
              </a:r>
              <a:r>
                <a:rPr sz="1600" spc="11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spc="20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</a:t>
              </a:r>
              <a:r>
                <a:rPr sz="1600" spc="1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600" spc="13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</a:t>
              </a:r>
              <a:r>
                <a:rPr sz="1600" spc="12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с</a:t>
              </a:r>
            </a:p>
            <a:p>
              <a:pPr marL="0" marR="0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диверсифицированной и высокотехнологичной экономикой.</a:t>
              </a: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136029" y="5894807"/>
              <a:ext cx="1498092" cy="345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Предпринимательство</a:t>
              </a:r>
            </a:p>
            <a:p>
              <a:pPr marL="423164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  <a:r>
                <a:rPr sz="1000" spc="-1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туризм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3529084" y="5894807"/>
              <a:ext cx="853439" cy="3455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2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Креативная</a:t>
              </a:r>
            </a:p>
            <a:p>
              <a:pPr marL="33528" marR="0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21866" y="10164886"/>
              <a:ext cx="576064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4219411" y="10164886"/>
              <a:ext cx="504056" cy="360040"/>
            </a:xfrm>
            <a:prstGeom prst="rect">
              <a:avLst/>
            </a:prstGeom>
            <a:solidFill>
              <a:srgbClr val="8DBC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5113000" cy="10626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369696"/>
            <a:ext cx="5686348" cy="390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spc="-1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НАПРАВЛЕНИЯ</a:t>
            </a:r>
            <a:r>
              <a:rPr sz="2400" spc="-153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</a:t>
            </a:r>
            <a:r>
              <a:rPr sz="2400" spc="-17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ВЕКТОРЫ</a:t>
            </a:r>
            <a:r>
              <a:rPr sz="2400" spc="-164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spc="-3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СТРАТЕГИИ</a:t>
            </a:r>
            <a:r>
              <a:rPr sz="2400" spc="-14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spc="-2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СУРГУТА</a:t>
            </a:r>
            <a:r>
              <a:rPr sz="2400" spc="-15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2050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17200" y="369696"/>
            <a:ext cx="2837383" cy="390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ФЛАГМАНСКИЕ</a:t>
            </a:r>
            <a:r>
              <a:rPr sz="2400" spc="-163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ПРОЕКТЫ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354630" y="369696"/>
            <a:ext cx="1460602" cy="390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74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4480C0"/>
                </a:solidFill>
                <a:latin typeface="TLGORJ+DINPro-CondensedBold"/>
                <a:cs typeface="TLGORJ+DINPro-CondensedBold"/>
              </a:rPr>
              <a:t>СУРГУТ</a:t>
            </a:r>
            <a:r>
              <a:rPr sz="2400" spc="-165" dirty="0">
                <a:solidFill>
                  <a:srgbClr val="4480C0"/>
                </a:solidFill>
                <a:latin typeface="TLGORJ+DINPro-CondensedBold"/>
                <a:cs typeface="TLGORJ+DINPro-CondensedBold"/>
              </a:rPr>
              <a:t> </a:t>
            </a:r>
            <a:r>
              <a:rPr sz="2400" dirty="0">
                <a:solidFill>
                  <a:srgbClr val="4480C0"/>
                </a:solidFill>
                <a:latin typeface="TLGORJ+DINPro-CondensedBold"/>
                <a:cs typeface="TLGORJ+DINPro-CondensedBold"/>
              </a:rPr>
              <a:t>2050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98804" y="1156157"/>
            <a:ext cx="6034836" cy="286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«Научно-технологический</a:t>
            </a:r>
            <a:r>
              <a:rPr sz="1600" spc="-22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кластер</a:t>
            </a:r>
            <a:r>
              <a:rPr sz="1600" spc="-27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национального</a:t>
            </a:r>
            <a:r>
              <a:rPr sz="1600" spc="-28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значения»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85486" y="1658705"/>
            <a:ext cx="646281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" marR="0">
              <a:lnSpc>
                <a:spcPts val="1710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1" dirty="0">
                <a:solidFill>
                  <a:srgbClr val="045D9F"/>
                </a:solidFill>
                <a:latin typeface="WAVTPU+DINPro-Bold"/>
                <a:cs typeface="WAVTPU+DINPro-Bold"/>
              </a:rPr>
              <a:t>Цель</a:t>
            </a:r>
            <a:r>
              <a:rPr sz="1400" spc="106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</a:t>
            </a:r>
            <a:r>
              <a:rPr sz="1400" spc="9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трансформация</a:t>
            </a:r>
            <a:r>
              <a:rPr sz="1200" spc="7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города</a:t>
            </a:r>
            <a:r>
              <a:rPr sz="1200" spc="8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Сургута</a:t>
            </a:r>
            <a:r>
              <a:rPr sz="1200" spc="7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</a:t>
            </a:r>
            <a:r>
              <a:rPr sz="1200" spc="8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конкурентоспособный</a:t>
            </a:r>
            <a:r>
              <a:rPr sz="1200" spc="8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научно-технологический</a:t>
            </a:r>
          </a:p>
          <a:p>
            <a:pPr marL="0" marR="0">
              <a:lnSpc>
                <a:spcPts val="1439"/>
              </a:lnSpc>
              <a:spcBef>
                <a:spcPts val="50"/>
              </a:spcBef>
              <a:spcAft>
                <a:spcPts val="0"/>
              </a:spcAft>
            </a:pPr>
            <a:r>
              <a:rPr sz="1200" spc="-19" dirty="0" smtClean="0">
                <a:solidFill>
                  <a:srgbClr val="000000"/>
                </a:solidFill>
                <a:latin typeface="MKTDDJ+DINPro"/>
                <a:cs typeface="MKTDDJ+DINPro"/>
              </a:rPr>
              <a:t>мультиотраслевой</a:t>
            </a:r>
            <a:r>
              <a:rPr sz="1200" spc="-81" dirty="0" smtClean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3" dirty="0">
                <a:solidFill>
                  <a:srgbClr val="000000"/>
                </a:solidFill>
                <a:latin typeface="MKTDDJ+DINPro"/>
                <a:cs typeface="MKTDDJ+DINPro"/>
              </a:rPr>
              <a:t>кластер</a:t>
            </a:r>
            <a:r>
              <a:rPr sz="1200" spc="-87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5" dirty="0">
                <a:solidFill>
                  <a:srgbClr val="000000"/>
                </a:solidFill>
                <a:latin typeface="MKTDDJ+DINPro"/>
                <a:cs typeface="MKTDDJ+DINPro"/>
              </a:rPr>
              <a:t>национального</a:t>
            </a:r>
            <a:r>
              <a:rPr sz="1200" spc="-8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5" dirty="0">
                <a:solidFill>
                  <a:srgbClr val="000000"/>
                </a:solidFill>
                <a:latin typeface="MKTDDJ+DINPro"/>
                <a:cs typeface="MKTDDJ+DINPro"/>
              </a:rPr>
              <a:t>значения</a:t>
            </a:r>
            <a:r>
              <a:rPr sz="1200" spc="-8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3" dirty="0">
                <a:solidFill>
                  <a:srgbClr val="000000"/>
                </a:solidFill>
                <a:latin typeface="MKTDDJ+DINPro"/>
                <a:cs typeface="MKTDDJ+DINPro"/>
              </a:rPr>
              <a:t>за</a:t>
            </a:r>
            <a:r>
              <a:rPr sz="1200" spc="-8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7" dirty="0">
                <a:solidFill>
                  <a:srgbClr val="000000"/>
                </a:solidFill>
                <a:latin typeface="MKTDDJ+DINPro"/>
                <a:cs typeface="MKTDDJ+DINPro"/>
              </a:rPr>
              <a:t>счет</a:t>
            </a:r>
            <a:r>
              <a:rPr sz="1200" spc="-8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15" dirty="0">
                <a:solidFill>
                  <a:srgbClr val="000000"/>
                </a:solidFill>
                <a:latin typeface="MKTDDJ+DINPro"/>
                <a:cs typeface="MKTDDJ+DINPro"/>
              </a:rPr>
              <a:t>развития</a:t>
            </a:r>
            <a:r>
              <a:rPr sz="1200" spc="-84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0" dirty="0">
                <a:solidFill>
                  <a:srgbClr val="000000"/>
                </a:solidFill>
                <a:latin typeface="MKTDDJ+DINPro"/>
                <a:cs typeface="MKTDDJ+DINPro"/>
              </a:rPr>
              <a:t>высокотехнологичного</a:t>
            </a:r>
          </a:p>
          <a:p>
            <a:pPr marL="0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сектора экономики.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63325" y="1797504"/>
            <a:ext cx="4386072" cy="7363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3421" marR="0">
              <a:lnSpc>
                <a:spcPts val="293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45D9F"/>
                </a:solidFill>
                <a:latin typeface="WAVTPU+DINPro-Bold"/>
                <a:cs typeface="WAVTPU+DINPro-Bold"/>
              </a:rPr>
              <a:t>Направление</a:t>
            </a:r>
          </a:p>
          <a:p>
            <a:pPr marL="0" marR="0">
              <a:lnSpc>
                <a:spcPts val="2567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045D9F"/>
                </a:solidFill>
                <a:latin typeface="WAVTPU+DINPro-Bold"/>
                <a:cs typeface="WAVTPU+DINPro-Bold"/>
              </a:rPr>
              <a:t>«Инновационная</a:t>
            </a:r>
            <a:r>
              <a:rPr sz="2400" spc="-43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2400" dirty="0">
                <a:solidFill>
                  <a:srgbClr val="045D9F"/>
                </a:solidFill>
                <a:latin typeface="WAVTPU+DINPro-Bold"/>
                <a:cs typeface="WAVTPU+DINPro-Bold"/>
              </a:rPr>
              <a:t>экономика»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85486" y="2594430"/>
            <a:ext cx="6462746" cy="436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7"/>
              </a:lnSpc>
              <a:spcBef>
                <a:spcPts val="0"/>
              </a:spcBef>
              <a:spcAft>
                <a:spcPts val="0"/>
              </a:spcAft>
            </a:pPr>
            <a:r>
              <a:rPr sz="1400" spc="38" dirty="0">
                <a:solidFill>
                  <a:srgbClr val="045D9F"/>
                </a:solidFill>
                <a:latin typeface="WAVTPU+DINPro-Bold"/>
                <a:cs typeface="WAVTPU+DINPro-Bold"/>
              </a:rPr>
              <a:t>Основные</a:t>
            </a:r>
            <a:r>
              <a:rPr sz="1400" spc="151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400" spc="38" dirty="0">
                <a:solidFill>
                  <a:srgbClr val="045D9F"/>
                </a:solidFill>
                <a:latin typeface="WAVTPU+DINPro-Bold"/>
                <a:cs typeface="WAVTPU+DINPro-Bold"/>
              </a:rPr>
              <a:t>мероприятия:</a:t>
            </a:r>
            <a:r>
              <a:rPr sz="1400" spc="138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200" spc="28" dirty="0">
                <a:solidFill>
                  <a:srgbClr val="000000"/>
                </a:solidFill>
                <a:latin typeface="MKTDDJ+DINPro"/>
                <a:cs typeface="MKTDDJ+DINPro"/>
              </a:rPr>
              <a:t>создание</a:t>
            </a:r>
            <a:r>
              <a:rPr sz="1200" spc="168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26" dirty="0">
                <a:solidFill>
                  <a:srgbClr val="000000"/>
                </a:solidFill>
                <a:latin typeface="MKTDDJ+DINPro"/>
                <a:cs typeface="MKTDDJ+DINPro"/>
              </a:rPr>
              <a:t>Научно-технологического</a:t>
            </a:r>
            <a:r>
              <a:rPr sz="1200" spc="17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31" dirty="0">
                <a:solidFill>
                  <a:srgbClr val="000000"/>
                </a:solidFill>
                <a:latin typeface="MKTDDJ+DINPro"/>
                <a:cs typeface="MKTDDJ+DINPro"/>
              </a:rPr>
              <a:t>центра</a:t>
            </a:r>
            <a:r>
              <a:rPr sz="1200" spc="165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к</a:t>
            </a:r>
            <a:r>
              <a:rPr sz="1200" spc="19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33" dirty="0">
                <a:solidFill>
                  <a:srgbClr val="000000"/>
                </a:solidFill>
                <a:latin typeface="MKTDDJ+DINPro"/>
                <a:cs typeface="MKTDDJ+DINPro"/>
              </a:rPr>
              <a:t>2030</a:t>
            </a:r>
            <a:r>
              <a:rPr sz="1200" spc="163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году,</a:t>
            </a:r>
          </a:p>
          <a:p>
            <a:pPr marL="0" marR="0">
              <a:lnSpc>
                <a:spcPts val="1440"/>
              </a:lnSpc>
              <a:spcBef>
                <a:spcPts val="5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получившего название «ЮНИТИ ПАРК»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11898" y="2778472"/>
            <a:ext cx="408863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</a:t>
            </a:r>
            <a:r>
              <a:rPr sz="2000" spc="-34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2000" dirty="0">
                <a:solidFill>
                  <a:srgbClr val="045D9F"/>
                </a:solidFill>
                <a:latin typeface="WAVTPU+DINPro-Bold"/>
                <a:cs typeface="WAVTPU+DINPro-Bold"/>
              </a:rPr>
              <a:t>«Научно-промышленный</a:t>
            </a:r>
          </a:p>
          <a:p>
            <a:pPr marL="24155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мультиотраслевой</a:t>
            </a:r>
            <a:r>
              <a:rPr sz="2000" spc="-28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2000" dirty="0">
                <a:solidFill>
                  <a:srgbClr val="045D9F"/>
                </a:solidFill>
                <a:latin typeface="WAVTPU+DINPro-Bold"/>
                <a:cs typeface="WAVTPU+DINPro-Bold"/>
              </a:rPr>
              <a:t>кластер»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42698" y="3474845"/>
            <a:ext cx="6117074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4" dirty="0">
                <a:solidFill>
                  <a:srgbClr val="045D9F"/>
                </a:solidFill>
                <a:latin typeface="WAVTPU+DINPro-Bold"/>
                <a:cs typeface="WAVTPU+DINPro-Bold"/>
              </a:rPr>
              <a:t>Цель</a:t>
            </a:r>
            <a:r>
              <a:rPr sz="1400" spc="12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становление города Сургута как научно-промышленного </a:t>
            </a:r>
            <a:r>
              <a:rPr sz="1200" dirty="0" smtClean="0">
                <a:solidFill>
                  <a:srgbClr val="000000"/>
                </a:solidFill>
                <a:latin typeface="MKTDDJ+DINPro"/>
                <a:cs typeface="MKTDDJ+DINPro"/>
              </a:rPr>
              <a:t>мультиотраслевого</a:t>
            </a:r>
            <a:endParaRPr sz="1200" dirty="0">
              <a:solidFill>
                <a:srgbClr val="000000"/>
              </a:solidFill>
              <a:latin typeface="MKTDDJ+DINPro"/>
              <a:cs typeface="MKTDDJ+DINPro"/>
            </a:endParaRPr>
          </a:p>
          <a:p>
            <a:pPr marL="64356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кластера национального уровня в части нефтегазовой и энергозатратных отраслей.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66204" y="6300184"/>
            <a:ext cx="647100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Государственных программ Ханты-Мансийского автономного округа - Югры</a:t>
            </a:r>
            <a:r>
              <a:rPr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70606" y="5445279"/>
            <a:ext cx="4091227" cy="286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«Ревитализация</a:t>
            </a:r>
            <a:r>
              <a:rPr sz="1600" spc="-25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производственных</a:t>
            </a:r>
            <a:r>
              <a:rPr sz="1600" spc="-25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зон»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54840" y="6629095"/>
            <a:ext cx="6369559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latin typeface="MKTDDJ+DINPro" panose="020B0604020202020204" charset="0"/>
                <a:cs typeface="MKTDDJ+DINPro" panose="020B0604020202020204" charset="0"/>
              </a:rPr>
              <a:t>«</a:t>
            </a:r>
            <a:r>
              <a:rPr lang="ru-RU" sz="1200" dirty="0">
                <a:latin typeface="MKTDDJ+DINPro" panose="020B0604020202020204" charset="0"/>
                <a:cs typeface="MKTDDJ+DINPro" panose="020B0604020202020204" charset="0"/>
              </a:rPr>
              <a:t>Научно-технологическое </a:t>
            </a:r>
            <a:r>
              <a:rPr lang="ru-RU" sz="1200" dirty="0" smtClean="0">
                <a:latin typeface="MKTDDJ+DINPro" panose="020B0604020202020204" charset="0"/>
                <a:cs typeface="MKTDDJ+DINPro" panose="020B0604020202020204" charset="0"/>
              </a:rPr>
              <a:t>развитие»; </a:t>
            </a:r>
          </a:p>
          <a:p>
            <a:pPr>
              <a:lnSpc>
                <a:spcPts val="1453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lang="ru-RU" sz="1200" spc="863" dirty="0" smtClean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latin typeface="MKTDDJ+DINPro" panose="020B0604020202020204" charset="0"/>
                <a:cs typeface="MKTDDJ+DINPro" panose="020B0604020202020204" charset="0"/>
              </a:rPr>
              <a:t>«Развитие экономического потенциала»;</a:t>
            </a:r>
            <a:endParaRPr lang="ru-RU" sz="1200" dirty="0">
              <a:solidFill>
                <a:srgbClr val="000000"/>
              </a:solidFill>
              <a:latin typeface="MKTDDJ+DINPro" panose="020B0604020202020204" charset="0"/>
              <a:cs typeface="MKTDDJ+DINPro" panose="020B0604020202020204" charset="0"/>
            </a:endParaRPr>
          </a:p>
          <a:p>
            <a:pPr>
              <a:lnSpc>
                <a:spcPts val="1453"/>
              </a:lnSpc>
            </a:pPr>
            <a:r>
              <a:rPr lang="ru-RU"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lang="ru-RU"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>
                <a:latin typeface="MKTDDJ+DINPro" panose="020B0604020202020204" charset="0"/>
                <a:cs typeface="MKTDDJ+DINPro" panose="020B0604020202020204" charset="0"/>
              </a:rPr>
              <a:t>«Развитие промышленности и туризма</a:t>
            </a:r>
            <a:r>
              <a:rPr lang="ru-RU" sz="1200" dirty="0" smtClean="0">
                <a:latin typeface="MKTDDJ+DINPro" panose="020B0604020202020204" charset="0"/>
                <a:cs typeface="MKTDDJ+DINPro" panose="020B0604020202020204" charset="0"/>
              </a:rPr>
              <a:t>»</a:t>
            </a:r>
            <a:endParaRPr lang="ru-RU" sz="1200" dirty="0">
              <a:solidFill>
                <a:srgbClr val="000000"/>
              </a:solidFill>
              <a:latin typeface="MKTDDJ+DINPro" panose="020B0604020202020204" charset="0"/>
              <a:cs typeface="MKTDDJ+DINPro" panose="020B060402020202020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85488" y="5967863"/>
            <a:ext cx="6463570" cy="259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1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Цель</a:t>
            </a:r>
            <a:r>
              <a:rPr sz="1400" spc="107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00000"/>
                </a:solidFill>
                <a:latin typeface="MKTDDJ+DINPro"/>
                <a:cs typeface="MKTDDJ+DINPro"/>
              </a:rPr>
              <a:t>–</a:t>
            </a:r>
            <a:r>
              <a:rPr sz="1400" spc="10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системное</a:t>
            </a:r>
            <a:r>
              <a:rPr sz="1200" spc="7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обновление</a:t>
            </a:r>
            <a:r>
              <a:rPr sz="1200" spc="8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экономики</a:t>
            </a:r>
            <a:r>
              <a:rPr sz="1200" spc="82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города</a:t>
            </a:r>
            <a:r>
              <a:rPr sz="1200" spc="8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</a:t>
            </a:r>
            <a:r>
              <a:rPr sz="1200" spc="8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целях</a:t>
            </a:r>
            <a:r>
              <a:rPr sz="1200" spc="86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эффективного</a:t>
            </a:r>
            <a:r>
              <a:rPr sz="1200" spc="8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использования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185486" y="6181364"/>
            <a:ext cx="6461608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сложившихся</a:t>
            </a:r>
            <a:r>
              <a:rPr sz="1200" spc="-47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производственных</a:t>
            </a:r>
            <a:r>
              <a:rPr sz="1200" spc="-48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зон</a:t>
            </a:r>
            <a:r>
              <a:rPr sz="1200" spc="-47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</a:t>
            </a:r>
            <a:r>
              <a:rPr sz="1200" spc="-52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условиях</a:t>
            </a:r>
            <a:r>
              <a:rPr sz="1200" spc="-5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ограниченных</a:t>
            </a:r>
            <a:r>
              <a:rPr sz="1200" spc="-5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территориальных</a:t>
            </a:r>
            <a:r>
              <a:rPr sz="1200" spc="-5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ресурсов.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185486" y="6752211"/>
            <a:ext cx="2174874" cy="255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Основные</a:t>
            </a:r>
            <a:r>
              <a:rPr sz="1400" spc="-25" dirty="0">
                <a:solidFill>
                  <a:srgbClr val="045D9F"/>
                </a:solidFill>
                <a:latin typeface="WAVTPU+DINPro-Bold"/>
                <a:cs typeface="WAVTPU+DINPro-Bold"/>
              </a:rPr>
              <a:t> </a:t>
            </a:r>
            <a:r>
              <a:rPr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мероприятия: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185486" y="7036693"/>
            <a:ext cx="6464233" cy="223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spc="50" dirty="0">
                <a:solidFill>
                  <a:srgbClr val="000000"/>
                </a:solidFill>
                <a:latin typeface="MKTDDJ+DINPro"/>
                <a:cs typeface="MKTDDJ+DINPro"/>
              </a:rPr>
              <a:t>инвентаризация</a:t>
            </a:r>
            <a:r>
              <a:rPr sz="1200" spc="27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48" dirty="0">
                <a:solidFill>
                  <a:srgbClr val="000000"/>
                </a:solidFill>
                <a:latin typeface="MKTDDJ+DINPro"/>
                <a:cs typeface="MKTDDJ+DINPro"/>
              </a:rPr>
              <a:t>производственных</a:t>
            </a:r>
            <a:r>
              <a:rPr sz="1200" spc="271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48" dirty="0">
                <a:solidFill>
                  <a:srgbClr val="000000"/>
                </a:solidFill>
                <a:latin typeface="MKTDDJ+DINPro"/>
                <a:cs typeface="MKTDDJ+DINPro"/>
              </a:rPr>
              <a:t>зон</a:t>
            </a:r>
            <a:r>
              <a:rPr sz="1200" spc="272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</a:t>
            </a:r>
            <a:r>
              <a:rPr sz="1200" spc="32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44" dirty="0">
                <a:solidFill>
                  <a:srgbClr val="000000"/>
                </a:solidFill>
                <a:latin typeface="MKTDDJ+DINPro"/>
                <a:cs typeface="MKTDDJ+DINPro"/>
              </a:rPr>
              <a:t>целях</a:t>
            </a:r>
            <a:r>
              <a:rPr sz="1200" spc="275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45" dirty="0">
                <a:solidFill>
                  <a:srgbClr val="000000"/>
                </a:solidFill>
                <a:latin typeface="MKTDDJ+DINPro"/>
                <a:cs typeface="MKTDDJ+DINPro"/>
              </a:rPr>
              <a:t>определения</a:t>
            </a:r>
            <a:r>
              <a:rPr sz="1200" spc="275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50" dirty="0">
                <a:solidFill>
                  <a:srgbClr val="000000"/>
                </a:solidFill>
                <a:latin typeface="MKTDDJ+DINPro"/>
                <a:cs typeface="MKTDDJ+DINPro"/>
              </a:rPr>
              <a:t>неэффективно</a:t>
            </a:r>
            <a:r>
              <a:rPr sz="1200" spc="26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и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414086" y="7220323"/>
            <a:ext cx="3846883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малоэффективно используемых земельных участков;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185486" y="7475136"/>
            <a:ext cx="6462660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sz="1200" spc="-26" dirty="0">
                <a:solidFill>
                  <a:srgbClr val="000000"/>
                </a:solidFill>
                <a:latin typeface="MKTDDJ+DINPro"/>
                <a:cs typeface="MKTDDJ+DINPro"/>
              </a:rPr>
              <a:t>разработка</a:t>
            </a:r>
            <a:r>
              <a:rPr sz="1200" spc="-14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9" dirty="0">
                <a:solidFill>
                  <a:srgbClr val="000000"/>
                </a:solidFill>
                <a:latin typeface="MKTDDJ+DINPro"/>
                <a:cs typeface="MKTDDJ+DINPro"/>
              </a:rPr>
              <a:t>комплекса</a:t>
            </a:r>
            <a:r>
              <a:rPr sz="1200" spc="-14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7" dirty="0">
                <a:solidFill>
                  <a:srgbClr val="000000"/>
                </a:solidFill>
                <a:latin typeface="MKTDDJ+DINPro"/>
                <a:cs typeface="MKTDDJ+DINPro"/>
              </a:rPr>
              <a:t>концептуальных</a:t>
            </a:r>
            <a:r>
              <a:rPr sz="1200" spc="-14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6" dirty="0">
                <a:solidFill>
                  <a:srgbClr val="000000"/>
                </a:solidFill>
                <a:latin typeface="MKTDDJ+DINPro"/>
                <a:cs typeface="MKTDDJ+DINPro"/>
              </a:rPr>
              <a:t>документов</a:t>
            </a:r>
            <a:r>
              <a:rPr sz="1200" spc="-15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и</a:t>
            </a:r>
            <a:r>
              <a:rPr sz="1200" spc="-15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5" dirty="0">
                <a:solidFill>
                  <a:srgbClr val="000000"/>
                </a:solidFill>
                <a:latin typeface="MKTDDJ+DINPro"/>
                <a:cs typeface="MKTDDJ+DINPro"/>
              </a:rPr>
              <a:t>программных</a:t>
            </a:r>
            <a:r>
              <a:rPr sz="1200" spc="-149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4" dirty="0">
                <a:solidFill>
                  <a:srgbClr val="000000"/>
                </a:solidFill>
                <a:latin typeface="MKTDDJ+DINPro"/>
                <a:cs typeface="MKTDDJ+DINPro"/>
              </a:rPr>
              <a:t>мероприятий</a:t>
            </a:r>
            <a:r>
              <a:rPr sz="1200" spc="-150" dirty="0">
                <a:solidFill>
                  <a:srgbClr val="000000"/>
                </a:solidFill>
                <a:latin typeface="MKTDDJ+DINPro"/>
                <a:cs typeface="MKTDDJ+DINPro"/>
              </a:rPr>
              <a:t> </a:t>
            </a:r>
            <a:r>
              <a:rPr sz="1200" spc="-26" dirty="0">
                <a:solidFill>
                  <a:srgbClr val="000000"/>
                </a:solidFill>
                <a:latin typeface="MKTDDJ+DINPro"/>
                <a:cs typeface="MKTDDJ+DINPro"/>
              </a:rPr>
              <a:t>повторного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136088" y="755531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964077" y="755531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792067" y="755531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620056" y="755531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6448045" y="7555318"/>
            <a:ext cx="633831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этап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414086" y="7658083"/>
            <a:ext cx="4959249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MKTDDJ+DINPro"/>
                <a:cs typeface="MKTDDJ+DINPro"/>
              </a:rPr>
              <a:t>введения в градостроительную деятельность территорий реновации.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334923" y="8739461"/>
            <a:ext cx="262737" cy="286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–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972432" y="8731385"/>
            <a:ext cx="318157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35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970</a:t>
            </a:r>
            <a:r>
              <a:rPr sz="1800" spc="1778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155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622</a:t>
            </a:r>
            <a:r>
              <a:rPr sz="1800" spc="1416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341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110</a:t>
            </a:r>
            <a:r>
              <a:rPr sz="1800" spc="1416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719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409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71683" y="7954424"/>
            <a:ext cx="2320328" cy="584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Дополнительный</a:t>
            </a:r>
            <a:r>
              <a:rPr sz="1300" spc="-89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объем</a:t>
            </a:r>
            <a:r>
              <a:rPr sz="1300" spc="-89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отгруженных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товаров</a:t>
            </a:r>
            <a:r>
              <a:rPr sz="1300" spc="-91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собственного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производства,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выполненных</a:t>
            </a:r>
            <a:r>
              <a:rPr sz="1300" spc="-91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работ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услуг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671683" y="8487863"/>
            <a:ext cx="2023313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собственными</a:t>
            </a:r>
            <a:r>
              <a:rPr sz="1300" spc="-91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силами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в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рамках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научно-промышленного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мульти</a:t>
            </a:r>
            <a:r>
              <a:rPr lang="en-US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-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отраслевого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кластера,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млн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руб.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3312486" y="9676710"/>
            <a:ext cx="262737" cy="286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45D9F"/>
                </a:solidFill>
                <a:latin typeface="WAVTPU+DINPro-Bold"/>
                <a:cs typeface="WAVTPU+DINPro-Bold"/>
              </a:rPr>
              <a:t>–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991966" y="9680957"/>
            <a:ext cx="559993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3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597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774236" y="9680957"/>
            <a:ext cx="2307640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12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695</a:t>
            </a:r>
            <a:r>
              <a:rPr sz="1800" spc="2138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17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774</a:t>
            </a:r>
            <a:r>
              <a:rPr sz="1800" spc="2138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21</a:t>
            </a:r>
            <a:r>
              <a:rPr sz="1800" spc="-127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582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671683" y="9252441"/>
            <a:ext cx="1793989" cy="22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Дополнительные</a:t>
            </a:r>
            <a:r>
              <a:rPr sz="1300" spc="-89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затраты</a:t>
            </a:r>
            <a:r>
              <a:rPr sz="1300" spc="-88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на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671683" y="9430254"/>
            <a:ext cx="2291435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2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исследования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и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разработки</a:t>
            </a:r>
            <a:r>
              <a:rPr sz="1300" spc="-91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в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рамках</a:t>
            </a: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научно-промышленного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мульти</a:t>
            </a:r>
            <a:r>
              <a:rPr lang="en-US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-</a:t>
            </a:r>
            <a:endParaRPr sz="13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  <a:p>
            <a:pPr marL="0" marR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отраслевого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кластера,</a:t>
            </a:r>
            <a:r>
              <a:rPr sz="1300" spc="-9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млн</a:t>
            </a:r>
            <a:r>
              <a:rPr sz="1300" spc="-92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руб.</a:t>
            </a:r>
          </a:p>
        </p:txBody>
      </p:sp>
      <p:sp>
        <p:nvSpPr>
          <p:cNvPr id="48" name="object 12"/>
          <p:cNvSpPr txBox="1"/>
          <p:nvPr/>
        </p:nvSpPr>
        <p:spPr>
          <a:xfrm>
            <a:off x="654840" y="5313349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Государственных программ Российской Федерации: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51" name="object 13"/>
          <p:cNvSpPr txBox="1"/>
          <p:nvPr/>
        </p:nvSpPr>
        <p:spPr>
          <a:xfrm>
            <a:off x="677689" y="5623805"/>
            <a:ext cx="6369710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Научно-технологическое развитие Российской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Федерации»; </a:t>
            </a:r>
            <a:endParaRPr sz="1200" dirty="0">
              <a:solidFill>
                <a:srgbClr val="000000"/>
              </a:solidFill>
              <a:latin typeface="MKTDDJ+DINPro" panose="020B0604020202020204" charset="0"/>
              <a:cs typeface="MKTDDJ+DINPro" panose="020B0604020202020204" charset="0"/>
            </a:endParaRPr>
          </a:p>
        </p:txBody>
      </p:sp>
      <p:sp>
        <p:nvSpPr>
          <p:cNvPr id="52" name="object 13"/>
          <p:cNvSpPr txBox="1"/>
          <p:nvPr/>
        </p:nvSpPr>
        <p:spPr>
          <a:xfrm>
            <a:off x="671362" y="5999865"/>
            <a:ext cx="6369710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Развитие промышленности и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повышение ее конкурентоспособности» </a:t>
            </a:r>
            <a:endParaRPr sz="1200" dirty="0">
              <a:solidFill>
                <a:srgbClr val="000000"/>
              </a:solidFill>
              <a:latin typeface="MKTDDJ+DINPro" panose="020B0604020202020204" charset="0"/>
              <a:cs typeface="MKTDDJ+DINPro" panose="020B0604020202020204" charset="0"/>
            </a:endParaRPr>
          </a:p>
        </p:txBody>
      </p:sp>
      <p:sp>
        <p:nvSpPr>
          <p:cNvPr id="53" name="object 13"/>
          <p:cNvSpPr txBox="1"/>
          <p:nvPr/>
        </p:nvSpPr>
        <p:spPr>
          <a:xfrm>
            <a:off x="676623" y="5803387"/>
            <a:ext cx="6369710" cy="178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«Экономическое 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развитие и инновационная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экономика»; </a:t>
            </a:r>
            <a:endParaRPr sz="1200" dirty="0">
              <a:solidFill>
                <a:srgbClr val="000000"/>
              </a:solidFill>
              <a:latin typeface="MKTDDJ+DINPro" panose="020B0604020202020204" charset="0"/>
              <a:cs typeface="MKTDDJ+DINPro" panose="020B0604020202020204" charset="0"/>
            </a:endParaRPr>
          </a:p>
        </p:txBody>
      </p:sp>
      <p:sp>
        <p:nvSpPr>
          <p:cNvPr id="50" name="object 12"/>
          <p:cNvSpPr txBox="1"/>
          <p:nvPr/>
        </p:nvSpPr>
        <p:spPr>
          <a:xfrm>
            <a:off x="1776648" y="3959009"/>
            <a:ext cx="3985688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вектора будет </a:t>
            </a: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достигаться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реализацией: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45" name="object 12"/>
          <p:cNvSpPr txBox="1"/>
          <p:nvPr/>
        </p:nvSpPr>
        <p:spPr>
          <a:xfrm>
            <a:off x="654840" y="4171695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Национальных проектов Российской Федерации: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5732" y="4836294"/>
            <a:ext cx="736254" cy="72008"/>
          </a:xfrm>
          <a:prstGeom prst="rect">
            <a:avLst/>
          </a:prstGeom>
          <a:solidFill>
            <a:srgbClr val="E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77689" y="3996402"/>
            <a:ext cx="652289" cy="131717"/>
          </a:xfrm>
          <a:prstGeom prst="rect">
            <a:avLst/>
          </a:prstGeom>
          <a:solidFill>
            <a:srgbClr val="DDE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object 13"/>
          <p:cNvSpPr txBox="1"/>
          <p:nvPr/>
        </p:nvSpPr>
        <p:spPr>
          <a:xfrm>
            <a:off x="654840" y="4440187"/>
            <a:ext cx="642703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3"/>
              </a:lnSpc>
            </a:pPr>
            <a:r>
              <a:rPr sz="1200" dirty="0">
                <a:solidFill>
                  <a:srgbClr val="000000"/>
                </a:solidFill>
                <a:latin typeface="QQNRUP+DINPro"/>
                <a:cs typeface="QQNRUP+DINPro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QQNRUP+DINPro"/>
                <a:cs typeface="QQNRUP+DINPro"/>
              </a:rPr>
              <a:t>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Научно-технологическое развитие Российской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Федерации»;</a:t>
            </a:r>
          </a:p>
          <a:p>
            <a:pPr>
              <a:lnSpc>
                <a:spcPts val="1453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   «Беспилотные авиационные системы», 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«Новые атомные и энергетические технологии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»;</a:t>
            </a:r>
            <a:endParaRPr lang="ru-RU" sz="1200" dirty="0">
              <a:latin typeface="MKTDDJ+DINPro" panose="020B0604020202020204" charset="0"/>
              <a:ea typeface="Times New Roman" panose="02020603050405020304" pitchFamily="18" charset="0"/>
              <a:cs typeface="MKTDDJ+DINPro" panose="020B0604020202020204" charset="0"/>
            </a:endParaRPr>
          </a:p>
          <a:p>
            <a:pPr>
              <a:lnSpc>
                <a:spcPts val="1453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  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 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«Новые материалы и химия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», </a:t>
            </a:r>
            <a:r>
              <a:rPr lang="ru-RU" sz="1200" dirty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«Технологическое обеспечение биоэкономики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»;</a:t>
            </a:r>
            <a:endParaRPr lang="ru-RU" sz="1200" dirty="0">
              <a:latin typeface="MKTDDJ+DINPro" panose="020B0604020202020204" charset="0"/>
              <a:ea typeface="Times New Roman" panose="02020603050405020304" pitchFamily="18" charset="0"/>
              <a:cs typeface="MKTDDJ+DINPro" panose="020B0604020202020204" charset="0"/>
            </a:endParaRPr>
          </a:p>
          <a:p>
            <a:pPr>
              <a:lnSpc>
                <a:spcPts val="1453"/>
              </a:lnSpc>
            </a:pPr>
            <a:r>
              <a:rPr lang="ru-RU" sz="1200" dirty="0" smtClean="0">
                <a:solidFill>
                  <a:srgbClr val="000000"/>
                </a:solidFill>
                <a:latin typeface="QQNRUP+DINPro"/>
                <a:cs typeface="QQNRUP+DINPro"/>
              </a:rPr>
              <a:t>•     </a:t>
            </a:r>
            <a:r>
              <a:rPr lang="ru-RU" sz="1200" dirty="0" smtClean="0">
                <a:latin typeface="MKTDDJ+DINPro" panose="020B0604020202020204" charset="0"/>
                <a:ea typeface="Times New Roman" panose="02020603050405020304" pitchFamily="18" charset="0"/>
                <a:cs typeface="MKTDDJ+DINPro" panose="020B0604020202020204" charset="0"/>
              </a:rPr>
              <a:t>«Средства производства и автоматизации»</a:t>
            </a:r>
            <a:endParaRPr sz="1200" dirty="0">
              <a:solidFill>
                <a:srgbClr val="000000"/>
              </a:solidFill>
              <a:latin typeface="MKTDDJ+DINPro" panose="020B0604020202020204" charset="0"/>
              <a:cs typeface="MKTDDJ+DINPro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44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45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280896" y="1156157"/>
              <a:ext cx="4270449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«Сургут</a:t>
              </a:r>
              <a:r>
                <a:rPr sz="1600" spc="-3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-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транспортно-логистический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хаб»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685209"/>
              <a:ext cx="6462598" cy="4365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1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1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1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содействие</a:t>
              </a:r>
              <a:r>
                <a:rPr sz="1200" spc="9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созданию</a:t>
              </a:r>
              <a:r>
                <a:rPr sz="1200" spc="9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5-ти</a:t>
              </a:r>
              <a:r>
                <a:rPr sz="1200" spc="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крупных</a:t>
              </a:r>
              <a:r>
                <a:rPr sz="1200" spc="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5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транспортно-логистических</a:t>
              </a:r>
              <a:r>
                <a:rPr sz="1200" spc="8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комплексов</a:t>
              </a:r>
              <a:r>
                <a:rPr sz="1200" spc="9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</a:p>
            <a:p>
              <a:pPr marL="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территории города Сургута.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663325" y="1797504"/>
              <a:ext cx="4386072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63421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«Инновационная</a:t>
              </a:r>
              <a:r>
                <a:rPr sz="2400" spc="-4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185488" y="2434555"/>
              <a:ext cx="6460942" cy="2274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Проектом</a:t>
              </a:r>
              <a:r>
                <a:rPr sz="1200" spc="5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2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предлагается</a:t>
              </a:r>
              <a:r>
                <a:rPr sz="1200" spc="5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формирование</a:t>
              </a:r>
              <a:r>
                <a:rPr sz="1200" spc="7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крупных</a:t>
              </a:r>
              <a:r>
                <a:rPr sz="1200" spc="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транспортно-логистических</a:t>
              </a:r>
              <a:r>
                <a:rPr sz="1200" spc="7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комплексов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2622205"/>
              <a:ext cx="5013350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интегрированных в региональную и федеральную систему перевозок.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835644" y="2803007"/>
              <a:ext cx="4041139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spc="-2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«Транспорт</a:t>
              </a:r>
              <a:r>
                <a:rPr sz="2000" spc="-1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логистика»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925898" y="3506792"/>
              <a:ext cx="5860509" cy="258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модернизация транспортной системы и создание крупных логистических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330841" y="3720025"/>
              <a:ext cx="3050895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комплексов межрегионального значения.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675566" y="5551416"/>
              <a:ext cx="657702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Государственной программы </a:t>
              </a:r>
              <a:r>
                <a:rPr lang="ru-RU"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Ханты-Мансийского </a:t>
              </a: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автономного округа </a:t>
              </a:r>
              <a:r>
                <a:rPr lang="ru-RU"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- </a:t>
              </a: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Югры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675207" y="5848332"/>
              <a:ext cx="6369721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60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«Современная 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транспортная система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73195" y="6363113"/>
              <a:ext cx="6371722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Развитие транспортной системы города Сургута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lang="ru-RU" sz="1200" dirty="0"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3145323" y="6730878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973312" y="6730878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801302" y="6730878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629291" y="6730878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6457280" y="6730878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71635" y="7129983"/>
              <a:ext cx="1797126" cy="5845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Объем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отгруженных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товаров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собственного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производства,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выполненных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работ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услуг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3145323" y="8297462"/>
              <a:ext cx="4055289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198</a:t>
              </a:r>
              <a:r>
                <a:rPr sz="1800" spc="-127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800" spc="-127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893</a:t>
              </a:r>
              <a:r>
                <a:rPr sz="1800" spc="1416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lang="ru-RU"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6</a:t>
              </a:r>
              <a:r>
                <a:rPr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</a:t>
              </a:r>
              <a:r>
                <a:rPr sz="1800" spc="-127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lang="ru-RU"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35</a:t>
              </a:r>
              <a:r>
                <a:rPr sz="1800" spc="1416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31</a:t>
              </a:r>
              <a:r>
                <a:rPr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6</a:t>
              </a:r>
              <a:r>
                <a:rPr sz="1800" spc="-127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377</a:t>
              </a:r>
              <a:r>
                <a:rPr sz="1800" spc="1416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431</a:t>
              </a:r>
              <a:r>
                <a:rPr sz="1800" spc="-127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374</a:t>
              </a:r>
              <a:r>
                <a:rPr sz="1800" spc="1416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lang="ru-RU"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93</a:t>
              </a:r>
              <a:r>
                <a:rPr sz="1800" spc="-127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62</a:t>
              </a:r>
              <a:endParaRPr sz="18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71635" y="7663422"/>
              <a:ext cx="2152421" cy="9402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собственными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силами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ценах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соответствующих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лет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по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крупным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средним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производителям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по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виду</a:t>
              </a:r>
              <a:r>
                <a:rPr sz="1300" spc="-85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экономической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деятельности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«Транспорт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хранение»,</a:t>
              </a:r>
              <a:r>
                <a:rPr sz="1300" spc="-8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млн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671635" y="8698269"/>
              <a:ext cx="2259076" cy="58458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Наличие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транспортно-пересадочных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узлов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(аэропорт,</a:t>
              </a:r>
              <a:r>
                <a:rPr sz="1300" spc="-85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автовокзал,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ж/д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вокзал),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ед.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3309609" y="8975353"/>
              <a:ext cx="24406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137599" y="8975353"/>
              <a:ext cx="24406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965588" y="8975353"/>
              <a:ext cx="24406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793577" y="8975353"/>
              <a:ext cx="24406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6621566" y="8975353"/>
              <a:ext cx="24406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</a:p>
          </p:txBody>
        </p:sp>
        <p:sp>
          <p:nvSpPr>
            <p:cNvPr id="36" name="object 14"/>
            <p:cNvSpPr txBox="1"/>
            <p:nvPr/>
          </p:nvSpPr>
          <p:spPr>
            <a:xfrm>
              <a:off x="669948" y="6081547"/>
              <a:ext cx="622461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Муниципальной программы города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7" name="object 12"/>
            <p:cNvSpPr txBox="1"/>
            <p:nvPr/>
          </p:nvSpPr>
          <p:spPr>
            <a:xfrm>
              <a:off x="657613" y="4241874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Национального проекта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8" name="object 13"/>
            <p:cNvSpPr txBox="1"/>
            <p:nvPr/>
          </p:nvSpPr>
          <p:spPr>
            <a:xfrm>
              <a:off x="657613" y="4531276"/>
              <a:ext cx="6369710" cy="178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«Эффективная транспортная система»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40" name="object 12"/>
            <p:cNvSpPr txBox="1"/>
            <p:nvPr/>
          </p:nvSpPr>
          <p:spPr>
            <a:xfrm>
              <a:off x="675207" y="4776082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Государственных программ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1" name="object 13"/>
            <p:cNvSpPr txBox="1"/>
            <p:nvPr/>
          </p:nvSpPr>
          <p:spPr>
            <a:xfrm>
              <a:off x="675207" y="5074786"/>
              <a:ext cx="6369710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«Экономическое 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развитие и инновационная экономика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»; 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42" name="object 13"/>
            <p:cNvSpPr txBox="1"/>
            <p:nvPr/>
          </p:nvSpPr>
          <p:spPr>
            <a:xfrm>
              <a:off x="657613" y="5281494"/>
              <a:ext cx="6369710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«Развитие 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транспортной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системы» 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</p:grpSp>
      <p:sp>
        <p:nvSpPr>
          <p:cNvPr id="43" name="object 12"/>
          <p:cNvSpPr txBox="1"/>
          <p:nvPr/>
        </p:nvSpPr>
        <p:spPr>
          <a:xfrm>
            <a:off x="1839352" y="3944186"/>
            <a:ext cx="39871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вектора будет достигаться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реализацией: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44" name="object 28"/>
          <p:cNvSpPr txBox="1"/>
          <p:nvPr/>
        </p:nvSpPr>
        <p:spPr>
          <a:xfrm>
            <a:off x="669948" y="9316957"/>
            <a:ext cx="225907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Создание крупных транспортно-логистических </a:t>
            </a:r>
            <a:r>
              <a:rPr lang="ru-RU"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комплексов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ед.</a:t>
            </a:r>
          </a:p>
        </p:txBody>
      </p:sp>
      <p:sp>
        <p:nvSpPr>
          <p:cNvPr id="45" name="object 29"/>
          <p:cNvSpPr txBox="1"/>
          <p:nvPr/>
        </p:nvSpPr>
        <p:spPr>
          <a:xfrm>
            <a:off x="3309609" y="9399317"/>
            <a:ext cx="24406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</a:p>
        </p:txBody>
      </p:sp>
      <p:sp>
        <p:nvSpPr>
          <p:cNvPr id="46" name="object 30"/>
          <p:cNvSpPr txBox="1"/>
          <p:nvPr/>
        </p:nvSpPr>
        <p:spPr>
          <a:xfrm>
            <a:off x="4137599" y="9399317"/>
            <a:ext cx="244068" cy="302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2</a:t>
            </a:r>
          </a:p>
        </p:txBody>
      </p:sp>
      <p:sp>
        <p:nvSpPr>
          <p:cNvPr id="47" name="object 31"/>
          <p:cNvSpPr txBox="1"/>
          <p:nvPr/>
        </p:nvSpPr>
        <p:spPr>
          <a:xfrm>
            <a:off x="4965588" y="9399317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8" name="object 32"/>
          <p:cNvSpPr txBox="1"/>
          <p:nvPr/>
        </p:nvSpPr>
        <p:spPr>
          <a:xfrm>
            <a:off x="5793577" y="9399317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49" name="object 33"/>
          <p:cNvSpPr txBox="1"/>
          <p:nvPr/>
        </p:nvSpPr>
        <p:spPr>
          <a:xfrm>
            <a:off x="6621566" y="9399317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5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2" name="object 28"/>
          <p:cNvSpPr txBox="1"/>
          <p:nvPr/>
        </p:nvSpPr>
        <p:spPr>
          <a:xfrm>
            <a:off x="656663" y="9821300"/>
            <a:ext cx="2488659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2"/>
              </a:lnSpc>
            </a:pPr>
            <a:r>
              <a:rPr lang="ru-RU"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Наличие речного вокзала с развитой инфраструктурой речных перевозок </a:t>
            </a:r>
            <a:r>
              <a:rPr sz="13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,</a:t>
            </a:r>
            <a:r>
              <a:rPr sz="1300" spc="-92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 </a:t>
            </a:r>
            <a:r>
              <a:rPr sz="1300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ед.</a:t>
            </a:r>
          </a:p>
        </p:txBody>
      </p:sp>
      <p:sp>
        <p:nvSpPr>
          <p:cNvPr id="93" name="object 29"/>
          <p:cNvSpPr txBox="1"/>
          <p:nvPr/>
        </p:nvSpPr>
        <p:spPr>
          <a:xfrm>
            <a:off x="3296325" y="9903660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4" name="object 30"/>
          <p:cNvSpPr txBox="1"/>
          <p:nvPr/>
        </p:nvSpPr>
        <p:spPr>
          <a:xfrm>
            <a:off x="4124315" y="9903660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0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5" name="object 31"/>
          <p:cNvSpPr txBox="1"/>
          <p:nvPr/>
        </p:nvSpPr>
        <p:spPr>
          <a:xfrm>
            <a:off x="4952304" y="9903660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6" name="object 32"/>
          <p:cNvSpPr txBox="1"/>
          <p:nvPr/>
        </p:nvSpPr>
        <p:spPr>
          <a:xfrm>
            <a:off x="5780293" y="9903660"/>
            <a:ext cx="244068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97" name="object 33"/>
          <p:cNvSpPr txBox="1"/>
          <p:nvPr/>
        </p:nvSpPr>
        <p:spPr>
          <a:xfrm>
            <a:off x="6608282" y="9903660"/>
            <a:ext cx="24406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045D9F"/>
                </a:solidFill>
                <a:latin typeface="TLGORJ+DINPro-CondensedBold"/>
                <a:cs typeface="TLGORJ+DINPro-CondensedBold"/>
              </a:rPr>
              <a:t>1</a:t>
            </a:r>
          </a:p>
          <a:p>
            <a:pPr marL="0" marR="0">
              <a:lnSpc>
                <a:spcPts val="2080"/>
              </a:lnSpc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045D9F"/>
              </a:solidFill>
              <a:latin typeface="TLGORJ+DINPro-CondensedBold"/>
              <a:cs typeface="TLGORJ+DINPro-CondensedBold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6663" y="4459882"/>
            <a:ext cx="817331" cy="4571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50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51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713503" y="1156157"/>
              <a:ext cx="3405427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«Кластер</a:t>
              </a:r>
              <a:r>
                <a:rPr sz="1600" spc="-27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креативных</a:t>
              </a:r>
              <a:r>
                <a:rPr sz="1600" spc="-2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индустрий»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706538"/>
              <a:ext cx="6461963" cy="8025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1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3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25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2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2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41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кластера</a:t>
              </a:r>
              <a:r>
                <a:rPr sz="12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4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креативных</a:t>
              </a:r>
              <a:r>
                <a:rPr sz="12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7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индустрий,</a:t>
              </a:r>
              <a:r>
                <a:rPr sz="12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9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направленного</a:t>
              </a:r>
              <a:r>
                <a:rPr sz="1200" spc="20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41" dirty="0">
                  <a:solidFill>
                    <a:srgbClr val="000000"/>
                  </a:solidFill>
                  <a:latin typeface="MKTDDJ+DINPro"/>
                  <a:cs typeface="MKTDDJ+DINPro"/>
                </a:rPr>
                <a:t>на</a:t>
              </a:r>
              <a:r>
                <a:rPr sz="12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40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реализацию</a:t>
              </a:r>
            </a:p>
            <a:p>
              <a:pPr marL="63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творческого</a:t>
              </a:r>
              <a:r>
                <a:rPr sz="1200" spc="2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4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потенциала</a:t>
              </a:r>
              <a:r>
                <a:rPr sz="1200" spc="20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населения,</a:t>
              </a:r>
              <a:r>
                <a:rPr sz="1200" spc="20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а</a:t>
              </a:r>
              <a:r>
                <a:rPr sz="1200" spc="24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3" dirty="0">
                  <a:solidFill>
                    <a:srgbClr val="000000"/>
                  </a:solidFill>
                  <a:latin typeface="MKTDDJ+DINPro"/>
                  <a:cs typeface="MKTDDJ+DINPro"/>
                </a:rPr>
                <a:t>также</a:t>
              </a:r>
              <a:r>
                <a:rPr sz="1200" spc="21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сохранения</a:t>
              </a:r>
              <a:r>
                <a:rPr sz="1200" spc="21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2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6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преумножения</a:t>
              </a:r>
              <a:r>
                <a:rPr sz="1200" spc="21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39" dirty="0">
                  <a:solidFill>
                    <a:srgbClr val="000000"/>
                  </a:solidFill>
                  <a:latin typeface="MKTDDJ+DINPro"/>
                  <a:cs typeface="MKTDDJ+DINPro"/>
                </a:rPr>
                <a:t>качества</a:t>
              </a:r>
            </a:p>
            <a:p>
              <a:pPr marL="63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20" dirty="0">
                  <a:solidFill>
                    <a:srgbClr val="000000"/>
                  </a:solidFill>
                  <a:latin typeface="MKTDDJ+DINPro"/>
                  <a:cs typeface="MKTDDJ+DINPro"/>
                </a:rPr>
                <a:t>человеческого</a:t>
              </a:r>
              <a:r>
                <a:rPr sz="1200" spc="12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3" dirty="0">
                  <a:solidFill>
                    <a:srgbClr val="000000"/>
                  </a:solidFill>
                  <a:latin typeface="MKTDDJ+DINPro"/>
                  <a:cs typeface="MKTDDJ+DINPro"/>
                </a:rPr>
                <a:t>капитала</a:t>
              </a:r>
              <a:r>
                <a:rPr sz="1200" spc="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</a:t>
              </a:r>
              <a:r>
                <a:rPr sz="1200" spc="1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5" dirty="0">
                  <a:solidFill>
                    <a:srgbClr val="000000"/>
                  </a:solidFill>
                  <a:latin typeface="MKTDDJ+DINPro"/>
                  <a:cs typeface="MKTDDJ+DINPro"/>
                </a:rPr>
                <a:t>за</a:t>
              </a:r>
              <a:r>
                <a:rPr sz="1200" spc="12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счет</a:t>
              </a:r>
              <a:r>
                <a:rPr sz="1200" spc="1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уменьшения</a:t>
              </a:r>
              <a:r>
                <a:rPr sz="1200" spc="1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оттока</a:t>
              </a:r>
              <a:r>
                <a:rPr sz="1200" spc="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молодых</a:t>
              </a:r>
              <a:r>
                <a:rPr sz="1200" spc="12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6" dirty="0">
                  <a:solidFill>
                    <a:srgbClr val="000000"/>
                  </a:solidFill>
                  <a:latin typeface="MKTDDJ+DINPro"/>
                  <a:cs typeface="MKTDDJ+DINPro"/>
                </a:rPr>
                <a:t>специалистов</a:t>
              </a:r>
              <a:r>
                <a:rPr sz="1200" spc="12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привлечения высококвалифицированных кадров.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671354" y="1731894"/>
              <a:ext cx="4386072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63421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«Инновационная</a:t>
              </a:r>
              <a:r>
                <a:rPr sz="2400" spc="-4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810755" y="2739466"/>
              <a:ext cx="4090924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«Креативная</a:t>
              </a:r>
              <a:r>
                <a:rPr sz="20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экономика»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2857280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85488" y="3142263"/>
              <a:ext cx="6463461" cy="771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</a:t>
              </a:r>
              <a:r>
                <a:rPr sz="1200" spc="8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кластера</a:t>
              </a:r>
              <a:r>
                <a:rPr sz="1200" spc="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креативных</a:t>
              </a:r>
              <a:r>
                <a:rPr sz="1200" spc="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индустрий</a:t>
              </a:r>
              <a:r>
                <a:rPr sz="1200" spc="8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(в</a:t>
              </a:r>
              <a:r>
                <a:rPr sz="1200" spc="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его</a:t>
              </a:r>
              <a:r>
                <a:rPr sz="1200" spc="8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состав</a:t>
              </a:r>
              <a:r>
                <a:rPr sz="1200" spc="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войдут</a:t>
              </a:r>
              <a:r>
                <a:rPr sz="1200" spc="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рабочее</a:t>
              </a:r>
              <a:r>
                <a:rPr sz="1200" spc="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пространство</a:t>
              </a:r>
            </a:p>
            <a:p>
              <a:pPr marL="22860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9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резидентов,</a:t>
              </a:r>
              <a:r>
                <a:rPr sz="1200" spc="9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лекторий,</a:t>
              </a:r>
              <a:r>
                <a:rPr sz="1200" spc="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студии</a:t>
              </a:r>
              <a:r>
                <a:rPr sz="1200" spc="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7" dirty="0">
                  <a:solidFill>
                    <a:srgbClr val="000000"/>
                  </a:solidFill>
                  <a:latin typeface="MKTDDJ+DINPro"/>
                  <a:cs typeface="MKTDDJ+DINPro"/>
                </a:rPr>
                <a:t>видео-</a:t>
              </a:r>
              <a:r>
                <a:rPr sz="1200" spc="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1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звукозаписи,</a:t>
              </a:r>
              <a:r>
                <a:rPr sz="1200" spc="9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библиотека,</a:t>
              </a:r>
              <a:r>
                <a:rPr sz="1200" spc="9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3" dirty="0">
                  <a:solidFill>
                    <a:srgbClr val="000000"/>
                  </a:solidFill>
                  <a:latin typeface="MKTDDJ+DINPro"/>
                  <a:cs typeface="MKTDDJ+DINPro"/>
                </a:rPr>
                <a:t>мастерские</a:t>
              </a:r>
              <a:r>
                <a:rPr sz="1200" spc="9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</a:p>
            <a:p>
              <a:pPr marL="22860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образовательные</a:t>
              </a:r>
              <a:r>
                <a:rPr sz="1200" spc="7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классы,</a:t>
              </a:r>
              <a:r>
                <a:rPr sz="1200" spc="7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IT-инкубатор,</a:t>
              </a:r>
              <a:r>
                <a:rPr sz="1200" spc="8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коммерческие</a:t>
              </a:r>
              <a:r>
                <a:rPr sz="1200" spc="7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пространства,</a:t>
              </a:r>
              <a:r>
                <a:rPr sz="1200" spc="7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студии,</a:t>
              </a:r>
              <a:r>
                <a:rPr sz="1200" spc="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шоурумы</a:t>
              </a:r>
            </a:p>
            <a:p>
              <a:pPr marL="228600" marR="0">
                <a:lnSpc>
                  <a:spcPts val="1439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 локальных товаропроизводителей и сферы услуг);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730564" y="3306910"/>
              <a:ext cx="6251296" cy="6187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9315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и развитие экосистемы креативных (творческих) индустрий города,</a:t>
              </a:r>
            </a:p>
            <a:p>
              <a:pPr marL="280263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направленных на сохранение и наращивание человеческого капитала города и</a:t>
              </a:r>
            </a:p>
            <a:p>
              <a:pPr marL="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создания новых продуктов в несырьевых отраслях с высокой добавленной стоимостью.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185488" y="3945966"/>
              <a:ext cx="5536082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создание условий для размещения центра коллективного использования;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185488" y="4200779"/>
              <a:ext cx="6462660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spc="-26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содействие</a:t>
              </a:r>
              <a:r>
                <a:rPr sz="1200" spc="-1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-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создании</a:t>
              </a:r>
              <a:r>
                <a:rPr sz="1200" spc="-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4" dirty="0">
                  <a:solidFill>
                    <a:srgbClr val="000000"/>
                  </a:solidFill>
                  <a:latin typeface="MKTDDJ+DINPro"/>
                  <a:cs typeface="MKTDDJ+DINPro"/>
                </a:rPr>
                <a:t>учреждения</a:t>
              </a:r>
              <a:r>
                <a:rPr sz="1200" spc="-1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профессионального</a:t>
              </a:r>
              <a:r>
                <a:rPr sz="1200" spc="-1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2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образования</a:t>
              </a:r>
              <a:r>
                <a:rPr sz="1200" spc="-12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-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области</a:t>
              </a:r>
              <a:r>
                <a:rPr sz="1200" spc="-12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креативных</a:t>
              </a: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8414088" y="4383793"/>
              <a:ext cx="917905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индустрий.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3136088" y="8798869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3964077" y="8798869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4792067" y="8798869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620056" y="8798869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448045" y="8798869"/>
              <a:ext cx="633831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631249" y="9053179"/>
              <a:ext cx="1797126" cy="228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Объем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отгруженных</a:t>
              </a:r>
              <a:r>
                <a:rPr sz="1300" spc="-89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товаров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3158247" y="9725907"/>
              <a:ext cx="4009568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14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759</a:t>
              </a:r>
              <a:r>
                <a:rPr sz="1800" spc="213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58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046</a:t>
              </a:r>
              <a:r>
                <a:rPr sz="1800" spc="177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111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816</a:t>
              </a:r>
              <a:r>
                <a:rPr sz="1800" spc="141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224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590</a:t>
              </a:r>
              <a:r>
                <a:rPr sz="1800" spc="141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335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824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631249" y="9230992"/>
              <a:ext cx="1779790" cy="228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собственного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производства,</a:t>
              </a: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631249" y="9408805"/>
              <a:ext cx="1746770" cy="228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выполненных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работ</a:t>
              </a:r>
              <a:r>
                <a:rPr sz="1300" spc="-9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услуг</a:t>
              </a: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31249" y="9586617"/>
              <a:ext cx="2411298" cy="4067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собственными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силами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по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направлению</a:t>
              </a:r>
            </a:p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«креативные»</a:t>
              </a:r>
              <a:r>
                <a:rPr sz="1300" spc="-91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индустрии,</a:t>
              </a:r>
              <a:r>
                <a:rPr sz="1300" spc="-88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млн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руб.</a:t>
              </a:r>
            </a:p>
          </p:txBody>
        </p:sp>
        <p:sp>
          <p:nvSpPr>
            <p:cNvPr id="37" name="object 12"/>
            <p:cNvSpPr txBox="1"/>
            <p:nvPr/>
          </p:nvSpPr>
          <p:spPr>
            <a:xfrm>
              <a:off x="644133" y="5829684"/>
              <a:ext cx="6559999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Государственных программ Ханты-Мансийского автономного округа - Югры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8" name="object 16"/>
            <p:cNvSpPr txBox="1"/>
            <p:nvPr/>
          </p:nvSpPr>
          <p:spPr>
            <a:xfrm>
              <a:off x="644133" y="6319477"/>
              <a:ext cx="6302045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«Развитие 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экономического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потенциала»;</a:t>
              </a:r>
            </a:p>
            <a:p>
              <a:pPr>
                <a:lnSpc>
                  <a:spcPts val="1453"/>
                </a:lnSpc>
              </a:pPr>
              <a:r>
                <a:rPr lang="ru-RU"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lang="ru-RU"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Развитие гражданского общества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39" name="object 14"/>
            <p:cNvSpPr txBox="1"/>
            <p:nvPr/>
          </p:nvSpPr>
          <p:spPr>
            <a:xfrm>
              <a:off x="644133" y="6919274"/>
              <a:ext cx="622461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Муниципальной программы города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0" name="object 21"/>
            <p:cNvSpPr txBox="1"/>
            <p:nvPr/>
          </p:nvSpPr>
          <p:spPr>
            <a:xfrm>
              <a:off x="647828" y="7380238"/>
              <a:ext cx="6374246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60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Развитие малого и среднего предпринимательства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в 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городе Сургуте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lang="ru-RU" sz="1200" dirty="0"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41" name="object 12"/>
            <p:cNvSpPr txBox="1"/>
            <p:nvPr/>
          </p:nvSpPr>
          <p:spPr>
            <a:xfrm>
              <a:off x="1862640" y="4153173"/>
              <a:ext cx="398714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 </a:t>
              </a:r>
              <a:r>
                <a:rPr lang="ru-RU"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вектора будет достигаться </a:t>
              </a: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реализацией: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44133" y="4312107"/>
              <a:ext cx="757853" cy="183014"/>
            </a:xfrm>
            <a:prstGeom prst="rect">
              <a:avLst/>
            </a:prstGeom>
            <a:solidFill>
              <a:srgbClr val="EE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2" name="object 12"/>
          <p:cNvSpPr txBox="1"/>
          <p:nvPr/>
        </p:nvSpPr>
        <p:spPr>
          <a:xfrm>
            <a:off x="627554" y="4663773"/>
            <a:ext cx="624308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Национального проекта Российской Федерации: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43" name="object 21"/>
          <p:cNvSpPr txBox="1"/>
          <p:nvPr/>
        </p:nvSpPr>
        <p:spPr>
          <a:xfrm>
            <a:off x="627554" y="5153566"/>
            <a:ext cx="63742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rPr>
              <a:t>•</a:t>
            </a:r>
            <a:r>
              <a:rPr sz="1200" spc="863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rPr>
              <a:t> </a:t>
            </a:r>
            <a:r>
              <a:rPr lang="ru-RU" sz="1200" dirty="0">
                <a:latin typeface="MKTDDJ+DINPro" panose="020B0604020202020204" charset="0"/>
                <a:cs typeface="MKTDDJ+DINPro" panose="020B0604020202020204" charset="0"/>
              </a:rPr>
              <a:t>«Эффективная и конкурентная экономика»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/>
          <p:nvPr/>
        </p:nvSpPr>
        <p:spPr>
          <a:xfrm>
            <a:off x="489600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46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4467925" y="10228418"/>
            <a:ext cx="309067" cy="222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2" dirty="0">
                <a:solidFill>
                  <a:srgbClr val="FFFEFE"/>
                </a:solidFill>
                <a:latin typeface="DPGJPL+DINPro-Light"/>
                <a:cs typeface="DPGJPL+DINPro-Light"/>
              </a:rPr>
              <a:t>47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0"/>
            <a:ext cx="15113000" cy="10626699"/>
            <a:chOff x="0" y="0"/>
            <a:chExt cx="15113000" cy="10626699"/>
          </a:xfrm>
        </p:grpSpPr>
        <p:sp>
          <p:nvSpPr>
            <p:cNvPr id="2" name="object 1"/>
            <p:cNvSpPr/>
            <p:nvPr/>
          </p:nvSpPr>
          <p:spPr>
            <a:xfrm>
              <a:off x="0" y="0"/>
              <a:ext cx="15113000" cy="10626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 dirty="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457200" y="369696"/>
              <a:ext cx="5686348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spc="-1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НАПРАВЛЕНИЯ</a:t>
              </a:r>
              <a:r>
                <a:rPr sz="2400" spc="-15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И</a:t>
              </a:r>
              <a:r>
                <a:rPr sz="2400" spc="-17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ВЕКТОРЫ</a:t>
              </a:r>
              <a:r>
                <a:rPr sz="2400" spc="-164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3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СТРАТЕГИИ</a:t>
              </a:r>
              <a:r>
                <a:rPr sz="2400" spc="-14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spc="-2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СУРГУТА</a:t>
              </a:r>
              <a:r>
                <a:rPr sz="2400" spc="-15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8017200" y="369696"/>
              <a:ext cx="2837383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ФЛАГМАНСКИЕ</a:t>
              </a:r>
              <a:r>
                <a:rPr sz="2400" spc="-16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ПРОЕКТЫ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3354630" y="369696"/>
              <a:ext cx="1460602" cy="39044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77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СУРГУТ</a:t>
              </a:r>
              <a:r>
                <a:rPr sz="2400" spc="-165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2400" dirty="0">
                  <a:solidFill>
                    <a:srgbClr val="4480C0"/>
                  </a:solidFill>
                  <a:latin typeface="TLGORJ+DINPro-CondensedBold"/>
                  <a:cs typeface="TLGORJ+DINPro-CondensedBold"/>
                </a:rPr>
                <a:t>2050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0055078" y="1156157"/>
              <a:ext cx="2722065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«Центр</a:t>
              </a:r>
              <a:r>
                <a:rPr sz="1600" spc="-2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делового</a:t>
              </a:r>
              <a:r>
                <a:rPr sz="1600" spc="-21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туризма»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8185488" y="1677640"/>
              <a:ext cx="6466197" cy="8009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-8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-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увеличение</a:t>
              </a:r>
              <a:r>
                <a:rPr sz="1200" spc="-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7" dirty="0">
                  <a:solidFill>
                    <a:srgbClr val="000000"/>
                  </a:solidFill>
                  <a:latin typeface="MKTDDJ+DINPro"/>
                  <a:cs typeface="MKTDDJ+DINPro"/>
                </a:rPr>
                <a:t>внутреннего</a:t>
              </a:r>
              <a:r>
                <a:rPr sz="1200" spc="-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-10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3" dirty="0">
                  <a:solidFill>
                    <a:srgbClr val="000000"/>
                  </a:solidFill>
                  <a:latin typeface="MKTDDJ+DINPro"/>
                  <a:cs typeface="MKTDDJ+DINPro"/>
                </a:rPr>
                <a:t>въездного</a:t>
              </a:r>
              <a:r>
                <a:rPr sz="1200" spc="-8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8" dirty="0">
                  <a:solidFill>
                    <a:srgbClr val="000000"/>
                  </a:solidFill>
                  <a:latin typeface="MKTDDJ+DINPro"/>
                  <a:cs typeface="MKTDDJ+DINPro"/>
                </a:rPr>
                <a:t>туристического</a:t>
              </a:r>
              <a:r>
                <a:rPr sz="1200" spc="-8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0" dirty="0">
                  <a:solidFill>
                    <a:srgbClr val="000000"/>
                  </a:solidFill>
                  <a:latin typeface="MKTDDJ+DINPro"/>
                  <a:cs typeface="MKTDDJ+DINPro"/>
                </a:rPr>
                <a:t>потока</a:t>
              </a:r>
              <a:r>
                <a:rPr sz="1200" spc="-8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6" dirty="0">
                  <a:solidFill>
                    <a:srgbClr val="000000"/>
                  </a:solidFill>
                  <a:latin typeface="MKTDDJ+DINPro"/>
                  <a:cs typeface="MKTDDJ+DINPro"/>
                </a:rPr>
                <a:t>за</a:t>
              </a:r>
              <a:r>
                <a:rPr sz="1200" spc="-8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0" dirty="0">
                  <a:solidFill>
                    <a:srgbClr val="000000"/>
                  </a:solidFill>
                  <a:latin typeface="MKTDDJ+DINPro"/>
                  <a:cs typeface="MKTDDJ+DINPro"/>
                </a:rPr>
                <a:t>счет</a:t>
              </a:r>
              <a:r>
                <a:rPr sz="1200" spc="-84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21" dirty="0">
                  <a:solidFill>
                    <a:srgbClr val="000000"/>
                  </a:solidFill>
                  <a:latin typeface="MKTDDJ+DINPro"/>
                  <a:cs typeface="MKTDDJ+DINPro"/>
                </a:rPr>
                <a:t>создания</a:t>
              </a:r>
              <a:r>
                <a:rPr sz="1200" spc="-83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9" dirty="0">
                  <a:solidFill>
                    <a:srgbClr val="000000"/>
                  </a:solidFill>
                  <a:latin typeface="MKTDDJ+DINPro"/>
                  <a:cs typeface="MKTDDJ+DINPro"/>
                </a:rPr>
                <a:t>условий</a:t>
              </a:r>
            </a:p>
            <a:p>
              <a:pPr marL="0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</a:t>
              </a:r>
              <a:r>
                <a:rPr sz="1200" spc="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формирования</a:t>
              </a:r>
              <a:r>
                <a:rPr sz="1200" spc="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и</a:t>
              </a:r>
              <a:r>
                <a:rPr sz="1200" spc="11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продвижения</a:t>
              </a:r>
              <a:r>
                <a:rPr sz="1200" spc="9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качественного,</a:t>
              </a:r>
              <a:r>
                <a:rPr sz="1200" spc="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9" dirty="0">
                  <a:solidFill>
                    <a:srgbClr val="000000"/>
                  </a:solidFill>
                  <a:latin typeface="MKTDDJ+DINPro"/>
                  <a:cs typeface="MKTDDJ+DINPro"/>
                </a:rPr>
                <a:t>креативного,</a:t>
              </a:r>
              <a:r>
                <a:rPr sz="1200" spc="9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7" dirty="0">
                  <a:solidFill>
                    <a:srgbClr val="000000"/>
                  </a:solidFill>
                  <a:latin typeface="MKTDDJ+DINPro"/>
                  <a:cs typeface="MKTDDJ+DINPro"/>
                </a:rPr>
                <a:t>конкурентоспособного</a:t>
              </a:r>
            </a:p>
            <a:p>
              <a:pPr marL="0" marR="0">
                <a:lnSpc>
                  <a:spcPts val="1440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продукта</a:t>
              </a:r>
              <a:r>
                <a:rPr sz="1200" spc="9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в</a:t>
              </a:r>
              <a:r>
                <a:rPr sz="1200" spc="11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6" dirty="0">
                  <a:solidFill>
                    <a:srgbClr val="000000"/>
                  </a:solidFill>
                  <a:latin typeface="MKTDDJ+DINPro"/>
                  <a:cs typeface="MKTDDJ+DINPro"/>
                </a:rPr>
                <a:t>сфере</a:t>
              </a:r>
              <a:r>
                <a:rPr sz="1200" spc="95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2" dirty="0">
                  <a:solidFill>
                    <a:srgbClr val="000000"/>
                  </a:solidFill>
                  <a:latin typeface="MKTDDJ+DINPro"/>
                  <a:cs typeface="MKTDDJ+DINPro"/>
                </a:rPr>
                <a:t>делового</a:t>
              </a:r>
              <a:r>
                <a:rPr sz="1200" spc="10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туризма,</a:t>
              </a:r>
              <a:r>
                <a:rPr sz="1200" spc="8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2" dirty="0">
                  <a:solidFill>
                    <a:srgbClr val="000000"/>
                  </a:solidFill>
                  <a:latin typeface="MKTDDJ+DINPro"/>
                  <a:cs typeface="MKTDDJ+DINPro"/>
                </a:rPr>
                <a:t>рост</a:t>
              </a:r>
              <a:r>
                <a:rPr sz="1200" spc="8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0" dirty="0">
                  <a:solidFill>
                    <a:srgbClr val="000000"/>
                  </a:solidFill>
                  <a:latin typeface="MKTDDJ+DINPro"/>
                  <a:cs typeface="MKTDDJ+DINPro"/>
                </a:rPr>
                <a:t>узнаваемости</a:t>
              </a:r>
              <a:r>
                <a:rPr sz="1200" spc="92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21" dirty="0">
                  <a:solidFill>
                    <a:srgbClr val="000000"/>
                  </a:solidFill>
                  <a:latin typeface="MKTDDJ+DINPro"/>
                  <a:cs typeface="MKTDDJ+DINPro"/>
                </a:rPr>
                <a:t>Сургута</a:t>
              </a:r>
              <a:r>
                <a:rPr sz="1200" spc="91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4" dirty="0">
                  <a:solidFill>
                    <a:srgbClr val="000000"/>
                  </a:solidFill>
                  <a:latin typeface="MKTDDJ+DINPro"/>
                  <a:cs typeface="MKTDDJ+DINPro"/>
                </a:rPr>
                <a:t>как</a:t>
              </a:r>
              <a:r>
                <a:rPr sz="1200" spc="97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18" dirty="0">
                  <a:solidFill>
                    <a:srgbClr val="000000"/>
                  </a:solidFill>
                  <a:latin typeface="MKTDDJ+DINPro"/>
                  <a:cs typeface="MKTDDJ+DINPro"/>
                </a:rPr>
                <a:t>межрегионального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делового центра.</a:t>
              </a: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663325" y="1797504"/>
              <a:ext cx="4386072" cy="7363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63421" marR="0">
                <a:lnSpc>
                  <a:spcPts val="293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Направление</a:t>
              </a:r>
            </a:p>
            <a:p>
              <a:pPr marL="0" marR="0">
                <a:lnSpc>
                  <a:spcPts val="256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«Инновационная</a:t>
              </a:r>
              <a:r>
                <a:rPr sz="2400" spc="-43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экономика»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274812" y="2739466"/>
              <a:ext cx="5144261" cy="3482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441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Вектор</a:t>
              </a:r>
              <a:r>
                <a:rPr sz="2000" spc="-3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«Предпринимательство</a:t>
              </a:r>
              <a:r>
                <a:rPr sz="2000" spc="-3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и</a:t>
              </a:r>
              <a:r>
                <a:rPr sz="2000" spc="-36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20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туризм»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185488" y="2826778"/>
              <a:ext cx="2174874" cy="255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Основные</a:t>
              </a:r>
              <a:r>
                <a:rPr sz="14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мероприятия: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185488" y="3112010"/>
              <a:ext cx="6461898" cy="4774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выставочных пространств, сети гостиниц;</a:t>
              </a:r>
            </a:p>
            <a:p>
              <a:pPr marL="0" marR="0">
                <a:lnSpc>
                  <a:spcPts val="1453"/>
                </a:lnSpc>
                <a:spcBef>
                  <a:spcPts val="503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1" dirty="0">
                  <a:solidFill>
                    <a:srgbClr val="000000"/>
                  </a:solidFill>
                  <a:latin typeface="MKTDDJ+DINPro"/>
                  <a:cs typeface="MKTDDJ+DINPro"/>
                </a:rPr>
                <a:t>индустрии</a:t>
              </a:r>
              <a:r>
                <a:rPr sz="1200" spc="-76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развлечений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(парк</a:t>
              </a:r>
              <a:r>
                <a:rPr sz="1200" spc="-8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аттракционов,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аквапарк,</a:t>
              </a:r>
              <a:r>
                <a:rPr sz="1200" spc="-79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объекты</a:t>
              </a:r>
              <a:r>
                <a:rPr sz="1200" spc="-78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оздоровления);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553605" y="3346583"/>
              <a:ext cx="2605227" cy="2862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В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части</a:t>
              </a:r>
              <a:r>
                <a:rPr sz="1600" spc="-28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развития</a:t>
              </a:r>
              <a:r>
                <a:rPr sz="1600" spc="-25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600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туризма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185488" y="3621770"/>
              <a:ext cx="5696407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QQNRUP+DINPro"/>
                  <a:cs typeface="QQNRUP+DINPro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QQNRUP+DINPro"/>
                  <a:cs typeface="QQNRUP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развитие вспомогательных объектов сопутствующей инфраструктуры (центр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43945" y="3714824"/>
              <a:ext cx="6024067" cy="11674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35386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spc="-14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Цель</a:t>
              </a:r>
              <a:r>
                <a:rPr sz="1400" spc="12" dirty="0">
                  <a:solidFill>
                    <a:srgbClr val="045D9F"/>
                  </a:solidFill>
                  <a:latin typeface="WAVTPU+DINPro-Bold"/>
                  <a:cs typeface="WAVTPU+DINPro-Bold"/>
                </a:rPr>
                <a:t> </a:t>
              </a:r>
              <a:r>
                <a:rPr sz="1400" dirty="0">
                  <a:solidFill>
                    <a:srgbClr val="000000"/>
                  </a:solidFill>
                  <a:latin typeface="MKTDDJ+DINPro"/>
                  <a:cs typeface="MKTDDJ+DINPro"/>
                </a:rPr>
                <a:t>–</a:t>
              </a:r>
              <a:r>
                <a:rPr sz="1400" spc="-5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становление Сургута как регионального центра делового,</a:t>
              </a:r>
            </a:p>
            <a:p>
              <a:pPr marL="401269" marR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развлекательного, медицинского туризма с развитыми рекреационными</a:t>
              </a:r>
            </a:p>
            <a:p>
              <a:pPr marL="318820" marR="0">
                <a:lnSpc>
                  <a:spcPts val="1439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пространствами, привлекающего туристов событийными мероприятиями и</a:t>
              </a:r>
            </a:p>
            <a:p>
              <a:pPr marL="245821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своими уникальными объектами культурного наследия, спортивной, торгово-</a:t>
              </a:r>
            </a:p>
            <a:p>
              <a:pPr marL="88239" marR="0">
                <a:lnSpc>
                  <a:spcPts val="1439"/>
                </a:lnSpc>
                <a:spcBef>
                  <a:spcPts val="5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развлекательной инфраструктуры, и выполняющего распределительные функции</a:t>
              </a:r>
            </a:p>
            <a:p>
              <a:pPr marL="0" marR="0">
                <a:lnSpc>
                  <a:spcPts val="143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для туристического потока в крупной </a:t>
              </a:r>
              <a:r>
                <a:rPr sz="1200" spc="-10" dirty="0">
                  <a:solidFill>
                    <a:srgbClr val="000000"/>
                  </a:solidFill>
                  <a:latin typeface="MKTDDJ+DINPro"/>
                  <a:cs typeface="MKTDDJ+DINPro"/>
                </a:rPr>
                <a:t>городской</a:t>
              </a:r>
              <a:r>
                <a:rPr sz="1200" spc="10" dirty="0">
                  <a:solidFill>
                    <a:srgbClr val="000000"/>
                  </a:solidFill>
                  <a:latin typeface="MKTDDJ+DINPro"/>
                  <a:cs typeface="MKTDDJ+DINPro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агломерации Сургут – Нефтеюганск.</a:t>
              </a: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414088" y="3804650"/>
              <a:ext cx="2166670" cy="222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45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dirty="0">
                  <a:solidFill>
                    <a:srgbClr val="000000"/>
                  </a:solidFill>
                  <a:latin typeface="MKTDDJ+DINPro"/>
                  <a:cs typeface="MKTDDJ+DINPro"/>
                </a:rPr>
                <a:t>гастрономического туризма).</a:t>
              </a: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44133" y="7375236"/>
              <a:ext cx="6373333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lvl="0"/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«Развитие промышленности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и 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туризма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44133" y="8198403"/>
              <a:ext cx="6374246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60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Развитие малого и среднего предпринимательства 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в </a:t>
              </a:r>
              <a:r>
                <a:rPr lang="ru-RU" sz="1200" dirty="0">
                  <a:latin typeface="MKTDDJ+DINPro" panose="020B0604020202020204" charset="0"/>
                  <a:cs typeface="MKTDDJ+DINPro" panose="020B0604020202020204" charset="0"/>
                </a:rPr>
                <a:t>городе Сургуте</a:t>
              </a:r>
              <a:r>
                <a:rPr lang="ru-RU" sz="1200" dirty="0" smtClean="0">
                  <a:latin typeface="MKTDDJ+DINPro" panose="020B0604020202020204" charset="0"/>
                  <a:cs typeface="MKTDDJ+DINPro" panose="020B0604020202020204" charset="0"/>
                </a:rPr>
                <a:t>»</a:t>
              </a:r>
              <a:endParaRPr lang="ru-RU" sz="1200" dirty="0"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140979" y="8915449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1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246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35,6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3968968" y="8915449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2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83645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44,8</a:t>
              </a: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4796957" y="8915449"/>
              <a:ext cx="633831" cy="6278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3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  <a:p>
              <a:pPr marL="77016" marR="0">
                <a:lnSpc>
                  <a:spcPts val="2080"/>
                </a:lnSpc>
                <a:spcBef>
                  <a:spcPts val="432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54,1</a:t>
              </a: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5623804" y="8915449"/>
              <a:ext cx="1458162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  <a:r>
                <a:rPr sz="1800" spc="2256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</a:t>
              </a:r>
              <a:r>
                <a:rPr sz="1800" spc="-127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этап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39920" y="9256846"/>
              <a:ext cx="2037347" cy="7197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0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Удовлетворенность</a:t>
              </a:r>
              <a:r>
                <a:rPr sz="1300" spc="-85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туризмом,</a:t>
              </a:r>
              <a:r>
                <a:rPr sz="1300" spc="-94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%</a:t>
              </a:r>
            </a:p>
            <a:p>
              <a:pPr marL="0" marR="0">
                <a:lnSpc>
                  <a:spcPts val="1502"/>
                </a:lnSpc>
                <a:spcBef>
                  <a:spcPts val="2362"/>
                </a:spcBef>
                <a:spcAft>
                  <a:spcPts val="0"/>
                </a:spcAft>
              </a:pP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Турпоток,</a:t>
              </a:r>
              <a:r>
                <a:rPr sz="1300" spc="-83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sz="13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тыс.</a:t>
              </a:r>
              <a:r>
                <a:rPr sz="1300" spc="-92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 </a:t>
              </a:r>
              <a:r>
                <a:rPr lang="ru-RU" sz="1300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единиц</a:t>
              </a:r>
              <a:endParaRPr sz="13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700820" y="9240970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68,9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6525152" y="9240970"/>
              <a:ext cx="47975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80,0</a:t>
              </a: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3244514" y="9731774"/>
              <a:ext cx="427405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471</a:t>
              </a:r>
              <a:endParaRPr sz="1800" dirty="0">
                <a:solidFill>
                  <a:srgbClr val="045D9F"/>
                </a:solidFill>
                <a:latin typeface="TLGORJ+DINPro-CondensedBold"/>
                <a:cs typeface="TLGORJ+DINPro-CondensedBold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072274" y="973177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540</a:t>
              </a: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4900263" y="973177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611</a:t>
              </a: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5727110" y="973177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725</a:t>
              </a: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551442" y="9731774"/>
              <a:ext cx="427405" cy="302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dirty="0">
                  <a:solidFill>
                    <a:srgbClr val="045D9F"/>
                  </a:solidFill>
                  <a:latin typeface="TLGORJ+DINPro-CondensedBold"/>
                  <a:cs typeface="TLGORJ+DINPro-CondensedBold"/>
                </a:rPr>
                <a:t>810</a:t>
              </a:r>
            </a:p>
          </p:txBody>
        </p:sp>
        <p:sp>
          <p:nvSpPr>
            <p:cNvPr id="37" name="object 12"/>
            <p:cNvSpPr txBox="1"/>
            <p:nvPr/>
          </p:nvSpPr>
          <p:spPr>
            <a:xfrm>
              <a:off x="628847" y="6995960"/>
              <a:ext cx="6605787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Государственной программы Ханты-Мансийского автономного округа - Югры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8" name="object 14"/>
            <p:cNvSpPr txBox="1"/>
            <p:nvPr/>
          </p:nvSpPr>
          <p:spPr>
            <a:xfrm>
              <a:off x="628847" y="7785006"/>
              <a:ext cx="6224611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Муниципальной программы города</a:t>
              </a:r>
              <a:r>
                <a:rPr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39" name="object 12"/>
            <p:cNvSpPr txBox="1"/>
            <p:nvPr/>
          </p:nvSpPr>
          <p:spPr>
            <a:xfrm>
              <a:off x="644377" y="5509358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Национального проекта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0" name="object 17"/>
            <p:cNvSpPr txBox="1"/>
            <p:nvPr/>
          </p:nvSpPr>
          <p:spPr>
            <a:xfrm>
              <a:off x="635807" y="5885866"/>
              <a:ext cx="6369100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«Туризм гостеприимство»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  <p:sp>
          <p:nvSpPr>
            <p:cNvPr id="42" name="object 12"/>
            <p:cNvSpPr txBox="1"/>
            <p:nvPr/>
          </p:nvSpPr>
          <p:spPr>
            <a:xfrm>
              <a:off x="635807" y="6253583"/>
              <a:ext cx="6243083" cy="2180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709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srgbClr val="045D9F"/>
                  </a:solidFill>
                  <a:latin typeface="WAVTPU+DINPro-Bold"/>
                  <a:cs typeface="WAVTPU+DINPro-Bold"/>
                </a:rPr>
                <a:t>Государственной программы Российской Федерации:</a:t>
              </a:r>
              <a:endParaRPr sz="1400" dirty="0">
                <a:solidFill>
                  <a:srgbClr val="045D9F"/>
                </a:solidFill>
                <a:latin typeface="WAVTPU+DINPro-Bold"/>
                <a:cs typeface="WAVTPU+DINPro-Bold"/>
              </a:endParaRPr>
            </a:p>
          </p:txBody>
        </p:sp>
        <p:sp>
          <p:nvSpPr>
            <p:cNvPr id="43" name="object 17"/>
            <p:cNvSpPr txBox="1"/>
            <p:nvPr/>
          </p:nvSpPr>
          <p:spPr>
            <a:xfrm>
              <a:off x="645235" y="6633697"/>
              <a:ext cx="6369100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453"/>
                </a:lnSpc>
              </a:pPr>
              <a:r>
                <a:rPr sz="1200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•</a:t>
              </a:r>
              <a:r>
                <a:rPr sz="1200" spc="863" dirty="0">
                  <a:solidFill>
                    <a:srgbClr val="000000"/>
                  </a:solidFill>
                  <a:latin typeface="MKTDDJ+DINPro" panose="020B0604020202020204" charset="0"/>
                  <a:cs typeface="MKTDDJ+DINPro" panose="020B0604020202020204" charset="0"/>
                </a:rPr>
                <a:t>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«</a:t>
              </a:r>
              <a:r>
                <a:rPr lang="ru-RU" sz="1200" dirty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Развитие </a:t>
              </a:r>
              <a:r>
                <a:rPr lang="ru-RU" sz="1200" dirty="0" smtClean="0">
                  <a:latin typeface="MKTDDJ+DINPro" panose="020B0604020202020204" charset="0"/>
                  <a:ea typeface="Times New Roman" panose="02020603050405020304" pitchFamily="18" charset="0"/>
                  <a:cs typeface="MKTDDJ+DINPro" panose="020B0604020202020204" charset="0"/>
                </a:rPr>
                <a:t>туризма»</a:t>
              </a:r>
              <a:endParaRPr sz="1200" dirty="0">
                <a:solidFill>
                  <a:srgbClr val="000000"/>
                </a:solidFill>
                <a:latin typeface="MKTDDJ+DINPro" panose="020B0604020202020204" charset="0"/>
                <a:cs typeface="MKTDDJ+DINPro" panose="020B0604020202020204" charset="0"/>
              </a:endParaRPr>
            </a:p>
          </p:txBody>
        </p:sp>
      </p:grpSp>
      <p:sp>
        <p:nvSpPr>
          <p:cNvPr id="41" name="object 12"/>
          <p:cNvSpPr txBox="1"/>
          <p:nvPr/>
        </p:nvSpPr>
        <p:spPr>
          <a:xfrm>
            <a:off x="1853370" y="5068087"/>
            <a:ext cx="39871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9"/>
              </a:lnSpc>
            </a:pP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Цель </a:t>
            </a:r>
            <a:r>
              <a:rPr lang="ru-RU" sz="1400" dirty="0">
                <a:solidFill>
                  <a:srgbClr val="045D9F"/>
                </a:solidFill>
                <a:latin typeface="WAVTPU+DINPro-Bold"/>
                <a:cs typeface="WAVTPU+DINPro-Bold"/>
              </a:rPr>
              <a:t>вектора будет достигаться </a:t>
            </a:r>
            <a:r>
              <a:rPr lang="ru-RU" sz="1400" dirty="0" smtClean="0">
                <a:solidFill>
                  <a:srgbClr val="045D9F"/>
                </a:solidFill>
                <a:latin typeface="WAVTPU+DINPro-Bold"/>
                <a:cs typeface="WAVTPU+DINPro-Bold"/>
              </a:rPr>
              <a:t>реализацией:</a:t>
            </a:r>
            <a:endParaRPr sz="1400" dirty="0">
              <a:solidFill>
                <a:srgbClr val="045D9F"/>
              </a:solidFill>
              <a:latin typeface="WAVTPU+DINPro-Bold"/>
              <a:cs typeface="WAVTPU+DINPro-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4133" y="5727366"/>
            <a:ext cx="901869" cy="4571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3406</TotalTime>
  <Words>7984</Words>
  <Application>Microsoft Office PowerPoint</Application>
  <PresentationFormat>Произвольный</PresentationFormat>
  <Paragraphs>1851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Calibri</vt:lpstr>
      <vt:lpstr>Times New Roman</vt:lpstr>
      <vt:lpstr>TLGORJ+DINPro-CondensedBold</vt:lpstr>
      <vt:lpstr>QQNRUP+DINPro</vt:lpstr>
      <vt:lpstr>MKTDDJ+DINPro</vt:lpstr>
      <vt:lpstr>Arial</vt:lpstr>
      <vt:lpstr>Calibri Light</vt:lpstr>
      <vt:lpstr>DPHOER+ArialMT</vt:lpstr>
      <vt:lpstr>RMTNTF+DINPro-Medium</vt:lpstr>
      <vt:lpstr>WAVTPU+DINPro-Bold</vt:lpstr>
      <vt:lpstr>DPGJPL+DINPro-Light</vt:lpstr>
      <vt:lpstr>Theme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sofroni_ag</dc:creator>
  <cp:lastModifiedBy>Софрони Андрей Георгиевич</cp:lastModifiedBy>
  <cp:revision>299</cp:revision>
  <cp:lastPrinted>2024-09-27T05:39:33Z</cp:lastPrinted>
  <dcterms:modified xsi:type="dcterms:W3CDTF">2025-10-07T07:40:40Z</dcterms:modified>
</cp:coreProperties>
</file>