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72" r:id="rId2"/>
    <p:sldId id="419" r:id="rId3"/>
    <p:sldId id="417" r:id="rId4"/>
    <p:sldId id="421" r:id="rId5"/>
    <p:sldId id="425" r:id="rId6"/>
    <p:sldId id="422" r:id="rId7"/>
    <p:sldId id="426" r:id="rId8"/>
    <p:sldId id="420" r:id="rId9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57B9B7"/>
    <a:srgbClr val="F3CA81"/>
    <a:srgbClr val="F3E279"/>
    <a:srgbClr val="E1D85D"/>
    <a:srgbClr val="A8DA70"/>
    <a:srgbClr val="00D661"/>
    <a:srgbClr val="D2ECB6"/>
    <a:srgbClr val="D8CC30"/>
    <a:srgbClr val="BDFFDB"/>
    <a:srgbClr val="00863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062" autoAdjust="0"/>
    <p:restoredTop sz="96825" autoAdjust="0"/>
  </p:normalViewPr>
  <p:slideViewPr>
    <p:cSldViewPr>
      <p:cViewPr>
        <p:scale>
          <a:sx n="100" d="100"/>
          <a:sy n="100" d="100"/>
        </p:scale>
        <p:origin x="-468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11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3F28AA-959F-47CC-93C3-E49AE598ABE3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8D036F4-58AC-40BF-A914-F457D2D2E14D}">
      <dgm:prSet phldrT="[Текст]" custT="1"/>
      <dgm:spPr/>
      <dgm:t>
        <a:bodyPr/>
        <a:lstStyle/>
        <a:p>
          <a:r>
            <a:rPr lang="ru-RU" sz="2800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Планомерное исполнение намеченных показателей </a:t>
          </a:r>
          <a:endParaRPr lang="ru-RU" sz="2800" b="1" i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A1A75D1-532F-4709-808F-3A84194FD550}" type="parTrans" cxnId="{AD41AFCB-A5F3-46B6-92B5-7D0AD2D670BA}">
      <dgm:prSet/>
      <dgm:spPr/>
      <dgm:t>
        <a:bodyPr/>
        <a:lstStyle/>
        <a:p>
          <a:endParaRPr lang="ru-RU"/>
        </a:p>
      </dgm:t>
    </dgm:pt>
    <dgm:pt modelId="{2ECC9818-1F99-489A-9761-9A08FE28DB2A}" type="sibTrans" cxnId="{AD41AFCB-A5F3-46B6-92B5-7D0AD2D670BA}">
      <dgm:prSet/>
      <dgm:spPr/>
      <dgm:t>
        <a:bodyPr/>
        <a:lstStyle/>
        <a:p>
          <a:endParaRPr lang="ru-RU"/>
        </a:p>
      </dgm:t>
    </dgm:pt>
    <dgm:pt modelId="{4B290571-120F-4468-B309-65903505D150}">
      <dgm:prSet phldrT="[Текст]" custT="1"/>
      <dgm:spPr/>
      <dgm:t>
        <a:bodyPr/>
        <a:lstStyle/>
        <a:p>
          <a:r>
            <a:rPr lang="ru-RU" sz="2800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Обеспечение стабильной социально-экономической ситуации</a:t>
          </a:r>
          <a:endParaRPr lang="ru-RU" sz="2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29D9383-180A-4984-9CA9-088E9BA4CA47}" type="parTrans" cxnId="{F4B8B95E-9AEE-40D5-AC2C-8281DC970A0B}">
      <dgm:prSet/>
      <dgm:spPr/>
      <dgm:t>
        <a:bodyPr/>
        <a:lstStyle/>
        <a:p>
          <a:endParaRPr lang="ru-RU"/>
        </a:p>
      </dgm:t>
    </dgm:pt>
    <dgm:pt modelId="{47511E47-4110-4A31-A94E-E450B98C432F}" type="sibTrans" cxnId="{F4B8B95E-9AEE-40D5-AC2C-8281DC970A0B}">
      <dgm:prSet/>
      <dgm:spPr/>
      <dgm:t>
        <a:bodyPr/>
        <a:lstStyle/>
        <a:p>
          <a:endParaRPr lang="ru-RU"/>
        </a:p>
      </dgm:t>
    </dgm:pt>
    <dgm:pt modelId="{BC060C85-4621-4FB5-8000-1D1825EF6A19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Реализация возложенных на город полномочий</a:t>
          </a:r>
          <a:endParaRPr lang="ru-RU" sz="2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60EFD7-B447-477B-BC71-A3C357379B80}" type="parTrans" cxnId="{2B7DD745-BA30-4AF2-9FBB-D7A1BA43AA02}">
      <dgm:prSet/>
      <dgm:spPr/>
      <dgm:t>
        <a:bodyPr/>
        <a:lstStyle/>
        <a:p>
          <a:endParaRPr lang="ru-RU"/>
        </a:p>
      </dgm:t>
    </dgm:pt>
    <dgm:pt modelId="{3E758BBE-36A3-4F27-B425-5622D6728CC1}" type="sibTrans" cxnId="{2B7DD745-BA30-4AF2-9FBB-D7A1BA43AA02}">
      <dgm:prSet/>
      <dgm:spPr/>
      <dgm:t>
        <a:bodyPr/>
        <a:lstStyle/>
        <a:p>
          <a:endParaRPr lang="ru-RU"/>
        </a:p>
      </dgm:t>
    </dgm:pt>
    <dgm:pt modelId="{E590E830-7341-416D-AC92-3AE6D7BB6EDA}" type="pres">
      <dgm:prSet presAssocID="{F73F28AA-959F-47CC-93C3-E49AE598ABE3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148C3E6F-A459-4F0A-95DE-8377051BCD7E}" type="pres">
      <dgm:prSet presAssocID="{78D036F4-58AC-40BF-A914-F457D2D2E14D}" presName="Accent1" presStyleCnt="0"/>
      <dgm:spPr/>
    </dgm:pt>
    <dgm:pt modelId="{0AE64B3B-608D-4DDC-99B8-9D3363A334AB}" type="pres">
      <dgm:prSet presAssocID="{78D036F4-58AC-40BF-A914-F457D2D2E14D}" presName="Accent" presStyleLbl="node1" presStyleIdx="0" presStyleCnt="3" custScaleX="271199" custScaleY="87129" custLinFactNeighborX="808" custLinFactNeighborY="-3544"/>
      <dgm:spPr>
        <a:solidFill>
          <a:srgbClr val="00D661"/>
        </a:solidFill>
      </dgm:spPr>
      <dgm:t>
        <a:bodyPr/>
        <a:lstStyle/>
        <a:p>
          <a:endParaRPr lang="ru-RU"/>
        </a:p>
      </dgm:t>
    </dgm:pt>
    <dgm:pt modelId="{384C8CCE-098A-4F04-A897-DFB1B5DD3424}" type="pres">
      <dgm:prSet presAssocID="{78D036F4-58AC-40BF-A914-F457D2D2E14D}" presName="Parent1" presStyleLbl="revTx" presStyleIdx="0" presStyleCnt="3" custScaleX="368288" custScaleY="154331" custLinFactNeighborX="14183" custLinFactNeighborY="-1516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E49C9B-9169-473D-965B-CAAC5C2CF40F}" type="pres">
      <dgm:prSet presAssocID="{4B290571-120F-4468-B309-65903505D150}" presName="Accent2" presStyleCnt="0"/>
      <dgm:spPr/>
    </dgm:pt>
    <dgm:pt modelId="{D5256E65-B256-464E-AAEC-DEBA24854D29}" type="pres">
      <dgm:prSet presAssocID="{4B290571-120F-4468-B309-65903505D150}" presName="Accent" presStyleLbl="node1" presStyleIdx="1" presStyleCnt="3" custScaleX="274824" custScaleY="91691" custLinFactNeighborX="-13389" custLinFactNeighborY="-224"/>
      <dgm:spPr>
        <a:solidFill>
          <a:srgbClr val="57B9B7"/>
        </a:solidFill>
      </dgm:spPr>
      <dgm:t>
        <a:bodyPr/>
        <a:lstStyle/>
        <a:p>
          <a:endParaRPr lang="ru-RU"/>
        </a:p>
      </dgm:t>
    </dgm:pt>
    <dgm:pt modelId="{6E6DB329-4C15-492F-8C18-A58867E70769}" type="pres">
      <dgm:prSet presAssocID="{4B290571-120F-4468-B309-65903505D150}" presName="Parent2" presStyleLbl="revTx" presStyleIdx="1" presStyleCnt="3" custScaleX="378649" custScaleY="158213" custLinFactNeighborX="30527" custLinFactNeighborY="79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3E4C7B-3525-4EBA-94B3-87CD8458914C}" type="pres">
      <dgm:prSet presAssocID="{BC060C85-4621-4FB5-8000-1D1825EF6A19}" presName="Accent3" presStyleCnt="0"/>
      <dgm:spPr/>
    </dgm:pt>
    <dgm:pt modelId="{C7D2CA18-5008-4BA1-8978-6D3B15F85EAC}" type="pres">
      <dgm:prSet presAssocID="{BC060C85-4621-4FB5-8000-1D1825EF6A19}" presName="Accent" presStyleLbl="node1" presStyleIdx="2" presStyleCnt="3" custScaleX="286102" custScaleY="85996" custLinFactNeighborX="-1437" custLinFactNeighborY="8947"/>
      <dgm:spPr>
        <a:solidFill>
          <a:srgbClr val="00D661"/>
        </a:solidFill>
      </dgm:spPr>
      <dgm:t>
        <a:bodyPr/>
        <a:lstStyle/>
        <a:p>
          <a:endParaRPr lang="ru-RU"/>
        </a:p>
      </dgm:t>
    </dgm:pt>
    <dgm:pt modelId="{91DDAB83-E9DF-4C0C-9453-AFD87F8977EA}" type="pres">
      <dgm:prSet presAssocID="{BC060C85-4621-4FB5-8000-1D1825EF6A19}" presName="Parent3" presStyleLbl="revTx" presStyleIdx="2" presStyleCnt="3" custScaleX="332470" custScaleY="163849" custLinFactNeighborX="15346" custLinFactNeighborY="2730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F559436-0282-416F-8DB5-7908B969BA5E}" type="presOf" srcId="{4B290571-120F-4468-B309-65903505D150}" destId="{6E6DB329-4C15-492F-8C18-A58867E70769}" srcOrd="0" destOrd="0" presId="urn:microsoft.com/office/officeart/2009/layout/CircleArrowProcess"/>
    <dgm:cxn modelId="{AD41AFCB-A5F3-46B6-92B5-7D0AD2D670BA}" srcId="{F73F28AA-959F-47CC-93C3-E49AE598ABE3}" destId="{78D036F4-58AC-40BF-A914-F457D2D2E14D}" srcOrd="0" destOrd="0" parTransId="{BA1A75D1-532F-4709-808F-3A84194FD550}" sibTransId="{2ECC9818-1F99-489A-9761-9A08FE28DB2A}"/>
    <dgm:cxn modelId="{EB575367-BF1F-4DFD-B0DE-DB705C99643D}" type="presOf" srcId="{78D036F4-58AC-40BF-A914-F457D2D2E14D}" destId="{384C8CCE-098A-4F04-A897-DFB1B5DD3424}" srcOrd="0" destOrd="0" presId="urn:microsoft.com/office/officeart/2009/layout/CircleArrowProcess"/>
    <dgm:cxn modelId="{2B7DD745-BA30-4AF2-9FBB-D7A1BA43AA02}" srcId="{F73F28AA-959F-47CC-93C3-E49AE598ABE3}" destId="{BC060C85-4621-4FB5-8000-1D1825EF6A19}" srcOrd="2" destOrd="0" parTransId="{7160EFD7-B447-477B-BC71-A3C357379B80}" sibTransId="{3E758BBE-36A3-4F27-B425-5622D6728CC1}"/>
    <dgm:cxn modelId="{F4B8B95E-9AEE-40D5-AC2C-8281DC970A0B}" srcId="{F73F28AA-959F-47CC-93C3-E49AE598ABE3}" destId="{4B290571-120F-4468-B309-65903505D150}" srcOrd="1" destOrd="0" parTransId="{D29D9383-180A-4984-9CA9-088E9BA4CA47}" sibTransId="{47511E47-4110-4A31-A94E-E450B98C432F}"/>
    <dgm:cxn modelId="{06549816-272A-41CA-8934-7F98C1547E91}" type="presOf" srcId="{BC060C85-4621-4FB5-8000-1D1825EF6A19}" destId="{91DDAB83-E9DF-4C0C-9453-AFD87F8977EA}" srcOrd="0" destOrd="0" presId="urn:microsoft.com/office/officeart/2009/layout/CircleArrowProcess"/>
    <dgm:cxn modelId="{0DC80D6B-1203-4D2C-B66B-F7E858F6047E}" type="presOf" srcId="{F73F28AA-959F-47CC-93C3-E49AE598ABE3}" destId="{E590E830-7341-416D-AC92-3AE6D7BB6EDA}" srcOrd="0" destOrd="0" presId="urn:microsoft.com/office/officeart/2009/layout/CircleArrowProcess"/>
    <dgm:cxn modelId="{F9E05C1E-2690-443F-8311-474EFB5341AD}" type="presParOf" srcId="{E590E830-7341-416D-AC92-3AE6D7BB6EDA}" destId="{148C3E6F-A459-4F0A-95DE-8377051BCD7E}" srcOrd="0" destOrd="0" presId="urn:microsoft.com/office/officeart/2009/layout/CircleArrowProcess"/>
    <dgm:cxn modelId="{D1868DE2-01F2-43CC-B26C-6EF5518F52A5}" type="presParOf" srcId="{148C3E6F-A459-4F0A-95DE-8377051BCD7E}" destId="{0AE64B3B-608D-4DDC-99B8-9D3363A334AB}" srcOrd="0" destOrd="0" presId="urn:microsoft.com/office/officeart/2009/layout/CircleArrowProcess"/>
    <dgm:cxn modelId="{94206885-5637-4CD6-BEC9-74FCAFECD902}" type="presParOf" srcId="{E590E830-7341-416D-AC92-3AE6D7BB6EDA}" destId="{384C8CCE-098A-4F04-A897-DFB1B5DD3424}" srcOrd="1" destOrd="0" presId="urn:microsoft.com/office/officeart/2009/layout/CircleArrowProcess"/>
    <dgm:cxn modelId="{E92B47F7-72D6-4190-818C-5FE9FEFE6160}" type="presParOf" srcId="{E590E830-7341-416D-AC92-3AE6D7BB6EDA}" destId="{21E49C9B-9169-473D-965B-CAAC5C2CF40F}" srcOrd="2" destOrd="0" presId="urn:microsoft.com/office/officeart/2009/layout/CircleArrowProcess"/>
    <dgm:cxn modelId="{6594E444-E997-4F0A-9B04-88A6BAF8B99C}" type="presParOf" srcId="{21E49C9B-9169-473D-965B-CAAC5C2CF40F}" destId="{D5256E65-B256-464E-AAEC-DEBA24854D29}" srcOrd="0" destOrd="0" presId="urn:microsoft.com/office/officeart/2009/layout/CircleArrowProcess"/>
    <dgm:cxn modelId="{24436EF9-D213-4D8A-A513-07A50A86A25C}" type="presParOf" srcId="{E590E830-7341-416D-AC92-3AE6D7BB6EDA}" destId="{6E6DB329-4C15-492F-8C18-A58867E70769}" srcOrd="3" destOrd="0" presId="urn:microsoft.com/office/officeart/2009/layout/CircleArrowProcess"/>
    <dgm:cxn modelId="{D3DC4D32-62D2-44D4-9BA6-AEFEDE630BAF}" type="presParOf" srcId="{E590E830-7341-416D-AC92-3AE6D7BB6EDA}" destId="{C53E4C7B-3525-4EBA-94B3-87CD8458914C}" srcOrd="4" destOrd="0" presId="urn:microsoft.com/office/officeart/2009/layout/CircleArrowProcess"/>
    <dgm:cxn modelId="{1FEE72D6-E689-4D91-BEF4-E1A565B54E29}" type="presParOf" srcId="{C53E4C7B-3525-4EBA-94B3-87CD8458914C}" destId="{C7D2CA18-5008-4BA1-8978-6D3B15F85EAC}" srcOrd="0" destOrd="0" presId="urn:microsoft.com/office/officeart/2009/layout/CircleArrowProcess"/>
    <dgm:cxn modelId="{244B6C11-F0C3-48A5-B24A-845B7159236D}" type="presParOf" srcId="{E590E830-7341-416D-AC92-3AE6D7BB6EDA}" destId="{91DDAB83-E9DF-4C0C-9453-AFD87F8977EA}" srcOrd="5" destOrd="0" presId="urn:microsoft.com/office/officeart/2009/layout/CircleArrowProcess"/>
  </dgm:cxnLst>
  <dgm:bg/>
  <dgm:whole/>
  <dgm:extLst>
    <a:ext uri="http://schemas.microsoft.com/office/drawing/2008/diagram">
      <dsp:dataModelExt xmlns=""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E64B3B-608D-4DDC-99B8-9D3363A334AB}">
      <dsp:nvSpPr>
        <dsp:cNvPr id="0" name=""/>
        <dsp:cNvSpPr/>
      </dsp:nvSpPr>
      <dsp:spPr>
        <a:xfrm>
          <a:off x="1466383" y="71450"/>
          <a:ext cx="7222788" cy="2320842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00D66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4C8CCE-098A-4F04-A897-DFB1B5DD3424}">
      <dsp:nvSpPr>
        <dsp:cNvPr id="0" name=""/>
        <dsp:cNvSpPr/>
      </dsp:nvSpPr>
      <dsp:spPr>
        <a:xfrm>
          <a:off x="2537947" y="642944"/>
          <a:ext cx="5450417" cy="11417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Планомерное исполнение намеченных показателей </a:t>
          </a:r>
          <a:endParaRPr lang="ru-RU" sz="2800" b="1" i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37947" y="642944"/>
        <a:ext cx="5450417" cy="1141724"/>
      </dsp:txXfrm>
    </dsp:sp>
    <dsp:sp modelId="{D5256E65-B256-464E-AAEC-DEBA24854D29}">
      <dsp:nvSpPr>
        <dsp:cNvPr id="0" name=""/>
        <dsp:cNvSpPr/>
      </dsp:nvSpPr>
      <dsp:spPr>
        <a:xfrm>
          <a:off x="300288" y="1629611"/>
          <a:ext cx="7319332" cy="244235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57B9B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6DB329-4C15-492F-8C18-A58867E70769}">
      <dsp:nvSpPr>
        <dsp:cNvPr id="0" name=""/>
        <dsp:cNvSpPr/>
      </dsp:nvSpPr>
      <dsp:spPr>
        <a:xfrm>
          <a:off x="1966444" y="2286015"/>
          <a:ext cx="5603753" cy="11704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Обеспечение стабильной социально-экономической ситуации</a:t>
          </a:r>
          <a:endParaRPr lang="ru-RU" sz="2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66444" y="2286015"/>
        <a:ext cx="5603753" cy="1170443"/>
      </dsp:txXfrm>
    </dsp:sp>
    <dsp:sp modelId="{C7D2CA18-5008-4BA1-8978-6D3B15F85EAC}">
      <dsp:nvSpPr>
        <dsp:cNvPr id="0" name=""/>
        <dsp:cNvSpPr/>
      </dsp:nvSpPr>
      <dsp:spPr>
        <a:xfrm>
          <a:off x="1752127" y="3603635"/>
          <a:ext cx="6546500" cy="1968523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00D66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DDAB83-E9DF-4C0C-9453-AFD87F8977EA}">
      <dsp:nvSpPr>
        <dsp:cNvPr id="0" name=""/>
        <dsp:cNvSpPr/>
      </dsp:nvSpPr>
      <dsp:spPr>
        <a:xfrm>
          <a:off x="2823701" y="4002838"/>
          <a:ext cx="4920334" cy="12121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Реализация всех возложенных на город полномочий</a:t>
          </a:r>
          <a:endParaRPr lang="ru-RU" sz="2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23701" y="4002838"/>
        <a:ext cx="4920334" cy="12121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7" y="2"/>
            <a:ext cx="2946400" cy="496967"/>
          </a:xfrm>
          <a:prstGeom prst="rect">
            <a:avLst/>
          </a:prstGeom>
        </p:spPr>
        <p:txBody>
          <a:bodyPr vert="horz" lIns="91077" tIns="45538" rIns="91077" bIns="4553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97" y="2"/>
            <a:ext cx="2946400" cy="496967"/>
          </a:xfrm>
          <a:prstGeom prst="rect">
            <a:avLst/>
          </a:prstGeom>
        </p:spPr>
        <p:txBody>
          <a:bodyPr vert="horz" lIns="91077" tIns="45538" rIns="91077" bIns="45538" rtlCol="0"/>
          <a:lstStyle>
            <a:lvl1pPr algn="r">
              <a:defRPr sz="1200"/>
            </a:lvl1pPr>
          </a:lstStyle>
          <a:p>
            <a:fld id="{3C40B18B-FAE2-4F75-9FF0-2A71F8127497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77" tIns="45538" rIns="91077" bIns="4553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3" y="4715638"/>
            <a:ext cx="5438776" cy="4467939"/>
          </a:xfrm>
          <a:prstGeom prst="rect">
            <a:avLst/>
          </a:prstGeom>
        </p:spPr>
        <p:txBody>
          <a:bodyPr vert="horz" lIns="91077" tIns="45538" rIns="91077" bIns="4553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7" y="9429677"/>
            <a:ext cx="2946400" cy="496966"/>
          </a:xfrm>
          <a:prstGeom prst="rect">
            <a:avLst/>
          </a:prstGeom>
        </p:spPr>
        <p:txBody>
          <a:bodyPr vert="horz" lIns="91077" tIns="45538" rIns="91077" bIns="4553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97" y="9429677"/>
            <a:ext cx="2946400" cy="496966"/>
          </a:xfrm>
          <a:prstGeom prst="rect">
            <a:avLst/>
          </a:prstGeom>
        </p:spPr>
        <p:txBody>
          <a:bodyPr vert="horz" lIns="91077" tIns="45538" rIns="91077" bIns="45538" rtlCol="0" anchor="b"/>
          <a:lstStyle>
            <a:lvl1pPr algn="r">
              <a:defRPr sz="1200"/>
            </a:lvl1pPr>
          </a:lstStyle>
          <a:p>
            <a:fld id="{F4EA110C-E67A-475A-8ED1-1B9AACA719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90848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EA110C-E67A-475A-8ED1-1B9AACA719F5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5836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45216-DBB4-43FE-BBC7-7B1CFC7A7EE5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49703-4CEA-4954-AE76-3CD620068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45216-DBB4-43FE-BBC7-7B1CFC7A7EE5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49703-4CEA-4954-AE76-3CD620068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45216-DBB4-43FE-BBC7-7B1CFC7A7EE5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49703-4CEA-4954-AE76-3CD620068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45216-DBB4-43FE-BBC7-7B1CFC7A7EE5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49703-4CEA-4954-AE76-3CD620068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45216-DBB4-43FE-BBC7-7B1CFC7A7EE5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49703-4CEA-4954-AE76-3CD620068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45216-DBB4-43FE-BBC7-7B1CFC7A7EE5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49703-4CEA-4954-AE76-3CD620068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45216-DBB4-43FE-BBC7-7B1CFC7A7EE5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49703-4CEA-4954-AE76-3CD620068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45216-DBB4-43FE-BBC7-7B1CFC7A7EE5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49703-4CEA-4954-AE76-3CD620068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45216-DBB4-43FE-BBC7-7B1CFC7A7EE5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49703-4CEA-4954-AE76-3CD620068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45216-DBB4-43FE-BBC7-7B1CFC7A7EE5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49703-4CEA-4954-AE76-3CD620068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45216-DBB4-43FE-BBC7-7B1CFC7A7EE5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49703-4CEA-4954-AE76-3CD620068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D45216-DBB4-43FE-BBC7-7B1CFC7A7EE5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49703-4CEA-4954-AE76-3CD620068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3.bin"/><Relationship Id="rId2" Type="http://schemas.openxmlformats.org/officeDocument/2006/relationships/vmlDrawing" Target="../drawings/vmlDrawing3.v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.pn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oleObject" Target="../embeddings/oleObject7.bin"/><Relationship Id="rId9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microsoft.com/office/2007/relationships/diagramDrawing" Target="../diagrams/drawing1.xml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6396227_f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8670"/>
            <a:ext cx="9144000" cy="5350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123" name="Object 2"/>
          <p:cNvGraphicFramePr>
            <a:graphicFrameLocks noChangeAspect="1"/>
          </p:cNvGraphicFramePr>
          <p:nvPr/>
        </p:nvGraphicFramePr>
        <p:xfrm>
          <a:off x="8286750" y="0"/>
          <a:ext cx="857250" cy="933450"/>
        </p:xfrm>
        <a:graphic>
          <a:graphicData uri="http://schemas.openxmlformats.org/presentationml/2006/ole">
            <p:oleObj spid="_x0000_s156251" name="Фотография Photo Editor" r:id="rId5" imgW="933580" imgH="1142857" progId="">
              <p:embed/>
            </p:oleObj>
          </a:graphicData>
        </a:graphic>
      </p:graphicFrame>
      <p:sp>
        <p:nvSpPr>
          <p:cNvPr id="5124" name="Text Box 7"/>
          <p:cNvSpPr txBox="1">
            <a:spLocks noChangeArrowheads="1"/>
          </p:cNvSpPr>
          <p:nvPr/>
        </p:nvSpPr>
        <p:spPr bwMode="auto">
          <a:xfrm>
            <a:off x="428625" y="6308725"/>
            <a:ext cx="8334375" cy="5492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000" b="1">
                <a:solidFill>
                  <a:schemeClr val="bg1"/>
                </a:solidFill>
                <a:latin typeface="Times New Roman" charset="0"/>
                <a:cs typeface="Times New Roman" charset="0"/>
              </a:rPr>
              <a:t>Департамент финансов Администрации г.Сургута </a:t>
            </a:r>
          </a:p>
          <a:p>
            <a:pPr algn="ctr" eaLnBrk="1" hangingPunct="1"/>
            <a:r>
              <a:rPr lang="ru-RU" sz="1000" b="1">
                <a:solidFill>
                  <a:schemeClr val="bg1"/>
                </a:solidFill>
                <a:latin typeface="Times New Roman" charset="0"/>
                <a:cs typeface="Times New Roman" charset="0"/>
              </a:rPr>
              <a:t>628408, Тюменская область, Ханты-Мансийский автономный округ – Югра, г. Сургут, ул. Энгельса, 8,  </a:t>
            </a:r>
          </a:p>
          <a:p>
            <a:pPr algn="ctr" eaLnBrk="1" hangingPunct="1"/>
            <a:r>
              <a:rPr lang="ru-RU" sz="1000" b="1">
                <a:solidFill>
                  <a:schemeClr val="bg1"/>
                </a:solidFill>
                <a:latin typeface="Times New Roman" charset="0"/>
                <a:cs typeface="Times New Roman" charset="0"/>
              </a:rPr>
              <a:t>телефон: (3462) 52-20-73, факс: (3462) 52-24-33,  52-21-36, </a:t>
            </a:r>
            <a:r>
              <a:rPr lang="en-US" sz="1000" b="1">
                <a:solidFill>
                  <a:schemeClr val="bg1"/>
                </a:solidFill>
                <a:latin typeface="Times New Roman" charset="0"/>
                <a:cs typeface="Times New Roman" charset="0"/>
              </a:rPr>
              <a:t>E-mail</a:t>
            </a:r>
            <a:r>
              <a:rPr lang="ru-RU" sz="1000" b="1">
                <a:solidFill>
                  <a:schemeClr val="bg1"/>
                </a:solidFill>
                <a:latin typeface="Times New Roman" charset="0"/>
                <a:cs typeface="Times New Roman" charset="0"/>
              </a:rPr>
              <a:t>: </a:t>
            </a:r>
            <a:r>
              <a:rPr lang="en-US" sz="1000" b="1">
                <a:solidFill>
                  <a:schemeClr val="bg1"/>
                </a:solidFill>
                <a:latin typeface="Times New Roman" charset="0"/>
                <a:cs typeface="Times New Roman" charset="0"/>
              </a:rPr>
              <a:t>depfin</a:t>
            </a:r>
            <a:r>
              <a:rPr lang="ru-RU" sz="1000" b="1">
                <a:solidFill>
                  <a:schemeClr val="bg1"/>
                </a:solidFill>
                <a:latin typeface="Times New Roman" charset="0"/>
                <a:cs typeface="Times New Roman" charset="0"/>
              </a:rPr>
              <a:t>@</a:t>
            </a:r>
            <a:r>
              <a:rPr lang="en-US" sz="1000" b="1">
                <a:solidFill>
                  <a:schemeClr val="bg1"/>
                </a:solidFill>
                <a:latin typeface="Times New Roman" charset="0"/>
                <a:cs typeface="Times New Roman" charset="0"/>
              </a:rPr>
              <a:t>admsurgut.ru </a:t>
            </a:r>
            <a:endParaRPr lang="ru-RU" sz="1000" b="1">
              <a:solidFill>
                <a:schemeClr val="bg1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4101" name="Прямоугольник 29"/>
          <p:cNvSpPr>
            <a:spLocks noChangeArrowheads="1"/>
          </p:cNvSpPr>
          <p:nvPr/>
        </p:nvSpPr>
        <p:spPr bwMode="auto">
          <a:xfrm>
            <a:off x="179512" y="1916832"/>
            <a:ext cx="8856984" cy="304698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marL="0" lvl="3" algn="ctr">
              <a:defRPr/>
            </a:pPr>
            <a:r>
              <a:rPr lang="ru-RU" sz="4800" b="1" dirty="0" smtClean="0">
                <a:latin typeface="Times New Roman" charset="0"/>
                <a:cs typeface="Times New Roman" charset="0"/>
              </a:rPr>
              <a:t>ИСПОЛНЕНИЕ БЮДЖЕТА ГОРОДСКОГО ОКРУГА ГОРОДА СУРГУТ</a:t>
            </a:r>
          </a:p>
          <a:p>
            <a:pPr marL="0" lvl="3" algn="ctr">
              <a:defRPr/>
            </a:pPr>
            <a:r>
              <a:rPr lang="ru-RU" sz="4800" b="1" dirty="0" smtClean="0">
                <a:latin typeface="Times New Roman" charset="0"/>
                <a:cs typeface="Times New Roman" charset="0"/>
              </a:rPr>
              <a:t> В 2013 ГОДУ</a:t>
            </a:r>
            <a:endParaRPr lang="ru-RU" sz="4800" b="1" dirty="0">
              <a:latin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3798128"/>
      </p:ext>
    </p:extLst>
  </p:cSld>
  <p:clrMapOvr>
    <a:masterClrMapping/>
  </p:clrMapOvr>
  <p:transition spd="med" advTm="3638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6396227_f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8670"/>
            <a:ext cx="9144000" cy="538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170" name="Object 3"/>
          <p:cNvGraphicFramePr>
            <a:graphicFrameLocks noChangeAspect="1"/>
          </p:cNvGraphicFramePr>
          <p:nvPr/>
        </p:nvGraphicFramePr>
        <p:xfrm>
          <a:off x="8289925" y="0"/>
          <a:ext cx="854075" cy="928688"/>
        </p:xfrm>
        <a:graphic>
          <a:graphicData uri="http://schemas.openxmlformats.org/presentationml/2006/ole">
            <p:oleObj spid="_x0000_s222227" name="Фотография Photo Editor" r:id="rId4" imgW="933580" imgH="1142857" progId="">
              <p:embed/>
            </p:oleObj>
          </a:graphicData>
        </a:graphic>
      </p:graphicFrame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28625" y="6308725"/>
            <a:ext cx="83343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Департамент финансов Администрации г.Сургута </a:t>
            </a:r>
          </a:p>
          <a:p>
            <a:pPr algn="ctr">
              <a:defRPr/>
            </a:pPr>
            <a:r>
              <a:rPr lang="ru-RU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628408, Тюменская область, Ханты-Мансийский автономный округ – </a:t>
            </a:r>
            <a:r>
              <a:rPr lang="ru-RU" sz="1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Югра</a:t>
            </a:r>
            <a:r>
              <a:rPr lang="ru-RU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г. Сургут, ул. Энгельса, 8,  </a:t>
            </a:r>
          </a:p>
          <a:p>
            <a:pPr algn="ctr">
              <a:defRPr/>
            </a:pPr>
            <a:r>
              <a:rPr lang="ru-RU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телефон: (3462) 52-20-73, факс: (3462) 52-24-33,  52-21-36, </a:t>
            </a:r>
            <a:r>
              <a:rPr lang="en-US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depfin</a:t>
            </a:r>
            <a:r>
              <a:rPr lang="ru-RU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@</a:t>
            </a:r>
            <a:r>
              <a:rPr lang="en-US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admsurgut.ru </a:t>
            </a:r>
            <a:endParaRPr lang="ru-RU" sz="1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 rot="10800000">
            <a:off x="428596" y="1000108"/>
            <a:ext cx="8286808" cy="785818"/>
          </a:xfrm>
          <a:prstGeom prst="triangle">
            <a:avLst>
              <a:gd name="adj" fmla="val 49770"/>
            </a:avLst>
          </a:prstGeom>
          <a:gradFill>
            <a:gsLst>
              <a:gs pos="0">
                <a:srgbClr val="57B9B7"/>
              </a:gs>
              <a:gs pos="100000">
                <a:schemeClr val="accent5">
                  <a:lumMod val="60000"/>
                  <a:lumOff val="40000"/>
                </a:schemeClr>
              </a:gs>
              <a:gs pos="70000">
                <a:schemeClr val="accent5">
                  <a:lumMod val="20000"/>
                  <a:lumOff val="80000"/>
                </a:schemeClr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57B9B7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214414" y="1785926"/>
            <a:ext cx="6858048" cy="1588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285720" y="2000240"/>
            <a:ext cx="2714644" cy="2928958"/>
          </a:xfrm>
          <a:prstGeom prst="roundRect">
            <a:avLst>
              <a:gd name="adj" fmla="val 10000"/>
            </a:avLst>
          </a:prstGeom>
          <a:solidFill>
            <a:srgbClr val="E1D85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Скругленный прямоугольник 21"/>
          <p:cNvSpPr/>
          <p:nvPr/>
        </p:nvSpPr>
        <p:spPr>
          <a:xfrm>
            <a:off x="428596" y="2143116"/>
            <a:ext cx="2643206" cy="2786082"/>
          </a:xfrm>
          <a:prstGeom prst="roundRect">
            <a:avLst>
              <a:gd name="adj" fmla="val 10000"/>
            </a:avLst>
          </a:prstGeom>
          <a:ln>
            <a:solidFill>
              <a:srgbClr val="D8CC3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финансовый орган автономного округа 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рассмотрения и включения в консолидированный отчет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14348" y="4643446"/>
            <a:ext cx="2071702" cy="1214446"/>
          </a:xfrm>
          <a:prstGeom prst="roundRect">
            <a:avLst>
              <a:gd name="adj" fmla="val 10000"/>
            </a:avLst>
          </a:prstGeom>
          <a:solidFill>
            <a:srgbClr val="E1D85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25.02.201</a:t>
            </a:r>
            <a: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143240" y="2000240"/>
            <a:ext cx="2500330" cy="2928958"/>
          </a:xfrm>
          <a:prstGeom prst="roundRect">
            <a:avLst>
              <a:gd name="adj" fmla="val 10000"/>
            </a:avLst>
          </a:prstGeom>
          <a:solidFill>
            <a:srgbClr val="00D66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Скругленный прямоугольник 26"/>
          <p:cNvSpPr/>
          <p:nvPr/>
        </p:nvSpPr>
        <p:spPr>
          <a:xfrm>
            <a:off x="3286116" y="2143116"/>
            <a:ext cx="2428892" cy="2714644"/>
          </a:xfrm>
          <a:prstGeom prst="roundRect">
            <a:avLst>
              <a:gd name="adj" fmla="val 10000"/>
            </a:avLst>
          </a:prstGeom>
          <a:ln>
            <a:solidFill>
              <a:srgbClr val="00D66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Контрольно-счетную палату города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проведения экспертизы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00430" y="4643446"/>
            <a:ext cx="2000264" cy="1214446"/>
          </a:xfrm>
          <a:prstGeom prst="roundRect">
            <a:avLst>
              <a:gd name="adj" fmla="val 10000"/>
            </a:avLst>
          </a:prstGeom>
          <a:solidFill>
            <a:srgbClr val="00D66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01.04.201</a:t>
            </a:r>
            <a: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929322" y="2000240"/>
            <a:ext cx="2500330" cy="2928958"/>
          </a:xfrm>
          <a:prstGeom prst="roundRect">
            <a:avLst>
              <a:gd name="adj" fmla="val 10000"/>
            </a:avLst>
          </a:prstGeom>
          <a:solidFill>
            <a:srgbClr val="57B9B7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Скругленный прямоугольник 28"/>
          <p:cNvSpPr/>
          <p:nvPr/>
        </p:nvSpPr>
        <p:spPr>
          <a:xfrm>
            <a:off x="6143636" y="2143116"/>
            <a:ext cx="2428892" cy="2786082"/>
          </a:xfrm>
          <a:prstGeom prst="roundRect">
            <a:avLst>
              <a:gd name="adj" fmla="val 10000"/>
            </a:avLst>
          </a:prstGeom>
          <a:ln>
            <a:solidFill>
              <a:srgbClr val="57B9B7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Думу города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рассмотрения и утверждения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357950" y="4643446"/>
            <a:ext cx="2071702" cy="1143008"/>
          </a:xfrm>
          <a:prstGeom prst="roundRect">
            <a:avLst>
              <a:gd name="adj" fmla="val 10000"/>
            </a:avLst>
          </a:prstGeom>
          <a:solidFill>
            <a:srgbClr val="57B9B7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01.05.201</a:t>
            </a:r>
            <a: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 rot="5400000">
            <a:off x="1108051" y="1892289"/>
            <a:ext cx="213520" cy="794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4465637" y="1892289"/>
            <a:ext cx="213520" cy="794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7966099" y="1892289"/>
            <a:ext cx="213520" cy="794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0" y="0"/>
            <a:ext cx="8286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Сроки предоставления отчета об исполнении бюджета города  за 2013 год</a:t>
            </a:r>
            <a:endParaRPr lang="ru-RU" sz="28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6533687"/>
      </p:ext>
    </p:extLst>
  </p:cSld>
  <p:clrMapOvr>
    <a:masterClrMapping/>
  </p:clrMapOvr>
  <p:transition spd="med" advTm="6983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16396227_f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0108"/>
            <a:ext cx="9144000" cy="5308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8286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Опубликование отчета об исполнении бюджета города  за 2013 год</a:t>
            </a:r>
            <a:endParaRPr lang="ru-RU" sz="28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газет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3786190"/>
            <a:ext cx="2571768" cy="2000264"/>
          </a:xfrm>
          <a:prstGeom prst="rect">
            <a:avLst/>
          </a:prstGeom>
          <a:solidFill>
            <a:srgbClr val="8D7AB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</p:pic>
      <p:sp>
        <p:nvSpPr>
          <p:cNvPr id="9" name="Скругленный прямоугольник 8"/>
          <p:cNvSpPr/>
          <p:nvPr/>
        </p:nvSpPr>
        <p:spPr>
          <a:xfrm>
            <a:off x="1285852" y="1000108"/>
            <a:ext cx="6572296" cy="571504"/>
          </a:xfrm>
          <a:prstGeom prst="roundRect">
            <a:avLst/>
          </a:prstGeom>
          <a:solidFill>
            <a:srgbClr val="57B9B7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ОТЧЕТ ОБ ИСПОЛНЕНИИ БЮДЖЕТА ГОРОДА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2013 ГОД</a:t>
            </a:r>
          </a:p>
        </p:txBody>
      </p:sp>
      <p:sp>
        <p:nvSpPr>
          <p:cNvPr id="11" name="Равнобедренный треугольник 10"/>
          <p:cNvSpPr/>
          <p:nvPr/>
        </p:nvSpPr>
        <p:spPr>
          <a:xfrm rot="10800000">
            <a:off x="1285852" y="1571612"/>
            <a:ext cx="6500858" cy="571504"/>
          </a:xfrm>
          <a:prstGeom prst="triangle">
            <a:avLst>
              <a:gd name="adj" fmla="val 49707"/>
            </a:avLst>
          </a:prstGeom>
          <a:solidFill>
            <a:srgbClr val="57B9B7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00298" y="1571612"/>
            <a:ext cx="4143404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БУДЕТ ОПУБЛИКОВАН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Президент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0364" y="4572008"/>
            <a:ext cx="2857520" cy="1214446"/>
          </a:xfrm>
          <a:prstGeom prst="rect">
            <a:avLst/>
          </a:prstGeom>
          <a:solidFill>
            <a:srgbClr val="8D7AB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</p:pic>
      <p:graphicFrame>
        <p:nvGraphicFramePr>
          <p:cNvPr id="220162" name="Object 2"/>
          <p:cNvGraphicFramePr>
            <a:graphicFrameLocks noChangeAspect="1"/>
          </p:cNvGraphicFramePr>
          <p:nvPr/>
        </p:nvGraphicFramePr>
        <p:xfrm>
          <a:off x="8280400" y="0"/>
          <a:ext cx="850900" cy="927100"/>
        </p:xfrm>
        <a:graphic>
          <a:graphicData uri="http://schemas.openxmlformats.org/presentationml/2006/ole">
            <p:oleObj spid="_x0000_s220179" name="Фотография Photo Editor" r:id="rId7" imgW="933580" imgH="1142857" progId="">
              <p:embed/>
            </p:oleObj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285720" y="2143116"/>
            <a:ext cx="2571768" cy="1643074"/>
          </a:xfrm>
          <a:prstGeom prst="rect">
            <a:avLst/>
          </a:prstGeom>
          <a:solidFill>
            <a:schemeClr val="bg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газете «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Сургутские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ведомости»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000364" y="2143116"/>
            <a:ext cx="2857520" cy="2500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странице департамента финансов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пояснительной запиской, в которой отражены основные параметры и особенности  формирования  отчета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000760" y="2143116"/>
            <a:ext cx="2857520" cy="2500330"/>
          </a:xfrm>
          <a:prstGeom prst="rect">
            <a:avLst/>
          </a:prstGeom>
          <a:solidFill>
            <a:srgbClr val="F3CA8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разделе «Открытый бюджет»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форме, доступной для граждан</a:t>
            </a:r>
          </a:p>
        </p:txBody>
      </p:sp>
      <p:pic>
        <p:nvPicPr>
          <p:cNvPr id="220163" name="Picture 3" descr="\\Df\documents\Пресс-конференция по исполнению  2013 года\открытый бюджкт\Слайд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00760" y="4643446"/>
            <a:ext cx="2857520" cy="1143008"/>
          </a:xfrm>
          <a:prstGeom prst="rect">
            <a:avLst/>
          </a:prstGeom>
          <a:solidFill>
            <a:srgbClr val="8D7AB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Tm="7417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6396227_f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8670"/>
            <a:ext cx="9144000" cy="5464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9698" name="Object 3"/>
          <p:cNvGraphicFramePr>
            <a:graphicFrameLocks noChangeAspect="1"/>
          </p:cNvGraphicFramePr>
          <p:nvPr/>
        </p:nvGraphicFramePr>
        <p:xfrm>
          <a:off x="8286750" y="0"/>
          <a:ext cx="857250" cy="933450"/>
        </p:xfrm>
        <a:graphic>
          <a:graphicData uri="http://schemas.openxmlformats.org/presentationml/2006/ole">
            <p:oleObj spid="_x0000_s224275" name="Фотография Photo Editor" r:id="rId4" imgW="933580" imgH="1142857" progId="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214290"/>
            <a:ext cx="8286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Параметры исполнения бюджета в 2013 году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3161956"/>
              </p:ext>
            </p:extLst>
          </p:nvPr>
        </p:nvGraphicFramePr>
        <p:xfrm>
          <a:off x="142843" y="1428736"/>
          <a:ext cx="8858313" cy="37875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0397"/>
                <a:gridCol w="2286016"/>
                <a:gridCol w="1714512"/>
                <a:gridCol w="1857388"/>
              </a:tblGrid>
              <a:tr h="100450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План, </a:t>
                      </a:r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млн. руб.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Исполнение, </a:t>
                      </a:r>
                      <a:r>
                        <a:rPr lang="ru-RU" sz="20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млн. руб. </a:t>
                      </a:r>
                      <a:endParaRPr lang="ru-RU" sz="20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исполнения, %</a:t>
                      </a:r>
                      <a:endParaRPr lang="ru-RU" sz="20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211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2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  Доходы</a:t>
                      </a:r>
                      <a:endParaRPr lang="ru-RU" sz="24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18 520</a:t>
                      </a:r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18 118</a:t>
                      </a:r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97,8</a:t>
                      </a:r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746934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2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  Расходы</a:t>
                      </a:r>
                      <a:endParaRPr lang="ru-RU" sz="24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21 490</a:t>
                      </a:r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19 896</a:t>
                      </a:r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92,6</a:t>
                      </a:r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3135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  Источники </a:t>
                      </a:r>
                    </a:p>
                    <a:p>
                      <a:pPr algn="l" fontAlgn="ctr"/>
                      <a:r>
                        <a:rPr lang="ru-RU" sz="2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  финансирования</a:t>
                      </a:r>
                    </a:p>
                    <a:p>
                      <a:pPr algn="l" fontAlgn="ctr"/>
                      <a:r>
                        <a:rPr lang="ru-RU" sz="24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lang="ru-RU" sz="2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дефицита бюджета</a:t>
                      </a:r>
                      <a:endParaRPr lang="ru-RU" sz="24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2 97</a:t>
                      </a:r>
                      <a:r>
                        <a:rPr lang="en-US" sz="2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1 778</a:t>
                      </a:r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59,8</a:t>
                      </a:r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0540440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Tm="7172">
        <p:dissolve/>
      </p:transition>
    </mc:Choice>
    <mc:Fallback>
      <p:transition spd="slow" advTm="7172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 descr="16396227_f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8670"/>
            <a:ext cx="9144000" cy="5308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AutoShape 4"/>
          <p:cNvSpPr>
            <a:spLocks noChangeArrowheads="1"/>
          </p:cNvSpPr>
          <p:nvPr/>
        </p:nvSpPr>
        <p:spPr bwMode="ltGray">
          <a:xfrm rot="5400000">
            <a:off x="-2412206" y="1383491"/>
            <a:ext cx="4824412" cy="4772026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tint val="4549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>
              <a:latin typeface="Times New Roman" pitchFamily="18" charset="0"/>
            </a:endParaRPr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ltGray">
          <a:xfrm rot="5400000" flipH="1">
            <a:off x="-2016125" y="2039938"/>
            <a:ext cx="4032250" cy="3930650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0">
            <a:gsLst>
              <a:gs pos="0">
                <a:schemeClr val="bg1">
                  <a:gamma/>
                  <a:tint val="42353"/>
                  <a:invGamma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>
              <a:latin typeface="Times New Roman" pitchFamily="18" charset="0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522997" y="1974425"/>
            <a:ext cx="596900" cy="668337"/>
            <a:chOff x="2078" y="1680"/>
            <a:chExt cx="1615" cy="1615"/>
          </a:xfrm>
        </p:grpSpPr>
        <p:sp>
          <p:nvSpPr>
            <p:cNvPr id="1052" name="Oval 7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3" name="Oval 8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01" name="Oval 9"/>
            <p:cNvSpPr>
              <a:spLocks noChangeArrowheads="1"/>
            </p:cNvSpPr>
            <p:nvPr/>
          </p:nvSpPr>
          <p:spPr bwMode="gray">
            <a:xfrm>
              <a:off x="2254" y="1856"/>
              <a:ext cx="1263" cy="126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>
                <a:latin typeface="Times New Roman" pitchFamily="18" charset="0"/>
              </a:endParaRPr>
            </a:p>
          </p:txBody>
        </p:sp>
        <p:sp>
          <p:nvSpPr>
            <p:cNvPr id="1055" name="Oval 10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33803" name="Oval 11"/>
            <p:cNvSpPr>
              <a:spLocks noChangeArrowheads="1"/>
            </p:cNvSpPr>
            <p:nvPr/>
          </p:nvSpPr>
          <p:spPr bwMode="gray">
            <a:xfrm>
              <a:off x="2336" y="1941"/>
              <a:ext cx="1095" cy="109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>
                <a:latin typeface="Times New Roman" pitchFamily="18" charset="0"/>
              </a:endParaRPr>
            </a:p>
          </p:txBody>
        </p:sp>
        <p:sp>
          <p:nvSpPr>
            <p:cNvPr id="1057" name="Oval 12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1714480" y="4857760"/>
            <a:ext cx="596900" cy="596900"/>
            <a:chOff x="2078" y="1680"/>
            <a:chExt cx="1615" cy="1615"/>
          </a:xfrm>
        </p:grpSpPr>
        <p:sp>
          <p:nvSpPr>
            <p:cNvPr id="1046" name="Oval 2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7" name="Oval 2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15" name="Oval 23"/>
            <p:cNvSpPr>
              <a:spLocks noChangeArrowheads="1"/>
            </p:cNvSpPr>
            <p:nvPr/>
          </p:nvSpPr>
          <p:spPr bwMode="gray">
            <a:xfrm>
              <a:off x="2254" y="1856"/>
              <a:ext cx="1263" cy="12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>
                <a:latin typeface="Times New Roman" pitchFamily="18" charset="0"/>
              </a:endParaRPr>
            </a:p>
          </p:txBody>
        </p:sp>
        <p:sp>
          <p:nvSpPr>
            <p:cNvPr id="1049" name="Oval 24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33817" name="Oval 25"/>
            <p:cNvSpPr>
              <a:spLocks noChangeArrowheads="1"/>
            </p:cNvSpPr>
            <p:nvPr/>
          </p:nvSpPr>
          <p:spPr bwMode="gray">
            <a:xfrm>
              <a:off x="2336" y="1938"/>
              <a:ext cx="1095" cy="110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>
                <a:latin typeface="Times New Roman" pitchFamily="18" charset="0"/>
              </a:endParaRPr>
            </a:p>
          </p:txBody>
        </p:sp>
        <p:sp>
          <p:nvSpPr>
            <p:cNvPr id="1051" name="Oval 26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10576D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33827" name="AutoShape 35"/>
          <p:cNvSpPr>
            <a:spLocks noChangeArrowheads="1"/>
          </p:cNvSpPr>
          <p:nvPr/>
        </p:nvSpPr>
        <p:spPr bwMode="gray">
          <a:xfrm>
            <a:off x="2285984" y="3949686"/>
            <a:ext cx="6572296" cy="207170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eaLnBrk="0" hangingPunct="0">
              <a:defRPr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</a:rPr>
              <a:t>     ФИНАНСОВАЯ ПОМОЩЬ</a:t>
            </a:r>
          </a:p>
          <a:p>
            <a:pPr eaLnBrk="0" hangingPunct="0">
              <a:defRPr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</a:rPr>
              <a:t>     ИЗ </a:t>
            </a: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ИНЫХ </a:t>
            </a: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</a:rPr>
              <a:t>БЮДЖЕТОВ</a:t>
            </a:r>
            <a:r>
              <a:rPr lang="ru-RU" sz="2800" b="1" smtClean="0">
                <a:solidFill>
                  <a:srgbClr val="000000"/>
                </a:solidFill>
                <a:latin typeface="Times New Roman" pitchFamily="18" charset="0"/>
              </a:rPr>
              <a:t>, 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</a:rPr>
              <a:t>из них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:</a:t>
            </a:r>
          </a:p>
          <a:p>
            <a:pPr eaLnBrk="0" hangingPunct="0">
              <a:defRPr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</a:rPr>
              <a:t>      Субвенции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                     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                   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5 857</a:t>
            </a:r>
            <a:endParaRPr lang="ru-RU" sz="24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eaLnBrk="0" hangingPunct="0">
              <a:defRPr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</a:rPr>
              <a:t>      Субсидии 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                                            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1 176</a:t>
            </a:r>
            <a:endParaRPr lang="ru-RU" sz="24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eaLnBrk="0" hangingPunct="0">
              <a:defRPr/>
            </a:pP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 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</a:rPr>
              <a:t>   Дотации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                                                   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103</a:t>
            </a:r>
            <a:endParaRPr lang="en-US" sz="24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3829" name="AutoShape 37"/>
          <p:cNvSpPr>
            <a:spLocks noChangeArrowheads="1"/>
          </p:cNvSpPr>
          <p:nvPr/>
        </p:nvSpPr>
        <p:spPr bwMode="gray">
          <a:xfrm>
            <a:off x="2143108" y="1196752"/>
            <a:ext cx="6858048" cy="244827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eaLnBrk="0" hangingPunct="0">
              <a:defRPr/>
            </a:pP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    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</a:rPr>
              <a:t>НАЛОГОВЫЕ И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ru-RU" sz="24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eaLnBrk="0" hangingPunct="0">
              <a:defRPr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</a:rPr>
              <a:t>НЕНАЛОГОВЫЕ ДОХОДЫ,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</a:rPr>
              <a:t>из них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</a:rPr>
              <a:t>:</a:t>
            </a:r>
            <a:endParaRPr lang="ru-RU" sz="20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eaLnBrk="0" hangingPunct="0">
              <a:defRPr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</a:rPr>
              <a:t>Налог на доходы физических лиц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     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</a:rPr>
              <a:t>   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7 036</a:t>
            </a:r>
            <a:endParaRPr lang="ru-RU" sz="24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eaLnBrk="0" hangingPunct="0">
              <a:defRPr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</a:rPr>
              <a:t>Налог на совокупный доход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               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</a:rPr>
              <a:t>  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1 264</a:t>
            </a:r>
            <a:endParaRPr lang="ru-RU" sz="24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eaLnBrk="0" hangingPunct="0">
              <a:defRPr/>
            </a:pPr>
            <a:r>
              <a:rPr lang="ru-RU" sz="2000" dirty="0" smtClean="0">
                <a:latin typeface="Times New Roman" pitchFamily="18" charset="0"/>
              </a:rPr>
              <a:t>Имущественные налоги</a:t>
            </a:r>
            <a:r>
              <a:rPr lang="en-US" sz="2000" dirty="0" smtClean="0">
                <a:latin typeface="Times New Roman" pitchFamily="18" charset="0"/>
              </a:rPr>
              <a:t>                         </a:t>
            </a:r>
            <a:r>
              <a:rPr lang="ru-RU" sz="2000" dirty="0" smtClean="0">
                <a:latin typeface="Times New Roman" pitchFamily="18" charset="0"/>
              </a:rPr>
              <a:t>   </a:t>
            </a:r>
            <a:r>
              <a:rPr lang="en-US" sz="2400" b="1" dirty="0" smtClean="0">
                <a:latin typeface="Times New Roman" pitchFamily="18" charset="0"/>
              </a:rPr>
              <a:t>1 097</a:t>
            </a:r>
          </a:p>
          <a:p>
            <a:pPr lvl="0" eaLnBrk="0" hangingPunct="0">
              <a:defRPr/>
            </a:pPr>
            <a:r>
              <a:rPr lang="ru-RU" sz="2000" dirty="0" smtClean="0">
                <a:latin typeface="Times New Roman" pitchFamily="18" charset="0"/>
              </a:rPr>
              <a:t>   Доходы от использования имущества      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</a:rPr>
              <a:t>991</a:t>
            </a:r>
            <a:endParaRPr lang="en-US" sz="2400" b="1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038" name="Text Box 38"/>
          <p:cNvSpPr txBox="1">
            <a:spLocks noChangeArrowheads="1"/>
          </p:cNvSpPr>
          <p:nvPr/>
        </p:nvSpPr>
        <p:spPr bwMode="gray">
          <a:xfrm>
            <a:off x="-142908" y="2500306"/>
            <a:ext cx="2339975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cs typeface="Arial" charset="0"/>
              </a:defRPr>
            </a:lvl9pPr>
          </a:lstStyle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ДОХОДЫ </a:t>
            </a:r>
            <a:r>
              <a:rPr lang="ru-RU" sz="2800" b="1" dirty="0">
                <a:solidFill>
                  <a:schemeClr val="tx2"/>
                </a:solidFill>
              </a:rPr>
              <a:t>БЮДЖЕТА </a:t>
            </a:r>
            <a:r>
              <a:rPr lang="ru-RU" sz="2800" b="1" dirty="0" smtClean="0">
                <a:solidFill>
                  <a:schemeClr val="tx2"/>
                </a:solidFill>
              </a:rPr>
              <a:t>ГОРОДА за 2013 год – </a:t>
            </a:r>
          </a:p>
          <a:p>
            <a:pPr algn="ctr"/>
            <a:endParaRPr lang="ru-RU" sz="2800" b="1" dirty="0" smtClean="0">
              <a:solidFill>
                <a:schemeClr val="tx2"/>
              </a:solidFill>
            </a:endParaRPr>
          </a:p>
          <a:p>
            <a:pPr algn="ctr"/>
            <a:endParaRPr lang="ru-RU" sz="2800" b="1" dirty="0" smtClean="0">
              <a:solidFill>
                <a:schemeClr val="tx2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из них</a:t>
            </a:r>
            <a:r>
              <a:rPr lang="en-US" sz="2800" b="1" dirty="0" smtClean="0">
                <a:solidFill>
                  <a:schemeClr val="tx2"/>
                </a:solidFill>
              </a:rPr>
              <a:t>:</a:t>
            </a:r>
            <a:endParaRPr lang="en-US" sz="2800" b="1" dirty="0">
              <a:solidFill>
                <a:schemeClr val="tx2"/>
              </a:solidFill>
            </a:endParaRP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8286750" y="0"/>
          <a:ext cx="857250" cy="928670"/>
        </p:xfrm>
        <a:graphic>
          <a:graphicData uri="http://schemas.openxmlformats.org/presentationml/2006/ole">
            <p:oleObj spid="_x0000_s227346" name="Фотография Photo Editor" r:id="rId4" imgW="933580" imgH="1142857" progId="">
              <p:embed/>
            </p:oleObj>
          </a:graphicData>
        </a:graphic>
      </p:graphicFrame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428625" y="6308725"/>
            <a:ext cx="83343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Департамент финансов Администрации г.Сургута </a:t>
            </a:r>
          </a:p>
          <a:p>
            <a:pPr algn="ctr">
              <a:defRPr/>
            </a:pPr>
            <a:r>
              <a:rPr lang="ru-RU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628408, Тюменская область, Ханты-Мансийский автономный округ – </a:t>
            </a:r>
            <a:r>
              <a:rPr lang="ru-RU" sz="1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Югра</a:t>
            </a:r>
            <a:r>
              <a:rPr lang="ru-RU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г. Сургут, ул. Энгельса, 8,  </a:t>
            </a:r>
          </a:p>
          <a:p>
            <a:pPr algn="ctr">
              <a:defRPr/>
            </a:pPr>
            <a:r>
              <a:rPr lang="ru-RU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телефон: (3462) 52-20-73, факс: (3462) 52-24-33,  52-21-36, </a:t>
            </a:r>
            <a:r>
              <a:rPr lang="en-US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depfin</a:t>
            </a:r>
            <a:r>
              <a:rPr lang="ru-RU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@</a:t>
            </a:r>
            <a:r>
              <a:rPr lang="en-US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admsurgut.ru </a:t>
            </a:r>
            <a:endParaRPr lang="ru-RU" sz="1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0" y="0"/>
            <a:ext cx="82867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3"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Исполнение бюджета города по доходам </a:t>
            </a:r>
          </a:p>
          <a:p>
            <a:pPr marL="0" lvl="3"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2013 году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14282" y="857232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млн.рублей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7429488" y="1285860"/>
            <a:ext cx="1714512" cy="714380"/>
          </a:xfrm>
          <a:prstGeom prst="ellipse">
            <a:avLst/>
          </a:prstGeom>
          <a:gradFill>
            <a:gsLst>
              <a:gs pos="0">
                <a:srgbClr val="FFCC00"/>
              </a:gs>
              <a:gs pos="100000">
                <a:srgbClr val="7C6300"/>
              </a:gs>
            </a:gsLst>
            <a:lin ang="27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11 031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7215206" y="3897301"/>
            <a:ext cx="1785950" cy="714380"/>
          </a:xfrm>
          <a:prstGeom prst="ellipse">
            <a:avLst/>
          </a:prstGeom>
          <a:gradFill>
            <a:gsLst>
              <a:gs pos="0">
                <a:srgbClr val="21B3E1"/>
              </a:gs>
              <a:gs pos="100000">
                <a:srgbClr val="10576D"/>
              </a:gs>
            </a:gsLst>
            <a:lin ang="27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7 189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107504" y="4357694"/>
            <a:ext cx="1678414" cy="798701"/>
          </a:xfrm>
          <a:prstGeom prst="ellipse">
            <a:avLst/>
          </a:prstGeom>
          <a:gradFill>
            <a:gsLst>
              <a:gs pos="0">
                <a:srgbClr val="57B9B7"/>
              </a:gs>
              <a:gs pos="100000">
                <a:schemeClr val="accent5">
                  <a:lumMod val="60000"/>
                  <a:lumOff val="40000"/>
                </a:schemeClr>
              </a:gs>
              <a:gs pos="70000">
                <a:schemeClr val="accent5">
                  <a:lumMod val="20000"/>
                  <a:lumOff val="80000"/>
                </a:schemeClr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57B9B7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18 118,</a:t>
            </a:r>
          </a:p>
        </p:txBody>
      </p:sp>
    </p:spTree>
    <p:extLst>
      <p:ext uri="{BB962C8B-B14F-4D97-AF65-F5344CB8AC3E}">
        <p14:creationId xmlns="" xmlns:p14="http://schemas.microsoft.com/office/powerpoint/2010/main" val="32445094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Tm="8977">
        <p:dissolve/>
      </p:transition>
    </mc:Choice>
    <mc:Fallback>
      <p:transition spd="slow" advTm="8977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 descr="16396227_f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8670"/>
            <a:ext cx="9144000" cy="5308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AutoShape 4"/>
          <p:cNvSpPr>
            <a:spLocks noChangeArrowheads="1"/>
          </p:cNvSpPr>
          <p:nvPr/>
        </p:nvSpPr>
        <p:spPr bwMode="ltGray">
          <a:xfrm rot="5400000">
            <a:off x="-2412206" y="1383491"/>
            <a:ext cx="4824412" cy="4772026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tint val="4549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>
              <a:latin typeface="Times New Roman" pitchFamily="18" charset="0"/>
            </a:endParaRPr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ltGray">
          <a:xfrm rot="5400000" flipH="1">
            <a:off x="-2016125" y="2039938"/>
            <a:ext cx="4032250" cy="3930650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0">
            <a:gsLst>
              <a:gs pos="0">
                <a:schemeClr val="bg1">
                  <a:gamma/>
                  <a:tint val="42353"/>
                  <a:invGamma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>
              <a:latin typeface="Times New Roman" pitchFamily="18" charset="0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522997" y="1974425"/>
            <a:ext cx="596900" cy="668337"/>
            <a:chOff x="2078" y="1680"/>
            <a:chExt cx="1615" cy="1615"/>
          </a:xfrm>
        </p:grpSpPr>
        <p:sp>
          <p:nvSpPr>
            <p:cNvPr id="1052" name="Oval 7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3" name="Oval 8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01" name="Oval 9"/>
            <p:cNvSpPr>
              <a:spLocks noChangeArrowheads="1"/>
            </p:cNvSpPr>
            <p:nvPr/>
          </p:nvSpPr>
          <p:spPr bwMode="gray">
            <a:xfrm>
              <a:off x="2254" y="1856"/>
              <a:ext cx="1263" cy="126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>
                <a:latin typeface="Times New Roman" pitchFamily="18" charset="0"/>
              </a:endParaRPr>
            </a:p>
          </p:txBody>
        </p:sp>
        <p:sp>
          <p:nvSpPr>
            <p:cNvPr id="1055" name="Oval 10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33803" name="Oval 11"/>
            <p:cNvSpPr>
              <a:spLocks noChangeArrowheads="1"/>
            </p:cNvSpPr>
            <p:nvPr/>
          </p:nvSpPr>
          <p:spPr bwMode="gray">
            <a:xfrm>
              <a:off x="2336" y="1941"/>
              <a:ext cx="1095" cy="109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>
                <a:latin typeface="Times New Roman" pitchFamily="18" charset="0"/>
              </a:endParaRPr>
            </a:p>
          </p:txBody>
        </p:sp>
        <p:sp>
          <p:nvSpPr>
            <p:cNvPr id="1057" name="Oval 12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1714480" y="4857760"/>
            <a:ext cx="596900" cy="596900"/>
            <a:chOff x="2078" y="1680"/>
            <a:chExt cx="1615" cy="1615"/>
          </a:xfrm>
        </p:grpSpPr>
        <p:sp>
          <p:nvSpPr>
            <p:cNvPr id="1046" name="Oval 2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7" name="Oval 2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15" name="Oval 23"/>
            <p:cNvSpPr>
              <a:spLocks noChangeArrowheads="1"/>
            </p:cNvSpPr>
            <p:nvPr/>
          </p:nvSpPr>
          <p:spPr bwMode="gray">
            <a:xfrm>
              <a:off x="2254" y="1856"/>
              <a:ext cx="1263" cy="12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>
                <a:latin typeface="Times New Roman" pitchFamily="18" charset="0"/>
              </a:endParaRPr>
            </a:p>
          </p:txBody>
        </p:sp>
        <p:sp>
          <p:nvSpPr>
            <p:cNvPr id="1049" name="Oval 24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33817" name="Oval 25"/>
            <p:cNvSpPr>
              <a:spLocks noChangeArrowheads="1"/>
            </p:cNvSpPr>
            <p:nvPr/>
          </p:nvSpPr>
          <p:spPr bwMode="gray">
            <a:xfrm>
              <a:off x="2336" y="1938"/>
              <a:ext cx="1095" cy="110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>
                <a:latin typeface="Times New Roman" pitchFamily="18" charset="0"/>
              </a:endParaRPr>
            </a:p>
          </p:txBody>
        </p:sp>
        <p:sp>
          <p:nvSpPr>
            <p:cNvPr id="1051" name="Oval 26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10576D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33827" name="AutoShape 35"/>
          <p:cNvSpPr>
            <a:spLocks noChangeArrowheads="1"/>
          </p:cNvSpPr>
          <p:nvPr/>
        </p:nvSpPr>
        <p:spPr bwMode="gray">
          <a:xfrm>
            <a:off x="2285984" y="4077072"/>
            <a:ext cx="6572296" cy="187220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ИСПОЛНЕНИЕ</a:t>
            </a:r>
          </a:p>
          <a:p>
            <a:pPr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ГОСУДАРСТВЕННЫХ </a:t>
            </a:r>
          </a:p>
          <a:p>
            <a:pPr algn="ctr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ПОЛНОМОЧИЙ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29" name="AutoShape 37"/>
          <p:cNvSpPr>
            <a:spLocks noChangeArrowheads="1"/>
          </p:cNvSpPr>
          <p:nvPr/>
        </p:nvSpPr>
        <p:spPr bwMode="gray">
          <a:xfrm>
            <a:off x="2143108" y="1318896"/>
            <a:ext cx="6858048" cy="203809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ИСПОЛНЕНИЕ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ОБЯЗАТЕЛЬСТВ ПО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ВОПРОСАМ МЕСТНОГО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ЗНАЧЕНИЯ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8" name="Text Box 38"/>
          <p:cNvSpPr txBox="1">
            <a:spLocks noChangeArrowheads="1"/>
          </p:cNvSpPr>
          <p:nvPr/>
        </p:nvSpPr>
        <p:spPr bwMode="gray">
          <a:xfrm>
            <a:off x="-142908" y="2500306"/>
            <a:ext cx="233997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cs typeface="Arial" charset="0"/>
              </a:defRPr>
            </a:lvl9pPr>
          </a:lstStyle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РАСХОДЫ </a:t>
            </a:r>
            <a:r>
              <a:rPr lang="ru-RU" sz="2800" b="1" dirty="0">
                <a:solidFill>
                  <a:schemeClr val="tx2"/>
                </a:solidFill>
              </a:rPr>
              <a:t>БЮДЖЕТА </a:t>
            </a:r>
            <a:r>
              <a:rPr lang="ru-RU" sz="2800" b="1" dirty="0" smtClean="0">
                <a:solidFill>
                  <a:schemeClr val="tx2"/>
                </a:solidFill>
              </a:rPr>
              <a:t>ГОРОДА за 2013 год – </a:t>
            </a:r>
          </a:p>
          <a:p>
            <a:pPr algn="ctr"/>
            <a:endParaRPr lang="ru-RU" sz="2800" b="1" dirty="0" smtClean="0">
              <a:solidFill>
                <a:schemeClr val="tx2"/>
              </a:solidFill>
            </a:endParaRPr>
          </a:p>
          <a:p>
            <a:pPr algn="ctr"/>
            <a:endParaRPr lang="ru-RU" sz="2800" b="1" dirty="0" smtClean="0">
              <a:solidFill>
                <a:schemeClr val="tx2"/>
              </a:solidFill>
            </a:endParaRP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8286750" y="0"/>
          <a:ext cx="857250" cy="928670"/>
        </p:xfrm>
        <a:graphic>
          <a:graphicData uri="http://schemas.openxmlformats.org/presentationml/2006/ole">
            <p:oleObj spid="_x0000_s225299" name="Фотография Photo Editor" r:id="rId4" imgW="933580" imgH="1142857" progId="">
              <p:embed/>
            </p:oleObj>
          </a:graphicData>
        </a:graphic>
      </p:graphicFrame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428625" y="6308725"/>
            <a:ext cx="83343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Департамент финансов Администрации г.Сургута </a:t>
            </a:r>
          </a:p>
          <a:p>
            <a:pPr algn="ctr">
              <a:defRPr/>
            </a:pPr>
            <a:r>
              <a:rPr lang="ru-RU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628408, Тюменская область, Ханты-Мансийский автономный округ – </a:t>
            </a:r>
            <a:r>
              <a:rPr lang="ru-RU" sz="1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Югра</a:t>
            </a:r>
            <a:r>
              <a:rPr lang="ru-RU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г. Сургут, ул. Энгельса, 8,  </a:t>
            </a:r>
          </a:p>
          <a:p>
            <a:pPr algn="ctr">
              <a:defRPr/>
            </a:pPr>
            <a:r>
              <a:rPr lang="ru-RU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телефон: (3462) 52-20-73, факс: (3462) 52-24-33,  52-21-36, </a:t>
            </a:r>
            <a:r>
              <a:rPr lang="en-US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depfin</a:t>
            </a:r>
            <a:r>
              <a:rPr lang="ru-RU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@</a:t>
            </a:r>
            <a:r>
              <a:rPr lang="en-US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admsurgut.ru </a:t>
            </a:r>
            <a:endParaRPr lang="ru-RU" sz="1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0" y="0"/>
            <a:ext cx="82867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3"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Исполнение бюджета города по расходам </a:t>
            </a:r>
          </a:p>
          <a:p>
            <a:pPr marL="0" lvl="3"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2013 году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5720" y="857232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млн.рублей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7286644" y="1142984"/>
            <a:ext cx="1714512" cy="857256"/>
          </a:xfrm>
          <a:prstGeom prst="ellipse">
            <a:avLst/>
          </a:prstGeom>
          <a:gradFill>
            <a:gsLst>
              <a:gs pos="0">
                <a:srgbClr val="FFCC00"/>
              </a:gs>
              <a:gs pos="100000">
                <a:srgbClr val="7C6300"/>
              </a:gs>
            </a:gsLst>
            <a:lin ang="27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11 978</a:t>
            </a:r>
            <a:endParaRPr lang="ru-RU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7381863" y="3798083"/>
            <a:ext cx="1571668" cy="857256"/>
          </a:xfrm>
          <a:prstGeom prst="ellipse">
            <a:avLst/>
          </a:prstGeom>
          <a:gradFill>
            <a:gsLst>
              <a:gs pos="0">
                <a:srgbClr val="21B3E1"/>
              </a:gs>
              <a:gs pos="100000">
                <a:srgbClr val="10576D"/>
              </a:gs>
            </a:gsLst>
            <a:lin ang="27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7 918</a:t>
            </a:r>
            <a:endParaRPr lang="ru-RU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142844" y="4357694"/>
            <a:ext cx="1643074" cy="785818"/>
          </a:xfrm>
          <a:prstGeom prst="ellipse">
            <a:avLst/>
          </a:prstGeom>
          <a:gradFill>
            <a:gsLst>
              <a:gs pos="0">
                <a:srgbClr val="57B9B7"/>
              </a:gs>
              <a:gs pos="100000">
                <a:schemeClr val="accent5">
                  <a:lumMod val="60000"/>
                  <a:lumOff val="40000"/>
                </a:schemeClr>
              </a:gs>
              <a:gs pos="70000">
                <a:schemeClr val="accent5">
                  <a:lumMod val="20000"/>
                  <a:lumOff val="80000"/>
                </a:schemeClr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57B9B7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19 896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5304774"/>
      </p:ext>
    </p:extLst>
  </p:cSld>
  <p:clrMapOvr>
    <a:masterClrMapping/>
  </p:clrMapOvr>
  <p:transition advTm="7082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6396227_f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4958"/>
            <a:ext cx="9144000" cy="5464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9698" name="Object 3"/>
          <p:cNvGraphicFramePr>
            <a:graphicFrameLocks noChangeAspect="1"/>
          </p:cNvGraphicFramePr>
          <p:nvPr/>
        </p:nvGraphicFramePr>
        <p:xfrm>
          <a:off x="8286750" y="0"/>
          <a:ext cx="857250" cy="933450"/>
        </p:xfrm>
        <a:graphic>
          <a:graphicData uri="http://schemas.openxmlformats.org/presentationml/2006/ole">
            <p:oleObj spid="_x0000_s228357" name="Фотография Photo Editor" r:id="rId4" imgW="933580" imgH="1142857" progId="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0"/>
            <a:ext cx="82867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3"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Отдельные показатели исполнения бюджета города</a:t>
            </a:r>
          </a:p>
          <a:p>
            <a:pPr marL="0" lvl="3"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2013 году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42844" y="1500174"/>
            <a:ext cx="2071702" cy="4714908"/>
          </a:xfrm>
          <a:prstGeom prst="roundRect">
            <a:avLst>
              <a:gd name="adj" fmla="val 10000"/>
            </a:avLst>
          </a:prstGeom>
          <a:solidFill>
            <a:srgbClr val="E1D85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4" name="Рисунок 13" descr="ремонт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1000108"/>
            <a:ext cx="1928826" cy="1428760"/>
          </a:xfrm>
          <a:prstGeom prst="rect">
            <a:avLst/>
          </a:prstGeom>
          <a:gradFill>
            <a:gsLst>
              <a:gs pos="0">
                <a:srgbClr val="57B9B7"/>
              </a:gs>
              <a:gs pos="100000">
                <a:schemeClr val="accent5">
                  <a:lumMod val="60000"/>
                  <a:lumOff val="40000"/>
                </a:schemeClr>
              </a:gs>
              <a:gs pos="70000">
                <a:schemeClr val="accent5">
                  <a:lumMod val="20000"/>
                  <a:lumOff val="80000"/>
                </a:schemeClr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57B9B7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</p:pic>
      <p:sp>
        <p:nvSpPr>
          <p:cNvPr id="16" name="Скругленный прямоугольник 15"/>
          <p:cNvSpPr/>
          <p:nvPr/>
        </p:nvSpPr>
        <p:spPr>
          <a:xfrm>
            <a:off x="214282" y="2428868"/>
            <a:ext cx="1928826" cy="1500198"/>
          </a:xfrm>
          <a:prstGeom prst="roundRect">
            <a:avLst>
              <a:gd name="adj" fmla="val 10000"/>
            </a:avLst>
          </a:prstGeom>
          <a:ln>
            <a:solidFill>
              <a:srgbClr val="D8CC3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>
              <a:spcBef>
                <a:spcPct val="0"/>
              </a:spcBef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текущего и капитального ремонтов городской инфраструктуры –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1 144 млн.руб.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214546" y="1493024"/>
            <a:ext cx="2234595" cy="2150290"/>
          </a:xfrm>
          <a:prstGeom prst="roundRect">
            <a:avLst>
              <a:gd name="adj" fmla="val 10000"/>
            </a:avLst>
          </a:prstGeom>
          <a:solidFill>
            <a:srgbClr val="00D66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9" name="Рисунок 8" descr="пенсия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8860" y="1000108"/>
            <a:ext cx="1857388" cy="1357322"/>
          </a:xfrm>
          <a:prstGeom prst="rect">
            <a:avLst/>
          </a:prstGeom>
          <a:gradFill>
            <a:gsLst>
              <a:gs pos="0">
                <a:srgbClr val="57B9B7"/>
              </a:gs>
              <a:gs pos="100000">
                <a:schemeClr val="accent5">
                  <a:lumMod val="60000"/>
                  <a:lumOff val="40000"/>
                </a:schemeClr>
              </a:gs>
              <a:gs pos="70000">
                <a:schemeClr val="accent5">
                  <a:lumMod val="20000"/>
                  <a:lumOff val="80000"/>
                </a:schemeClr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57B9B7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</p:pic>
      <p:sp>
        <p:nvSpPr>
          <p:cNvPr id="18" name="Скругленный прямоугольник 17"/>
          <p:cNvSpPr/>
          <p:nvPr/>
        </p:nvSpPr>
        <p:spPr>
          <a:xfrm>
            <a:off x="2285984" y="2357430"/>
            <a:ext cx="2089911" cy="1214446"/>
          </a:xfrm>
          <a:prstGeom prst="roundRect">
            <a:avLst>
              <a:gd name="adj" fmla="val 10000"/>
            </a:avLst>
          </a:prstGeom>
          <a:ln>
            <a:solidFill>
              <a:srgbClr val="00D66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>
              <a:spcBef>
                <a:spcPct val="0"/>
              </a:spcBef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беспечение деятельности муниципальных учреждений–  </a:t>
            </a:r>
          </a:p>
          <a:p>
            <a:pPr algn="ctr">
              <a:spcBef>
                <a:spcPct val="0"/>
              </a:spcBef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9 614 млн.руб.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510856" y="1506834"/>
            <a:ext cx="2210061" cy="2207918"/>
          </a:xfrm>
          <a:prstGeom prst="roundRect">
            <a:avLst>
              <a:gd name="adj" fmla="val 10000"/>
            </a:avLst>
          </a:prstGeom>
          <a:solidFill>
            <a:srgbClr val="57B9B7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9" name="Рисунок 18" descr="сквер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2911" y="996268"/>
            <a:ext cx="1785950" cy="1321288"/>
          </a:xfrm>
          <a:prstGeom prst="rect">
            <a:avLst/>
          </a:prstGeom>
          <a:gradFill>
            <a:gsLst>
              <a:gs pos="0">
                <a:srgbClr val="57B9B7"/>
              </a:gs>
              <a:gs pos="100000">
                <a:schemeClr val="accent5">
                  <a:lumMod val="60000"/>
                  <a:lumOff val="40000"/>
                </a:schemeClr>
              </a:gs>
              <a:gs pos="70000">
                <a:schemeClr val="accent5">
                  <a:lumMod val="20000"/>
                  <a:lumOff val="80000"/>
                </a:schemeClr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57B9B7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</p:pic>
      <p:sp>
        <p:nvSpPr>
          <p:cNvPr id="21" name="Скругленный прямоугольник 20"/>
          <p:cNvSpPr/>
          <p:nvPr/>
        </p:nvSpPr>
        <p:spPr>
          <a:xfrm>
            <a:off x="4572000" y="2428868"/>
            <a:ext cx="2053653" cy="1191344"/>
          </a:xfrm>
          <a:prstGeom prst="roundRect">
            <a:avLst>
              <a:gd name="adj" fmla="val 10000"/>
            </a:avLst>
          </a:prstGeom>
          <a:ln>
            <a:solidFill>
              <a:srgbClr val="57B9B7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одержание и благоустройство парков и скверов, озеленение городских улиц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157млн.руб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5720" y="3929066"/>
            <a:ext cx="18573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38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детских садов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40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школ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объектов здравоохранения и культуры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339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тыс.м2 городских дорог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тыс.м2 инженерных сетей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285984" y="3857628"/>
            <a:ext cx="6750512" cy="2357454"/>
          </a:xfrm>
          <a:prstGeom prst="roundRect">
            <a:avLst>
              <a:gd name="adj" fmla="val 10000"/>
            </a:avLst>
          </a:prstGeom>
          <a:solidFill>
            <a:srgbClr val="00D66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Скругленный прямоугольник 26"/>
          <p:cNvSpPr/>
          <p:nvPr/>
        </p:nvSpPr>
        <p:spPr>
          <a:xfrm>
            <a:off x="2396490" y="5036355"/>
            <a:ext cx="1979405" cy="1121774"/>
          </a:xfrm>
          <a:prstGeom prst="roundRect">
            <a:avLst>
              <a:gd name="adj" fmla="val 10000"/>
            </a:avLst>
          </a:prstGeom>
          <a:ln>
            <a:solidFill>
              <a:srgbClr val="00D66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>
              <a:spcBef>
                <a:spcPct val="0"/>
              </a:spcBef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троительство и проектирование объектов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 </a:t>
            </a:r>
          </a:p>
          <a:p>
            <a:pPr algn="ctr">
              <a:spcBef>
                <a:spcPct val="0"/>
              </a:spcBef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2 235 млн.руб.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29124" y="3857628"/>
            <a:ext cx="4490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приобретено 207 жилых помещений по программе «Стимулирование жилищного строительства»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99183" y="4736827"/>
            <a:ext cx="464346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введены в эксплуатацию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FontTx/>
              <a:buChar char="-"/>
            </a:pPr>
            <a:r>
              <a:rPr lang="en-US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два участка дороги</a:t>
            </a:r>
            <a:r>
              <a:rPr lang="en-US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по улице Университетская</a:t>
            </a:r>
            <a:r>
              <a:rPr lang="en-US" sz="13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Tx/>
              <a:buChar char="-"/>
            </a:pPr>
            <a:r>
              <a:rPr lang="en-US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2 спортивных центра при образовательных учреждениях</a:t>
            </a:r>
            <a:r>
              <a:rPr lang="en-US" sz="13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Tx/>
              <a:buChar char="-"/>
            </a:pPr>
            <a:r>
              <a:rPr lang="en-US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2 детских сада</a:t>
            </a:r>
            <a:r>
              <a:rPr lang="en-US" sz="13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Tx/>
              <a:buChar char="-"/>
            </a:pPr>
            <a:r>
              <a:rPr lang="en-US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лыжная трасса в составе спортивного ядра в микрорайоне 35-А</a:t>
            </a:r>
            <a:r>
              <a:rPr lang="en-US" sz="13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Tx/>
              <a:buChar char="-"/>
            </a:pPr>
            <a:r>
              <a:rPr lang="en-US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1 и 2 пусковой комплекс колумбария с автостоянкой</a:t>
            </a:r>
            <a:r>
              <a:rPr lang="en-US" sz="13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29124" y="4286256"/>
            <a:ext cx="4589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завершено строительство  канализационного коллектора по ул. 1 «З»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" name="Рисунок 31" descr="новостройка2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66525" y="3945758"/>
            <a:ext cx="1991162" cy="1090597"/>
          </a:xfrm>
          <a:prstGeom prst="rect">
            <a:avLst/>
          </a:prstGeom>
          <a:gradFill>
            <a:gsLst>
              <a:gs pos="0">
                <a:srgbClr val="57B9B7"/>
              </a:gs>
              <a:gs pos="100000">
                <a:schemeClr val="accent5">
                  <a:lumMod val="60000"/>
                  <a:lumOff val="40000"/>
                </a:schemeClr>
              </a:gs>
              <a:gs pos="70000">
                <a:schemeClr val="accent5">
                  <a:lumMod val="20000"/>
                  <a:lumOff val="80000"/>
                </a:schemeClr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57B9B7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</p:pic>
      <p:sp>
        <p:nvSpPr>
          <p:cNvPr id="33" name="Скругленный прямоугольник 32"/>
          <p:cNvSpPr/>
          <p:nvPr/>
        </p:nvSpPr>
        <p:spPr>
          <a:xfrm>
            <a:off x="6823040" y="1500174"/>
            <a:ext cx="2205919" cy="2214578"/>
          </a:xfrm>
          <a:prstGeom prst="roundRect">
            <a:avLst>
              <a:gd name="adj" fmla="val 10000"/>
            </a:avLst>
          </a:prstGeom>
          <a:solidFill>
            <a:srgbClr val="E1D85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34" name="Рисунок 33" descr="автобус2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97305" y="960234"/>
            <a:ext cx="1857388" cy="1357322"/>
          </a:xfrm>
          <a:prstGeom prst="rect">
            <a:avLst/>
          </a:prstGeom>
          <a:gradFill>
            <a:gsLst>
              <a:gs pos="0">
                <a:srgbClr val="57B9B7"/>
              </a:gs>
              <a:gs pos="100000">
                <a:schemeClr val="accent5">
                  <a:lumMod val="60000"/>
                  <a:lumOff val="40000"/>
                </a:schemeClr>
              </a:gs>
              <a:gs pos="70000">
                <a:schemeClr val="accent5">
                  <a:lumMod val="20000"/>
                  <a:lumOff val="80000"/>
                </a:schemeClr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57B9B7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</p:pic>
      <p:sp>
        <p:nvSpPr>
          <p:cNvPr id="36" name="Скругленный прямоугольник 35"/>
          <p:cNvSpPr/>
          <p:nvPr/>
        </p:nvSpPr>
        <p:spPr>
          <a:xfrm>
            <a:off x="6900904" y="2396805"/>
            <a:ext cx="2106676" cy="1223407"/>
          </a:xfrm>
          <a:prstGeom prst="roundRect">
            <a:avLst>
              <a:gd name="adj" fmla="val 10000"/>
            </a:avLst>
          </a:prstGeom>
          <a:ln>
            <a:solidFill>
              <a:srgbClr val="D8CC3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>
              <a:spcBef>
                <a:spcPct val="0"/>
              </a:spcBef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Предоставление субсидий субъектам на содержание объектов городского хозяйства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algn="ctr">
              <a:spcBef>
                <a:spcPct val="0"/>
              </a:spcBef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1 313 млн.руб.</a:t>
            </a:r>
          </a:p>
        </p:txBody>
      </p:sp>
    </p:spTree>
    <p:extLst>
      <p:ext uri="{BB962C8B-B14F-4D97-AF65-F5344CB8AC3E}">
        <p14:creationId xmlns="" xmlns:p14="http://schemas.microsoft.com/office/powerpoint/2010/main" val="500486529"/>
      </p:ext>
    </p:extLst>
  </p:cSld>
  <p:clrMapOvr>
    <a:masterClrMapping/>
  </p:clrMapOvr>
  <p:transition spd="slow" advTm="11769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6396227_f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8670"/>
            <a:ext cx="9144000" cy="5464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9698" name="Object 3"/>
          <p:cNvGraphicFramePr>
            <a:graphicFrameLocks noChangeAspect="1"/>
          </p:cNvGraphicFramePr>
          <p:nvPr/>
        </p:nvGraphicFramePr>
        <p:xfrm>
          <a:off x="8286750" y="0"/>
          <a:ext cx="857250" cy="933450"/>
        </p:xfrm>
        <a:graphic>
          <a:graphicData uri="http://schemas.openxmlformats.org/presentationml/2006/ole">
            <p:oleObj spid="_x0000_s223251" name="Фотография Photo Editor" r:id="rId4" imgW="933580" imgH="1142857" progId="">
              <p:embed/>
            </p:oleObj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09865206"/>
              </p:ext>
            </p:extLst>
          </p:nvPr>
        </p:nvGraphicFramePr>
        <p:xfrm>
          <a:off x="-180528" y="785794"/>
          <a:ext cx="9324528" cy="553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142852"/>
            <a:ext cx="8286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Принцип стабильности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044088"/>
      </p:ext>
    </p:extLst>
  </p:cSld>
  <p:clrMapOvr>
    <a:masterClrMapping/>
  </p:clrMapOvr>
  <p:transition spd="slow" advTm="5895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12217</TotalTime>
  <Words>643</Words>
  <Application>Microsoft Office PowerPoint</Application>
  <PresentationFormat>Экран (4:3)</PresentationFormat>
  <Paragraphs>123</Paragraphs>
  <Slides>8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Фотография Photo Editor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Бариева Юлия Олеговна</dc:creator>
  <cp:lastModifiedBy>Ватагина Анна Анатольевна</cp:lastModifiedBy>
  <cp:revision>1269</cp:revision>
  <cp:lastPrinted>2013-09-09T09:54:18Z</cp:lastPrinted>
  <dcterms:created xsi:type="dcterms:W3CDTF">2010-12-06T13:35:31Z</dcterms:created>
  <dcterms:modified xsi:type="dcterms:W3CDTF">2014-02-20T12:25:19Z</dcterms:modified>
</cp:coreProperties>
</file>