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97675" cy="9926638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C91"/>
    <a:srgbClr val="2C5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7"/>
  </p:normalViewPr>
  <p:slideViewPr>
    <p:cSldViewPr snapToGrid="0" snapToObjects="1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BA805-EC83-4E00-A23B-A4E8AA475B4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8D973B7-1A69-4496-854A-2133BA07AE0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«Образование, воспитание, молодежная политика»</a:t>
          </a:r>
          <a:endParaRPr lang="ru-RU" dirty="0"/>
        </a:p>
      </dgm:t>
    </dgm:pt>
    <dgm:pt modelId="{6F9B05D4-4F28-4B8A-8559-CC6985988A93}" type="parTrans" cxnId="{2EC4D956-8FBF-46D2-8B5D-7D774B8E520E}">
      <dgm:prSet/>
      <dgm:spPr/>
      <dgm:t>
        <a:bodyPr/>
        <a:lstStyle/>
        <a:p>
          <a:endParaRPr lang="ru-RU"/>
        </a:p>
      </dgm:t>
    </dgm:pt>
    <dgm:pt modelId="{9691145F-A1A1-487E-8628-81D0DED23A8A}" type="sibTrans" cxnId="{2EC4D956-8FBF-46D2-8B5D-7D774B8E520E}">
      <dgm:prSet/>
      <dgm:spPr/>
      <dgm:t>
        <a:bodyPr/>
        <a:lstStyle/>
        <a:p>
          <a:endParaRPr lang="ru-RU"/>
        </a:p>
      </dgm:t>
    </dgm:pt>
    <dgm:pt modelId="{CB5E9B81-C523-4CC4-A60F-6EBCB493CD2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«Физическая культура </a:t>
          </a:r>
          <a:b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спорт» </a:t>
          </a:r>
          <a:endParaRPr lang="ru-RU" dirty="0"/>
        </a:p>
      </dgm:t>
    </dgm:pt>
    <dgm:pt modelId="{6A5470FF-C4BC-4D5C-9365-264CA7386CCD}" type="parTrans" cxnId="{2F95AB5E-104D-4E43-93D1-E1B1A6707409}">
      <dgm:prSet/>
      <dgm:spPr/>
      <dgm:t>
        <a:bodyPr/>
        <a:lstStyle/>
        <a:p>
          <a:endParaRPr lang="ru-RU"/>
        </a:p>
      </dgm:t>
    </dgm:pt>
    <dgm:pt modelId="{2032699B-7593-4819-BA4C-B53CCE9D59E4}" type="sibTrans" cxnId="{2F95AB5E-104D-4E43-93D1-E1B1A6707409}">
      <dgm:prSet/>
      <dgm:spPr/>
      <dgm:t>
        <a:bodyPr/>
        <a:lstStyle/>
        <a:p>
          <a:endParaRPr lang="ru-RU"/>
        </a:p>
      </dgm:t>
    </dgm:pt>
    <dgm:pt modelId="{A50DA701-4C25-4A60-AC63-5D16F5A9D36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поддержка»</a:t>
          </a:r>
          <a:endParaRPr lang="ru-RU" dirty="0"/>
        </a:p>
      </dgm:t>
    </dgm:pt>
    <dgm:pt modelId="{4529DDEC-7574-4D25-9245-66819EC733A4}" type="parTrans" cxnId="{459CD7D1-2563-4349-920F-C9968A3FBD2D}">
      <dgm:prSet/>
      <dgm:spPr/>
      <dgm:t>
        <a:bodyPr/>
        <a:lstStyle/>
        <a:p>
          <a:endParaRPr lang="ru-RU"/>
        </a:p>
      </dgm:t>
    </dgm:pt>
    <dgm:pt modelId="{841AB785-8D21-43A4-A954-C5EAEC1B9296}" type="sibTrans" cxnId="{459CD7D1-2563-4349-920F-C9968A3FBD2D}">
      <dgm:prSet/>
      <dgm:spPr/>
      <dgm:t>
        <a:bodyPr/>
        <a:lstStyle/>
        <a:p>
          <a:endParaRPr lang="ru-RU"/>
        </a:p>
      </dgm:t>
    </dgm:pt>
    <dgm:pt modelId="{588F5973-43B6-4C44-A091-2E45929E242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«Культура»</a:t>
          </a:r>
          <a:endParaRPr lang="ru-RU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4ACF3736-D7C4-43BD-86FC-6ED3986C39C9}" type="parTrans" cxnId="{D79AFA1D-8484-41DA-9CDD-F2037D75A1A1}">
      <dgm:prSet/>
      <dgm:spPr/>
      <dgm:t>
        <a:bodyPr/>
        <a:lstStyle/>
        <a:p>
          <a:endParaRPr lang="ru-RU"/>
        </a:p>
      </dgm:t>
    </dgm:pt>
    <dgm:pt modelId="{FA37322D-2238-4A35-A9C8-E348414EEE84}" type="sibTrans" cxnId="{D79AFA1D-8484-41DA-9CDD-F2037D75A1A1}">
      <dgm:prSet/>
      <dgm:spPr/>
      <dgm:t>
        <a:bodyPr/>
        <a:lstStyle/>
        <a:p>
          <a:endParaRPr lang="ru-RU"/>
        </a:p>
      </dgm:t>
    </dgm:pt>
    <dgm:pt modelId="{886044D7-928A-4C2F-B629-EF38C1285D35}" type="pres">
      <dgm:prSet presAssocID="{315BA805-EC83-4E00-A23B-A4E8AA475B41}" presName="Name0" presStyleCnt="0">
        <dgm:presLayoutVars>
          <dgm:dir/>
          <dgm:resizeHandles val="exact"/>
        </dgm:presLayoutVars>
      </dgm:prSet>
      <dgm:spPr/>
    </dgm:pt>
    <dgm:pt modelId="{66C8EF5A-E2C5-4778-9FCF-D87D5E241014}" type="pres">
      <dgm:prSet presAssocID="{315BA805-EC83-4E00-A23B-A4E8AA475B41}" presName="fgShape" presStyleLbl="fgShp" presStyleIdx="0" presStyleCnt="1" custScaleX="108696" custLinFactNeighborX="14331" custLinFactNeighborY="0"/>
      <dgm:spPr/>
    </dgm:pt>
    <dgm:pt modelId="{4AAAD185-CAA5-42A3-9B86-B58A98A1AA26}" type="pres">
      <dgm:prSet presAssocID="{315BA805-EC83-4E00-A23B-A4E8AA475B41}" presName="linComp" presStyleCnt="0"/>
      <dgm:spPr/>
    </dgm:pt>
    <dgm:pt modelId="{7C4CCD9F-ED61-4DA7-9862-189C12B9EE8F}" type="pres">
      <dgm:prSet presAssocID="{88D973B7-1A69-4496-854A-2133BA07AE04}" presName="compNode" presStyleCnt="0"/>
      <dgm:spPr/>
    </dgm:pt>
    <dgm:pt modelId="{5D0E0B8C-DA6D-4D08-A392-CE6DDA9FCC09}" type="pres">
      <dgm:prSet presAssocID="{88D973B7-1A69-4496-854A-2133BA07AE04}" presName="bkgdShape" presStyleLbl="node1" presStyleIdx="0" presStyleCnt="4"/>
      <dgm:spPr/>
      <dgm:t>
        <a:bodyPr/>
        <a:lstStyle/>
        <a:p>
          <a:endParaRPr lang="ru-RU"/>
        </a:p>
      </dgm:t>
    </dgm:pt>
    <dgm:pt modelId="{B53F3CCD-066A-43EF-B7BF-E950B90F75F9}" type="pres">
      <dgm:prSet presAssocID="{88D973B7-1A69-4496-854A-2133BA07AE0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7E809-C47B-45DA-9FC0-626DD19A20C5}" type="pres">
      <dgm:prSet presAssocID="{88D973B7-1A69-4496-854A-2133BA07AE04}" presName="invisiNode" presStyleLbl="node1" presStyleIdx="0" presStyleCnt="4"/>
      <dgm:spPr/>
    </dgm:pt>
    <dgm:pt modelId="{A119C819-38F3-4836-A3D5-2F0E16E6598F}" type="pres">
      <dgm:prSet presAssocID="{88D973B7-1A69-4496-854A-2133BA07AE0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01D942F-DCDD-4078-9B5C-71F64149B8E2}" type="pres">
      <dgm:prSet presAssocID="{9691145F-A1A1-487E-8628-81D0DED23A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7AE693-F3D4-4E49-A28D-8E794A48F593}" type="pres">
      <dgm:prSet presAssocID="{CB5E9B81-C523-4CC4-A60F-6EBCB493CD20}" presName="compNode" presStyleCnt="0"/>
      <dgm:spPr/>
    </dgm:pt>
    <dgm:pt modelId="{4381BC03-4773-4ECF-8080-6DF03695D8DB}" type="pres">
      <dgm:prSet presAssocID="{CB5E9B81-C523-4CC4-A60F-6EBCB493CD20}" presName="bkgdShape" presStyleLbl="node1" presStyleIdx="1" presStyleCnt="4"/>
      <dgm:spPr/>
      <dgm:t>
        <a:bodyPr/>
        <a:lstStyle/>
        <a:p>
          <a:endParaRPr lang="ru-RU"/>
        </a:p>
      </dgm:t>
    </dgm:pt>
    <dgm:pt modelId="{07F7BC2B-5704-4A07-A191-8C1E86F09A18}" type="pres">
      <dgm:prSet presAssocID="{CB5E9B81-C523-4CC4-A60F-6EBCB493CD2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4CA51-9F63-4D52-A3B5-506275CB392C}" type="pres">
      <dgm:prSet presAssocID="{CB5E9B81-C523-4CC4-A60F-6EBCB493CD20}" presName="invisiNode" presStyleLbl="node1" presStyleIdx="1" presStyleCnt="4"/>
      <dgm:spPr/>
    </dgm:pt>
    <dgm:pt modelId="{4E712DFD-D9DA-455C-A719-4C355CE5D04D}" type="pres">
      <dgm:prSet presAssocID="{CB5E9B81-C523-4CC4-A60F-6EBCB493CD2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CFE8FA-F3C0-47C1-9CB4-4D95BDB74DB7}" type="pres">
      <dgm:prSet presAssocID="{2032699B-7593-4819-BA4C-B53CCE9D59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BC818A-8EEB-4A54-A653-8620084963E0}" type="pres">
      <dgm:prSet presAssocID="{A50DA701-4C25-4A60-AC63-5D16F5A9D369}" presName="compNode" presStyleCnt="0"/>
      <dgm:spPr/>
    </dgm:pt>
    <dgm:pt modelId="{9AC913F9-8BDD-4CE4-A183-87078BEBB05D}" type="pres">
      <dgm:prSet presAssocID="{A50DA701-4C25-4A60-AC63-5D16F5A9D369}" presName="bkgdShape" presStyleLbl="node1" presStyleIdx="2" presStyleCnt="4"/>
      <dgm:spPr/>
      <dgm:t>
        <a:bodyPr/>
        <a:lstStyle/>
        <a:p>
          <a:endParaRPr lang="ru-RU"/>
        </a:p>
      </dgm:t>
    </dgm:pt>
    <dgm:pt modelId="{21F5D74D-410D-4154-895C-23430FB04BAC}" type="pres">
      <dgm:prSet presAssocID="{A50DA701-4C25-4A60-AC63-5D16F5A9D36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A4144-D233-40CF-8AE0-61C5A1CCA2B7}" type="pres">
      <dgm:prSet presAssocID="{A50DA701-4C25-4A60-AC63-5D16F5A9D369}" presName="invisiNode" presStyleLbl="node1" presStyleIdx="2" presStyleCnt="4"/>
      <dgm:spPr/>
    </dgm:pt>
    <dgm:pt modelId="{AE2DC2FC-C446-44BE-9504-BB4243B28D82}" type="pres">
      <dgm:prSet presAssocID="{A50DA701-4C25-4A60-AC63-5D16F5A9D36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BFE658A4-BE5D-4848-81B5-1C33A2EE1A63}" type="pres">
      <dgm:prSet presAssocID="{841AB785-8D21-43A4-A954-C5EAEC1B92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D195DB-AA08-40FB-A1DF-EF9BF12C648F}" type="pres">
      <dgm:prSet presAssocID="{588F5973-43B6-4C44-A091-2E45929E2426}" presName="compNode" presStyleCnt="0"/>
      <dgm:spPr/>
    </dgm:pt>
    <dgm:pt modelId="{E24F7E09-99F9-44B4-B66B-8A4E62204F5F}" type="pres">
      <dgm:prSet presAssocID="{588F5973-43B6-4C44-A091-2E45929E2426}" presName="bkgdShape" presStyleLbl="node1" presStyleIdx="3" presStyleCnt="4"/>
      <dgm:spPr/>
      <dgm:t>
        <a:bodyPr/>
        <a:lstStyle/>
        <a:p>
          <a:endParaRPr lang="ru-RU"/>
        </a:p>
      </dgm:t>
    </dgm:pt>
    <dgm:pt modelId="{F652E659-6A25-4EBB-9EA7-984AB405E986}" type="pres">
      <dgm:prSet presAssocID="{588F5973-43B6-4C44-A091-2E45929E242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9663-3C87-416D-851C-E3531BE4F784}" type="pres">
      <dgm:prSet presAssocID="{588F5973-43B6-4C44-A091-2E45929E2426}" presName="invisiNode" presStyleLbl="node1" presStyleIdx="3" presStyleCnt="4"/>
      <dgm:spPr/>
    </dgm:pt>
    <dgm:pt modelId="{E58E3AE7-6CBC-402D-B753-8EA6A3EBFB29}" type="pres">
      <dgm:prSet presAssocID="{588F5973-43B6-4C44-A091-2E45929E242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8025C69B-AEDE-4CDA-A1A2-1B4448D3B54D}" type="presOf" srcId="{588F5973-43B6-4C44-A091-2E45929E2426}" destId="{E24F7E09-99F9-44B4-B66B-8A4E62204F5F}" srcOrd="0" destOrd="0" presId="urn:microsoft.com/office/officeart/2005/8/layout/hList7"/>
    <dgm:cxn modelId="{7700FCD5-C474-43EF-9F5D-81360AAC8C0E}" type="presOf" srcId="{315BA805-EC83-4E00-A23B-A4E8AA475B41}" destId="{886044D7-928A-4C2F-B629-EF38C1285D35}" srcOrd="0" destOrd="0" presId="urn:microsoft.com/office/officeart/2005/8/layout/hList7"/>
    <dgm:cxn modelId="{45A57687-B41B-4F18-9AC1-6D8D95F3FE05}" type="presOf" srcId="{2032699B-7593-4819-BA4C-B53CCE9D59E4}" destId="{CBCFE8FA-F3C0-47C1-9CB4-4D95BDB74DB7}" srcOrd="0" destOrd="0" presId="urn:microsoft.com/office/officeart/2005/8/layout/hList7"/>
    <dgm:cxn modelId="{2B533830-E43F-4517-B9D9-ADCB468D6880}" type="presOf" srcId="{841AB785-8D21-43A4-A954-C5EAEC1B9296}" destId="{BFE658A4-BE5D-4848-81B5-1C33A2EE1A63}" srcOrd="0" destOrd="0" presId="urn:microsoft.com/office/officeart/2005/8/layout/hList7"/>
    <dgm:cxn modelId="{D470ED63-D028-453B-817A-20F169B7A5F9}" type="presOf" srcId="{588F5973-43B6-4C44-A091-2E45929E2426}" destId="{F652E659-6A25-4EBB-9EA7-984AB405E986}" srcOrd="1" destOrd="0" presId="urn:microsoft.com/office/officeart/2005/8/layout/hList7"/>
    <dgm:cxn modelId="{2F95AB5E-104D-4E43-93D1-E1B1A6707409}" srcId="{315BA805-EC83-4E00-A23B-A4E8AA475B41}" destId="{CB5E9B81-C523-4CC4-A60F-6EBCB493CD20}" srcOrd="1" destOrd="0" parTransId="{6A5470FF-C4BC-4D5C-9365-264CA7386CCD}" sibTransId="{2032699B-7593-4819-BA4C-B53CCE9D59E4}"/>
    <dgm:cxn modelId="{D79AFA1D-8484-41DA-9CDD-F2037D75A1A1}" srcId="{315BA805-EC83-4E00-A23B-A4E8AA475B41}" destId="{588F5973-43B6-4C44-A091-2E45929E2426}" srcOrd="3" destOrd="0" parTransId="{4ACF3736-D7C4-43BD-86FC-6ED3986C39C9}" sibTransId="{FA37322D-2238-4A35-A9C8-E348414EEE84}"/>
    <dgm:cxn modelId="{1408D40C-2FD6-43FB-B535-6A9A6B347CEC}" type="presOf" srcId="{CB5E9B81-C523-4CC4-A60F-6EBCB493CD20}" destId="{07F7BC2B-5704-4A07-A191-8C1E86F09A18}" srcOrd="1" destOrd="0" presId="urn:microsoft.com/office/officeart/2005/8/layout/hList7"/>
    <dgm:cxn modelId="{78FBD28A-92EA-4725-950D-8DE5890C762A}" type="presOf" srcId="{CB5E9B81-C523-4CC4-A60F-6EBCB493CD20}" destId="{4381BC03-4773-4ECF-8080-6DF03695D8DB}" srcOrd="0" destOrd="0" presId="urn:microsoft.com/office/officeart/2005/8/layout/hList7"/>
    <dgm:cxn modelId="{459CD7D1-2563-4349-920F-C9968A3FBD2D}" srcId="{315BA805-EC83-4E00-A23B-A4E8AA475B41}" destId="{A50DA701-4C25-4A60-AC63-5D16F5A9D369}" srcOrd="2" destOrd="0" parTransId="{4529DDEC-7574-4D25-9245-66819EC733A4}" sibTransId="{841AB785-8D21-43A4-A954-C5EAEC1B9296}"/>
    <dgm:cxn modelId="{0D8FE940-C712-44A8-9AC4-8B0EFF13E254}" type="presOf" srcId="{A50DA701-4C25-4A60-AC63-5D16F5A9D369}" destId="{9AC913F9-8BDD-4CE4-A183-87078BEBB05D}" srcOrd="0" destOrd="0" presId="urn:microsoft.com/office/officeart/2005/8/layout/hList7"/>
    <dgm:cxn modelId="{3DC3F180-D497-44CF-859A-BE5C19FE0DBE}" type="presOf" srcId="{88D973B7-1A69-4496-854A-2133BA07AE04}" destId="{5D0E0B8C-DA6D-4D08-A392-CE6DDA9FCC09}" srcOrd="0" destOrd="0" presId="urn:microsoft.com/office/officeart/2005/8/layout/hList7"/>
    <dgm:cxn modelId="{2EC4D956-8FBF-46D2-8B5D-7D774B8E520E}" srcId="{315BA805-EC83-4E00-A23B-A4E8AA475B41}" destId="{88D973B7-1A69-4496-854A-2133BA07AE04}" srcOrd="0" destOrd="0" parTransId="{6F9B05D4-4F28-4B8A-8559-CC6985988A93}" sibTransId="{9691145F-A1A1-487E-8628-81D0DED23A8A}"/>
    <dgm:cxn modelId="{565A2AB4-1322-4383-AFAF-DB5486932A23}" type="presOf" srcId="{9691145F-A1A1-487E-8628-81D0DED23A8A}" destId="{701D942F-DCDD-4078-9B5C-71F64149B8E2}" srcOrd="0" destOrd="0" presId="urn:microsoft.com/office/officeart/2005/8/layout/hList7"/>
    <dgm:cxn modelId="{9C2FAA34-E616-4E33-88FD-0D21EE5AFBEF}" type="presOf" srcId="{A50DA701-4C25-4A60-AC63-5D16F5A9D369}" destId="{21F5D74D-410D-4154-895C-23430FB04BAC}" srcOrd="1" destOrd="0" presId="urn:microsoft.com/office/officeart/2005/8/layout/hList7"/>
    <dgm:cxn modelId="{C80F6797-FC9C-4DFA-A5F4-8283BD00B385}" type="presOf" srcId="{88D973B7-1A69-4496-854A-2133BA07AE04}" destId="{B53F3CCD-066A-43EF-B7BF-E950B90F75F9}" srcOrd="1" destOrd="0" presId="urn:microsoft.com/office/officeart/2005/8/layout/hList7"/>
    <dgm:cxn modelId="{B87F1BFD-3265-4ED6-B960-C96F87C80BD2}" type="presParOf" srcId="{886044D7-928A-4C2F-B629-EF38C1285D35}" destId="{66C8EF5A-E2C5-4778-9FCF-D87D5E241014}" srcOrd="0" destOrd="0" presId="urn:microsoft.com/office/officeart/2005/8/layout/hList7"/>
    <dgm:cxn modelId="{86CAF827-50C1-4E89-91EB-EDC718403FCC}" type="presParOf" srcId="{886044D7-928A-4C2F-B629-EF38C1285D35}" destId="{4AAAD185-CAA5-42A3-9B86-B58A98A1AA26}" srcOrd="1" destOrd="0" presId="urn:microsoft.com/office/officeart/2005/8/layout/hList7"/>
    <dgm:cxn modelId="{B6D382B7-0266-4AC9-9493-97F00ED5521E}" type="presParOf" srcId="{4AAAD185-CAA5-42A3-9B86-B58A98A1AA26}" destId="{7C4CCD9F-ED61-4DA7-9862-189C12B9EE8F}" srcOrd="0" destOrd="0" presId="urn:microsoft.com/office/officeart/2005/8/layout/hList7"/>
    <dgm:cxn modelId="{6272865A-AC6C-4BC6-BF83-57F403106D1C}" type="presParOf" srcId="{7C4CCD9F-ED61-4DA7-9862-189C12B9EE8F}" destId="{5D0E0B8C-DA6D-4D08-A392-CE6DDA9FCC09}" srcOrd="0" destOrd="0" presId="urn:microsoft.com/office/officeart/2005/8/layout/hList7"/>
    <dgm:cxn modelId="{1970B14B-51E8-460E-97BD-A5DDAEDFF1FD}" type="presParOf" srcId="{7C4CCD9F-ED61-4DA7-9862-189C12B9EE8F}" destId="{B53F3CCD-066A-43EF-B7BF-E950B90F75F9}" srcOrd="1" destOrd="0" presId="urn:microsoft.com/office/officeart/2005/8/layout/hList7"/>
    <dgm:cxn modelId="{1A7419C1-8F44-4DB4-9F4B-DA19E062E1E9}" type="presParOf" srcId="{7C4CCD9F-ED61-4DA7-9862-189C12B9EE8F}" destId="{EE47E809-C47B-45DA-9FC0-626DD19A20C5}" srcOrd="2" destOrd="0" presId="urn:microsoft.com/office/officeart/2005/8/layout/hList7"/>
    <dgm:cxn modelId="{38EC3FAE-DDC9-4434-ACF7-558D2518B488}" type="presParOf" srcId="{7C4CCD9F-ED61-4DA7-9862-189C12B9EE8F}" destId="{A119C819-38F3-4836-A3D5-2F0E16E6598F}" srcOrd="3" destOrd="0" presId="urn:microsoft.com/office/officeart/2005/8/layout/hList7"/>
    <dgm:cxn modelId="{106A7012-CB1E-4F60-B255-B77B133A3A40}" type="presParOf" srcId="{4AAAD185-CAA5-42A3-9B86-B58A98A1AA26}" destId="{701D942F-DCDD-4078-9B5C-71F64149B8E2}" srcOrd="1" destOrd="0" presId="urn:microsoft.com/office/officeart/2005/8/layout/hList7"/>
    <dgm:cxn modelId="{B548E70A-EDDF-4FC3-8634-CEF8045104B5}" type="presParOf" srcId="{4AAAD185-CAA5-42A3-9B86-B58A98A1AA26}" destId="{027AE693-F3D4-4E49-A28D-8E794A48F593}" srcOrd="2" destOrd="0" presId="urn:microsoft.com/office/officeart/2005/8/layout/hList7"/>
    <dgm:cxn modelId="{BCD80782-6A65-4C4E-AA6C-E3AF37B489D5}" type="presParOf" srcId="{027AE693-F3D4-4E49-A28D-8E794A48F593}" destId="{4381BC03-4773-4ECF-8080-6DF03695D8DB}" srcOrd="0" destOrd="0" presId="urn:microsoft.com/office/officeart/2005/8/layout/hList7"/>
    <dgm:cxn modelId="{9281EF57-5CC6-4F29-921D-4162E73E6AF3}" type="presParOf" srcId="{027AE693-F3D4-4E49-A28D-8E794A48F593}" destId="{07F7BC2B-5704-4A07-A191-8C1E86F09A18}" srcOrd="1" destOrd="0" presId="urn:microsoft.com/office/officeart/2005/8/layout/hList7"/>
    <dgm:cxn modelId="{83164AD2-B321-425B-A229-5213C927458A}" type="presParOf" srcId="{027AE693-F3D4-4E49-A28D-8E794A48F593}" destId="{FE74CA51-9F63-4D52-A3B5-506275CB392C}" srcOrd="2" destOrd="0" presId="urn:microsoft.com/office/officeart/2005/8/layout/hList7"/>
    <dgm:cxn modelId="{8F5B8B8B-7867-4571-800D-CC41A83F3573}" type="presParOf" srcId="{027AE693-F3D4-4E49-A28D-8E794A48F593}" destId="{4E712DFD-D9DA-455C-A719-4C355CE5D04D}" srcOrd="3" destOrd="0" presId="urn:microsoft.com/office/officeart/2005/8/layout/hList7"/>
    <dgm:cxn modelId="{E1694203-61B2-4BA9-B28B-009C54449FC3}" type="presParOf" srcId="{4AAAD185-CAA5-42A3-9B86-B58A98A1AA26}" destId="{CBCFE8FA-F3C0-47C1-9CB4-4D95BDB74DB7}" srcOrd="3" destOrd="0" presId="urn:microsoft.com/office/officeart/2005/8/layout/hList7"/>
    <dgm:cxn modelId="{97891A3A-B595-47F0-8AC0-9D69A6004D1B}" type="presParOf" srcId="{4AAAD185-CAA5-42A3-9B86-B58A98A1AA26}" destId="{DABC818A-8EEB-4A54-A653-8620084963E0}" srcOrd="4" destOrd="0" presId="urn:microsoft.com/office/officeart/2005/8/layout/hList7"/>
    <dgm:cxn modelId="{6A4D8298-1624-47F7-B2D4-D200A38A9F30}" type="presParOf" srcId="{DABC818A-8EEB-4A54-A653-8620084963E0}" destId="{9AC913F9-8BDD-4CE4-A183-87078BEBB05D}" srcOrd="0" destOrd="0" presId="urn:microsoft.com/office/officeart/2005/8/layout/hList7"/>
    <dgm:cxn modelId="{28B2459D-FDD7-4614-8E0E-35ACCD75BE24}" type="presParOf" srcId="{DABC818A-8EEB-4A54-A653-8620084963E0}" destId="{21F5D74D-410D-4154-895C-23430FB04BAC}" srcOrd="1" destOrd="0" presId="urn:microsoft.com/office/officeart/2005/8/layout/hList7"/>
    <dgm:cxn modelId="{E57CABA7-528D-49E6-A793-D6D4ACC1E07D}" type="presParOf" srcId="{DABC818A-8EEB-4A54-A653-8620084963E0}" destId="{0DAA4144-D233-40CF-8AE0-61C5A1CCA2B7}" srcOrd="2" destOrd="0" presId="urn:microsoft.com/office/officeart/2005/8/layout/hList7"/>
    <dgm:cxn modelId="{9C814579-8EE7-4092-AA2C-4B30A737078A}" type="presParOf" srcId="{DABC818A-8EEB-4A54-A653-8620084963E0}" destId="{AE2DC2FC-C446-44BE-9504-BB4243B28D82}" srcOrd="3" destOrd="0" presId="urn:microsoft.com/office/officeart/2005/8/layout/hList7"/>
    <dgm:cxn modelId="{678392FD-C99D-44E3-9B9F-179EB5D7AC6F}" type="presParOf" srcId="{4AAAD185-CAA5-42A3-9B86-B58A98A1AA26}" destId="{BFE658A4-BE5D-4848-81B5-1C33A2EE1A63}" srcOrd="5" destOrd="0" presId="urn:microsoft.com/office/officeart/2005/8/layout/hList7"/>
    <dgm:cxn modelId="{46E70FD3-A77A-48F9-AEDD-E0CC809F1AD0}" type="presParOf" srcId="{4AAAD185-CAA5-42A3-9B86-B58A98A1AA26}" destId="{D5D195DB-AA08-40FB-A1DF-EF9BF12C648F}" srcOrd="6" destOrd="0" presId="urn:microsoft.com/office/officeart/2005/8/layout/hList7"/>
    <dgm:cxn modelId="{D46E66C1-5B13-4539-A00A-4A7457F38ACA}" type="presParOf" srcId="{D5D195DB-AA08-40FB-A1DF-EF9BF12C648F}" destId="{E24F7E09-99F9-44B4-B66B-8A4E62204F5F}" srcOrd="0" destOrd="0" presId="urn:microsoft.com/office/officeart/2005/8/layout/hList7"/>
    <dgm:cxn modelId="{3897D20B-5480-4D0B-AC8F-A954BC36C5B6}" type="presParOf" srcId="{D5D195DB-AA08-40FB-A1DF-EF9BF12C648F}" destId="{F652E659-6A25-4EBB-9EA7-984AB405E986}" srcOrd="1" destOrd="0" presId="urn:microsoft.com/office/officeart/2005/8/layout/hList7"/>
    <dgm:cxn modelId="{2AE2D285-E0E6-4C77-9597-7A78EADAD351}" type="presParOf" srcId="{D5D195DB-AA08-40FB-A1DF-EF9BF12C648F}" destId="{FB769663-3C87-416D-851C-E3531BE4F784}" srcOrd="2" destOrd="0" presId="urn:microsoft.com/office/officeart/2005/8/layout/hList7"/>
    <dgm:cxn modelId="{54B265D4-B4BF-4ED9-BEE2-121EC6931863}" type="presParOf" srcId="{D5D195DB-AA08-40FB-A1DF-EF9BF12C648F}" destId="{E58E3AE7-6CBC-402D-B753-8EA6A3EBFB2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C3843-DCBD-4FA9-B288-A98E643E53A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532FC-632A-44D7-8B41-00EE540AFD1A}">
      <dgm:prSet phldrT="[Текст]"/>
      <dgm:spPr>
        <a:xfrm rot="10800000">
          <a:off x="108169" y="359857"/>
          <a:ext cx="10435251" cy="963139"/>
        </a:xfrm>
        <a:prstGeom prst="homePlate">
          <a:avLst/>
        </a:prstGeom>
        <a:solidFill>
          <a:srgbClr val="88B954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спортивной инфраструктуры </a:t>
          </a:r>
          <a:b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")</a:t>
          </a:r>
          <a:endParaRPr lang="ru-RU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61CE422-14A0-4CE3-A27D-CAFAC531D55E}" type="par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66C36899-49D6-4F54-BF7D-2466E8793A88}" type="sib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4B7F6423-FD6B-4428-AEA2-575E73CB99B7}">
      <dgm:prSet phldrT="[Текст]"/>
      <dgm:spPr>
        <a:xfrm rot="10800000">
          <a:off x="569191" y="1615695"/>
          <a:ext cx="9990263" cy="1044968"/>
        </a:xfrm>
        <a:prstGeom prst="homePlate">
          <a:avLst/>
        </a:prstGeom>
        <a:solidFill>
          <a:srgbClr val="4FC4DD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популяризация физической культуры как фактора здорового образа жизни </a:t>
          </a:r>
        </a:p>
        <a:p>
          <a:pPr>
            <a:spcAft>
              <a:spcPts val="600"/>
            </a:spcAft>
          </a:pP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")</a:t>
          </a:r>
          <a:endParaRPr lang="ru-RU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A20110-9BF6-4CEE-B460-0CEDE8A299EF}" type="par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CE21BA44-E4CE-42D9-A47B-C6792548E65D}" type="sib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14CBA1A9-C514-44AB-9811-DF1C59795E9B}">
      <dgm:prSet phldrT="[Текст]"/>
      <dgm:spPr>
        <a:xfrm rot="10800000">
          <a:off x="243503" y="2996659"/>
          <a:ext cx="10291974" cy="1027359"/>
        </a:xfrm>
        <a:prstGeom prst="homePlate">
          <a:avLst/>
        </a:prstGeom>
        <a:solidFill>
          <a:srgbClr val="EE3F59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подготовка спортивного резерва </a:t>
          </a:r>
        </a:p>
        <a:p>
          <a:pPr>
            <a:spcAft>
              <a:spcPts val="600"/>
            </a:spcAft>
          </a:pPr>
          <a:r>
            <a:rPr lang="ru-RU" i="1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совершенствование системы спортивной подготовки</a:t>
          </a:r>
          <a:endParaRPr lang="ru-RU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1DC6711-7344-468D-B30D-44C54E173086}" type="par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792D5BB7-1611-487D-8678-F35CE2CD46B9}" type="sib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3C272579-0A5B-4A23-90E8-86A2AD521CEC}">
      <dgm:prSet/>
      <dgm:spPr>
        <a:xfrm rot="10800000">
          <a:off x="397543" y="4416027"/>
          <a:ext cx="10082292" cy="1064869"/>
        </a:xfrm>
        <a:prstGeom prst="homePlat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мероприятий по профилактике заболеваний </a:t>
          </a:r>
        </a:p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формированию у населения здорового образа жизни</a:t>
          </a:r>
          <a:endParaRPr lang="ru-RU" i="1" kern="1200" baseline="0" dirty="0">
            <a:solidFill>
              <a:srgbClr val="4472C4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476D316-B030-4364-A01C-9584F2970DF8}" type="parTrans" cxnId="{9A3FDFAB-C7CE-4498-9F11-5AAE7F9579CA}">
      <dgm:prSet/>
      <dgm:spPr/>
      <dgm:t>
        <a:bodyPr/>
        <a:lstStyle/>
        <a:p>
          <a:endParaRPr lang="ru-RU"/>
        </a:p>
      </dgm:t>
    </dgm:pt>
    <dgm:pt modelId="{A11BDFBC-4545-4F75-AAAB-210CEF15B541}" type="sibTrans" cxnId="{9A3FDFAB-C7CE-4498-9F11-5AAE7F9579CA}">
      <dgm:prSet/>
      <dgm:spPr/>
      <dgm:t>
        <a:bodyPr/>
        <a:lstStyle/>
        <a:p>
          <a:endParaRPr lang="ru-RU"/>
        </a:p>
      </dgm:t>
    </dgm:pt>
    <dgm:pt modelId="{DF2DA1FB-D25B-4F82-A852-154E5F9F1D9A}" type="pres">
      <dgm:prSet presAssocID="{241C3843-DCBD-4FA9-B288-A98E643E53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2082C-4C49-4595-BFF6-1A5034CFB3A4}" type="pres">
      <dgm:prSet presAssocID="{860532FC-632A-44D7-8B41-00EE540AFD1A}" presName="composite" presStyleCnt="0"/>
      <dgm:spPr/>
    </dgm:pt>
    <dgm:pt modelId="{50ED767D-5818-4156-BD18-985BE19578F4}" type="pres">
      <dgm:prSet presAssocID="{860532FC-632A-44D7-8B41-00EE540AFD1A}" presName="imgShp" presStyleLbl="fgImgPlace1" presStyleIdx="0" presStyleCnt="4" custScaleX="72512" custScaleY="71869" custLinFactX="-2874" custLinFactNeighborX="-100000" custLinFactNeighborY="26018"/>
      <dgm:spPr>
        <a:xfrm>
          <a:off x="364951" y="322881"/>
          <a:ext cx="1019862" cy="10108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C9BA664-7B2B-4779-82AD-07000A9B0570}" type="pres">
      <dgm:prSet presAssocID="{860532FC-632A-44D7-8B41-00EE540AFD1A}" presName="txShp" presStyleLbl="node1" presStyleIdx="0" presStyleCnt="4" custScaleX="150376" custScaleY="68479" custLinFactNeighborX="-2444" custLinFactNeighborY="2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73D3-FCAB-4806-A5E5-DE38C3F8F56F}" type="pres">
      <dgm:prSet presAssocID="{66C36899-49D6-4F54-BF7D-2466E8793A88}" presName="spacing" presStyleCnt="0"/>
      <dgm:spPr/>
    </dgm:pt>
    <dgm:pt modelId="{34D8372E-D659-4940-ADBE-6003A8A3D225}" type="pres">
      <dgm:prSet presAssocID="{4B7F6423-FD6B-4428-AEA2-575E73CB99B7}" presName="composite" presStyleCnt="0"/>
      <dgm:spPr/>
    </dgm:pt>
    <dgm:pt modelId="{38D71B9D-5E3D-4A79-85C6-BF5DD8F579EF}" type="pres">
      <dgm:prSet presAssocID="{4B7F6423-FD6B-4428-AEA2-575E73CB99B7}" presName="imgShp" presStyleLbl="fgImgPlace1" presStyleIdx="1" presStyleCnt="4" custScaleX="74970" custScaleY="78279" custLinFactX="-1645" custLinFactNeighborX="-100000" custLinFactNeighborY="12533"/>
      <dgm:spPr>
        <a:xfrm>
          <a:off x="347567" y="1591320"/>
          <a:ext cx="1054433" cy="11009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2A68FC78-5347-425B-872C-79622FFD1A93}" type="pres">
      <dgm:prSet presAssocID="{4B7F6423-FD6B-4428-AEA2-575E73CB99B7}" presName="txShp" presStyleLbl="node1" presStyleIdx="1" presStyleCnt="4" custScaleX="150376" custScaleY="74297" custLinFactNeighborX="814" custLinFactNeighborY="1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4341E-AC40-40C3-B003-9AD8F895F459}" type="pres">
      <dgm:prSet presAssocID="{CE21BA44-E4CE-42D9-A47B-C6792548E65D}" presName="spacing" presStyleCnt="0"/>
      <dgm:spPr/>
    </dgm:pt>
    <dgm:pt modelId="{ACD1D865-611A-48D9-88EB-5752DC3EFF69}" type="pres">
      <dgm:prSet presAssocID="{14CBA1A9-C514-44AB-9811-DF1C59795E9B}" presName="composite" presStyleCnt="0"/>
      <dgm:spPr/>
    </dgm:pt>
    <dgm:pt modelId="{234FDE9F-A208-404C-AF1F-75BB0D3742FD}" type="pres">
      <dgm:prSet presAssocID="{14CBA1A9-C514-44AB-9811-DF1C59795E9B}" presName="imgShp" presStyleLbl="fgImgPlace1" presStyleIdx="2" presStyleCnt="4" custScaleX="78313" custScaleY="76812" custLinFactX="-5181" custLinFactNeighborX="-100000" custLinFactNeighborY="3772"/>
      <dgm:spPr>
        <a:xfrm>
          <a:off x="277180" y="2988916"/>
          <a:ext cx="1101452" cy="10803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67DB128-B459-416D-A11C-F83C69274583}" type="pres">
      <dgm:prSet presAssocID="{14CBA1A9-C514-44AB-9811-DF1C59795E9B}" presName="txShp" presStyleLbl="node1" presStyleIdx="2" presStyleCnt="4" custScaleX="150376" custScaleY="73045" custLinFactNeighborX="-1574" custLinFactNeighborY="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DD23-9760-4F94-85CA-50B3819DEA94}" type="pres">
      <dgm:prSet presAssocID="{792D5BB7-1611-487D-8678-F35CE2CD46B9}" presName="spacing" presStyleCnt="0"/>
      <dgm:spPr/>
    </dgm:pt>
    <dgm:pt modelId="{4D856002-D331-4991-A169-D140E738F1A9}" type="pres">
      <dgm:prSet presAssocID="{3C272579-0A5B-4A23-90E8-86A2AD521CEC}" presName="composite" presStyleCnt="0"/>
      <dgm:spPr/>
    </dgm:pt>
    <dgm:pt modelId="{99667977-895C-45C4-AE08-899DADFFEBA0}" type="pres">
      <dgm:prSet presAssocID="{3C272579-0A5B-4A23-90E8-86A2AD521CEC}" presName="imgShp" presStyleLbl="fgImgPlace1" presStyleIdx="3" presStyleCnt="4" custScaleX="77778" custScaleY="76713" custLinFactX="-241" custLinFactNeighborX="-100000" custLinFactNeighborY="-13610"/>
      <dgm:spPr>
        <a:xfrm>
          <a:off x="337820" y="4372771"/>
          <a:ext cx="1093927" cy="10789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1C68EAF-F322-4A62-847B-0E240FEA8161}" type="pres">
      <dgm:prSet presAssocID="{3C272579-0A5B-4A23-90E8-86A2AD521CEC}" presName="txShp" presStyleLbl="node1" presStyleIdx="3" presStyleCnt="4" custScaleX="150376" custScaleY="75712" custLinFactNeighborX="-431" custLinFactNeighborY="-1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47394-02C3-49C2-8F0D-BDB61086986C}" type="presOf" srcId="{14CBA1A9-C514-44AB-9811-DF1C59795E9B}" destId="{A67DB128-B459-416D-A11C-F83C69274583}" srcOrd="0" destOrd="0" presId="urn:microsoft.com/office/officeart/2005/8/layout/vList3"/>
    <dgm:cxn modelId="{83BE6D29-0A23-4ECF-BC61-E15859A9BF6B}" srcId="{241C3843-DCBD-4FA9-B288-A98E643E53AA}" destId="{4B7F6423-FD6B-4428-AEA2-575E73CB99B7}" srcOrd="1" destOrd="0" parTransId="{DFA20110-9BF6-4CEE-B460-0CEDE8A299EF}" sibTransId="{CE21BA44-E4CE-42D9-A47B-C6792548E65D}"/>
    <dgm:cxn modelId="{80D55430-6FC9-4738-97B8-5FEB1766BB44}" srcId="{241C3843-DCBD-4FA9-B288-A98E643E53AA}" destId="{14CBA1A9-C514-44AB-9811-DF1C59795E9B}" srcOrd="2" destOrd="0" parTransId="{81DC6711-7344-468D-B30D-44C54E173086}" sibTransId="{792D5BB7-1611-487D-8678-F35CE2CD46B9}"/>
    <dgm:cxn modelId="{D2F440F1-6A14-4359-875F-946F4590F884}" type="presOf" srcId="{3C272579-0A5B-4A23-90E8-86A2AD521CEC}" destId="{91C68EAF-F322-4A62-847B-0E240FEA8161}" srcOrd="0" destOrd="0" presId="urn:microsoft.com/office/officeart/2005/8/layout/vList3"/>
    <dgm:cxn modelId="{AE16FB62-04C0-4620-99CE-23F39B0B8A4E}" srcId="{241C3843-DCBD-4FA9-B288-A98E643E53AA}" destId="{860532FC-632A-44D7-8B41-00EE540AFD1A}" srcOrd="0" destOrd="0" parTransId="{E61CE422-14A0-4CE3-A27D-CAFAC531D55E}" sibTransId="{66C36899-49D6-4F54-BF7D-2466E8793A88}"/>
    <dgm:cxn modelId="{807E5BF6-2C50-4CC9-88D4-BB69309437F6}" type="presOf" srcId="{241C3843-DCBD-4FA9-B288-A98E643E53AA}" destId="{DF2DA1FB-D25B-4F82-A852-154E5F9F1D9A}" srcOrd="0" destOrd="0" presId="urn:microsoft.com/office/officeart/2005/8/layout/vList3"/>
    <dgm:cxn modelId="{3001940B-D754-4F02-8C47-AD76C8082E12}" type="presOf" srcId="{4B7F6423-FD6B-4428-AEA2-575E73CB99B7}" destId="{2A68FC78-5347-425B-872C-79622FFD1A93}" srcOrd="0" destOrd="0" presId="urn:microsoft.com/office/officeart/2005/8/layout/vList3"/>
    <dgm:cxn modelId="{9A3FDFAB-C7CE-4498-9F11-5AAE7F9579CA}" srcId="{241C3843-DCBD-4FA9-B288-A98E643E53AA}" destId="{3C272579-0A5B-4A23-90E8-86A2AD521CEC}" srcOrd="3" destOrd="0" parTransId="{5476D316-B030-4364-A01C-9584F2970DF8}" sibTransId="{A11BDFBC-4545-4F75-AAAB-210CEF15B541}"/>
    <dgm:cxn modelId="{8CE3E6F0-B3BF-44BF-89A9-30C98A5D1FAD}" type="presOf" srcId="{860532FC-632A-44D7-8B41-00EE540AFD1A}" destId="{0C9BA664-7B2B-4779-82AD-07000A9B0570}" srcOrd="0" destOrd="0" presId="urn:microsoft.com/office/officeart/2005/8/layout/vList3"/>
    <dgm:cxn modelId="{0F07C3E5-5D97-4017-943E-DD6A7AA228B5}" type="presParOf" srcId="{DF2DA1FB-D25B-4F82-A852-154E5F9F1D9A}" destId="{CFD2082C-4C49-4595-BFF6-1A5034CFB3A4}" srcOrd="0" destOrd="0" presId="urn:microsoft.com/office/officeart/2005/8/layout/vList3"/>
    <dgm:cxn modelId="{973BACC9-69B1-4991-B75E-EA3EBFD2CCB2}" type="presParOf" srcId="{CFD2082C-4C49-4595-BFF6-1A5034CFB3A4}" destId="{50ED767D-5818-4156-BD18-985BE19578F4}" srcOrd="0" destOrd="0" presId="urn:microsoft.com/office/officeart/2005/8/layout/vList3"/>
    <dgm:cxn modelId="{000BD5BD-D3F2-4556-8408-FD7A20F2A4F0}" type="presParOf" srcId="{CFD2082C-4C49-4595-BFF6-1A5034CFB3A4}" destId="{0C9BA664-7B2B-4779-82AD-07000A9B0570}" srcOrd="1" destOrd="0" presId="urn:microsoft.com/office/officeart/2005/8/layout/vList3"/>
    <dgm:cxn modelId="{98331760-B115-4E98-AB85-4034E6533809}" type="presParOf" srcId="{DF2DA1FB-D25B-4F82-A852-154E5F9F1D9A}" destId="{A61373D3-FCAB-4806-A5E5-DE38C3F8F56F}" srcOrd="1" destOrd="0" presId="urn:microsoft.com/office/officeart/2005/8/layout/vList3"/>
    <dgm:cxn modelId="{C3662B66-BF63-466E-ABD8-0861181D4C9D}" type="presParOf" srcId="{DF2DA1FB-D25B-4F82-A852-154E5F9F1D9A}" destId="{34D8372E-D659-4940-ADBE-6003A8A3D225}" srcOrd="2" destOrd="0" presId="urn:microsoft.com/office/officeart/2005/8/layout/vList3"/>
    <dgm:cxn modelId="{334A585D-9CB6-4D2C-883C-98DE8B1ECE63}" type="presParOf" srcId="{34D8372E-D659-4940-ADBE-6003A8A3D225}" destId="{38D71B9D-5E3D-4A79-85C6-BF5DD8F579EF}" srcOrd="0" destOrd="0" presId="urn:microsoft.com/office/officeart/2005/8/layout/vList3"/>
    <dgm:cxn modelId="{134F9A65-6891-429D-A96D-BC3E6DA13A7D}" type="presParOf" srcId="{34D8372E-D659-4940-ADBE-6003A8A3D225}" destId="{2A68FC78-5347-425B-872C-79622FFD1A93}" srcOrd="1" destOrd="0" presId="urn:microsoft.com/office/officeart/2005/8/layout/vList3"/>
    <dgm:cxn modelId="{897B26E9-38DA-436A-84D1-26AA44297A26}" type="presParOf" srcId="{DF2DA1FB-D25B-4F82-A852-154E5F9F1D9A}" destId="{E1D4341E-AC40-40C3-B003-9AD8F895F459}" srcOrd="3" destOrd="0" presId="urn:microsoft.com/office/officeart/2005/8/layout/vList3"/>
    <dgm:cxn modelId="{1DE18055-68B6-4293-B8B7-878DE363D9A2}" type="presParOf" srcId="{DF2DA1FB-D25B-4F82-A852-154E5F9F1D9A}" destId="{ACD1D865-611A-48D9-88EB-5752DC3EFF69}" srcOrd="4" destOrd="0" presId="urn:microsoft.com/office/officeart/2005/8/layout/vList3"/>
    <dgm:cxn modelId="{055AAE20-70D9-4202-916B-717E51E140FE}" type="presParOf" srcId="{ACD1D865-611A-48D9-88EB-5752DC3EFF69}" destId="{234FDE9F-A208-404C-AF1F-75BB0D3742FD}" srcOrd="0" destOrd="0" presId="urn:microsoft.com/office/officeart/2005/8/layout/vList3"/>
    <dgm:cxn modelId="{8F3874D9-1261-40A7-9C02-315DE88B88F0}" type="presParOf" srcId="{ACD1D865-611A-48D9-88EB-5752DC3EFF69}" destId="{A67DB128-B459-416D-A11C-F83C69274583}" srcOrd="1" destOrd="0" presId="urn:microsoft.com/office/officeart/2005/8/layout/vList3"/>
    <dgm:cxn modelId="{CE6CDCD3-87B0-47B7-A29D-03117F501632}" type="presParOf" srcId="{DF2DA1FB-D25B-4F82-A852-154E5F9F1D9A}" destId="{6AC1DD23-9760-4F94-85CA-50B3819DEA94}" srcOrd="5" destOrd="0" presId="urn:microsoft.com/office/officeart/2005/8/layout/vList3"/>
    <dgm:cxn modelId="{458425C1-B999-4569-BEFF-C351E700E148}" type="presParOf" srcId="{DF2DA1FB-D25B-4F82-A852-154E5F9F1D9A}" destId="{4D856002-D331-4991-A169-D140E738F1A9}" srcOrd="6" destOrd="0" presId="urn:microsoft.com/office/officeart/2005/8/layout/vList3"/>
    <dgm:cxn modelId="{D7083428-3CB4-4A05-A1FF-6B6CBCD524EA}" type="presParOf" srcId="{4D856002-D331-4991-A169-D140E738F1A9}" destId="{99667977-895C-45C4-AE08-899DADFFEBA0}" srcOrd="0" destOrd="0" presId="urn:microsoft.com/office/officeart/2005/8/layout/vList3"/>
    <dgm:cxn modelId="{235BF12F-8E9C-4885-B874-FF999B2948FC}" type="presParOf" srcId="{4D856002-D331-4991-A169-D140E738F1A9}" destId="{91C68EAF-F322-4A62-847B-0E240FEA81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E0B8C-DA6D-4D08-A392-CE6DDA9FCC09}">
      <dsp:nvSpPr>
        <dsp:cNvPr id="0" name=""/>
        <dsp:cNvSpPr/>
      </dsp:nvSpPr>
      <dsp:spPr>
        <a:xfrm>
          <a:off x="2207" y="0"/>
          <a:ext cx="2314245" cy="51723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«Образование, воспитание, молодежная политика»</a:t>
          </a:r>
          <a:endParaRPr lang="ru-RU" sz="2400" kern="1200" dirty="0"/>
        </a:p>
      </dsp:txBody>
      <dsp:txXfrm>
        <a:off x="2207" y="2068954"/>
        <a:ext cx="2314245" cy="2068954"/>
      </dsp:txXfrm>
    </dsp:sp>
    <dsp:sp modelId="{A119C819-38F3-4836-A3D5-2F0E16E6598F}">
      <dsp:nvSpPr>
        <dsp:cNvPr id="0" name=""/>
        <dsp:cNvSpPr/>
      </dsp:nvSpPr>
      <dsp:spPr>
        <a:xfrm>
          <a:off x="298127" y="310343"/>
          <a:ext cx="1722404" cy="17224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1BC03-4773-4ECF-8080-6DF03695D8DB}">
      <dsp:nvSpPr>
        <dsp:cNvPr id="0" name=""/>
        <dsp:cNvSpPr/>
      </dsp:nvSpPr>
      <dsp:spPr>
        <a:xfrm>
          <a:off x="2385880" y="0"/>
          <a:ext cx="2314245" cy="517238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«Физическая культура </a:t>
          </a:r>
          <a:b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</a:b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и спорт» </a:t>
          </a:r>
          <a:endParaRPr lang="ru-RU" sz="2400" kern="1200" dirty="0"/>
        </a:p>
      </dsp:txBody>
      <dsp:txXfrm>
        <a:off x="2385880" y="2068954"/>
        <a:ext cx="2314245" cy="2068954"/>
      </dsp:txXfrm>
    </dsp:sp>
    <dsp:sp modelId="{4E712DFD-D9DA-455C-A719-4C355CE5D04D}">
      <dsp:nvSpPr>
        <dsp:cNvPr id="0" name=""/>
        <dsp:cNvSpPr/>
      </dsp:nvSpPr>
      <dsp:spPr>
        <a:xfrm>
          <a:off x="2681800" y="310343"/>
          <a:ext cx="1722404" cy="17224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13F9-8BDD-4CE4-A183-87078BEBB05D}">
      <dsp:nvSpPr>
        <dsp:cNvPr id="0" name=""/>
        <dsp:cNvSpPr/>
      </dsp:nvSpPr>
      <dsp:spPr>
        <a:xfrm>
          <a:off x="4769552" y="0"/>
          <a:ext cx="2314245" cy="517238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«Социальная поддержка»</a:t>
          </a:r>
          <a:endParaRPr lang="ru-RU" sz="2400" kern="1200" dirty="0"/>
        </a:p>
      </dsp:txBody>
      <dsp:txXfrm>
        <a:off x="4769552" y="2068954"/>
        <a:ext cx="2314245" cy="2068954"/>
      </dsp:txXfrm>
    </dsp:sp>
    <dsp:sp modelId="{AE2DC2FC-C446-44BE-9504-BB4243B28D82}">
      <dsp:nvSpPr>
        <dsp:cNvPr id="0" name=""/>
        <dsp:cNvSpPr/>
      </dsp:nvSpPr>
      <dsp:spPr>
        <a:xfrm>
          <a:off x="5065472" y="310343"/>
          <a:ext cx="1722404" cy="17224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F7E09-99F9-44B4-B66B-8A4E62204F5F}">
      <dsp:nvSpPr>
        <dsp:cNvPr id="0" name=""/>
        <dsp:cNvSpPr/>
      </dsp:nvSpPr>
      <dsp:spPr>
        <a:xfrm>
          <a:off x="7153225" y="0"/>
          <a:ext cx="2314245" cy="517238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«Культура»</a:t>
          </a:r>
          <a:endParaRPr lang="ru-RU" sz="2400" b="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>
        <a:off x="7153225" y="2068954"/>
        <a:ext cx="2314245" cy="2068954"/>
      </dsp:txXfrm>
    </dsp:sp>
    <dsp:sp modelId="{E58E3AE7-6CBC-402D-B753-8EA6A3EBFB29}">
      <dsp:nvSpPr>
        <dsp:cNvPr id="0" name=""/>
        <dsp:cNvSpPr/>
      </dsp:nvSpPr>
      <dsp:spPr>
        <a:xfrm>
          <a:off x="7449145" y="310343"/>
          <a:ext cx="1722404" cy="172240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8EF5A-E2C5-4778-9FCF-D87D5E241014}">
      <dsp:nvSpPr>
        <dsp:cNvPr id="0" name=""/>
        <dsp:cNvSpPr/>
      </dsp:nvSpPr>
      <dsp:spPr>
        <a:xfrm>
          <a:off x="-15" y="4137909"/>
          <a:ext cx="9469708" cy="7758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BA664-7B2B-4779-82AD-07000A9B0570}">
      <dsp:nvSpPr>
        <dsp:cNvPr id="0" name=""/>
        <dsp:cNvSpPr/>
      </dsp:nvSpPr>
      <dsp:spPr>
        <a:xfrm rot="10800000">
          <a:off x="-2" y="337835"/>
          <a:ext cx="11009460" cy="907644"/>
        </a:xfrm>
        <a:prstGeom prst="homePlate">
          <a:avLst/>
        </a:prstGeom>
        <a:solidFill>
          <a:srgbClr val="88B954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8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спортивной инфраструктуры </a:t>
          </a:r>
          <a:br>
            <a:rPr lang="ru-RU" sz="24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4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рамках реализации флагманского проекта "#</a:t>
          </a:r>
          <a:r>
            <a:rPr lang="ru-RU" sz="2400" i="1" kern="1200" dirty="0" err="1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вАтмосфереСпорта</a:t>
          </a:r>
          <a:r>
            <a:rPr lang="ru-RU" sz="24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")</a:t>
          </a:r>
          <a:endParaRPr lang="ru-RU" sz="2400" kern="1200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26909" y="337835"/>
        <a:ext cx="10782549" cy="907644"/>
      </dsp:txXfrm>
    </dsp:sp>
    <dsp:sp modelId="{50ED767D-5818-4156-BD18-985BE19578F4}">
      <dsp:nvSpPr>
        <dsp:cNvPr id="0" name=""/>
        <dsp:cNvSpPr/>
      </dsp:nvSpPr>
      <dsp:spPr>
        <a:xfrm>
          <a:off x="5" y="346106"/>
          <a:ext cx="961099" cy="9525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8FC78-5347-425B-872C-79622FFD1A93}">
      <dsp:nvSpPr>
        <dsp:cNvPr id="0" name=""/>
        <dsp:cNvSpPr/>
      </dsp:nvSpPr>
      <dsp:spPr>
        <a:xfrm rot="10800000">
          <a:off x="-2" y="1521313"/>
          <a:ext cx="11009460" cy="984758"/>
        </a:xfrm>
        <a:prstGeom prst="homePlate">
          <a:avLst/>
        </a:prstGeom>
        <a:solidFill>
          <a:srgbClr val="4FC4DD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8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популяризация физической культуры как фактора здорового образа жизни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рамках реализации флагманского проекта "#</a:t>
          </a:r>
          <a:r>
            <a:rPr lang="ru-RU" sz="2300" i="1" kern="1200" dirty="0" err="1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вАтмосфереСпорта</a:t>
          </a:r>
          <a:r>
            <a:rPr lang="ru-RU" sz="23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")</a:t>
          </a:r>
          <a:endParaRPr lang="ru-RU" sz="2300" kern="1200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6187" y="1521313"/>
        <a:ext cx="10763271" cy="984758"/>
      </dsp:txXfrm>
    </dsp:sp>
    <dsp:sp modelId="{38D71B9D-5E3D-4A79-85C6-BF5DD8F579EF}">
      <dsp:nvSpPr>
        <dsp:cNvPr id="0" name=""/>
        <dsp:cNvSpPr/>
      </dsp:nvSpPr>
      <dsp:spPr>
        <a:xfrm>
          <a:off x="5" y="1515600"/>
          <a:ext cx="993678" cy="10375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B128-B459-416D-A11C-F83C69274583}">
      <dsp:nvSpPr>
        <dsp:cNvPr id="0" name=""/>
        <dsp:cNvSpPr/>
      </dsp:nvSpPr>
      <dsp:spPr>
        <a:xfrm rot="10800000">
          <a:off x="-2" y="2822708"/>
          <a:ext cx="11009460" cy="968164"/>
        </a:xfrm>
        <a:prstGeom prst="homePlate">
          <a:avLst/>
        </a:prstGeom>
        <a:solidFill>
          <a:srgbClr val="EE3F59">
            <a:alpha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8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подготовка спортивного резерва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dirty="0" smtClean="0">
              <a:solidFill>
                <a:srgbClr val="1F4E7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совершенствование системы спортивной подготовки</a:t>
          </a:r>
          <a:endParaRPr lang="ru-RU" sz="2300" kern="1200" dirty="0">
            <a:solidFill>
              <a:srgbClr val="1F4E79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42039" y="2822708"/>
        <a:ext cx="10767419" cy="968164"/>
      </dsp:txXfrm>
    </dsp:sp>
    <dsp:sp modelId="{234FDE9F-A208-404C-AF1F-75BB0D3742FD}">
      <dsp:nvSpPr>
        <dsp:cNvPr id="0" name=""/>
        <dsp:cNvSpPr/>
      </dsp:nvSpPr>
      <dsp:spPr>
        <a:xfrm>
          <a:off x="0" y="2832669"/>
          <a:ext cx="1037988" cy="101809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8EAF-F322-4A62-847B-0E240FEA8161}">
      <dsp:nvSpPr>
        <dsp:cNvPr id="0" name=""/>
        <dsp:cNvSpPr/>
      </dsp:nvSpPr>
      <dsp:spPr>
        <a:xfrm rot="10800000">
          <a:off x="-2" y="4039520"/>
          <a:ext cx="11009460" cy="1003513"/>
        </a:xfrm>
        <a:prstGeom prst="homePlat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8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baseline="0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мероприятий по профилактике заболеваний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300" i="1" kern="1200" baseline="0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формированию у населения здорового образа жизни</a:t>
          </a:r>
          <a:endParaRPr lang="ru-RU" sz="2300" i="1" kern="1200" baseline="0" dirty="0">
            <a:solidFill>
              <a:srgbClr val="4472C4">
                <a:lumMod val="7500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250876" y="4039520"/>
        <a:ext cx="10758582" cy="1003513"/>
      </dsp:txXfrm>
    </dsp:sp>
    <dsp:sp modelId="{99667977-895C-45C4-AE08-899DADFFEBA0}">
      <dsp:nvSpPr>
        <dsp:cNvPr id="0" name=""/>
        <dsp:cNvSpPr/>
      </dsp:nvSpPr>
      <dsp:spPr>
        <a:xfrm>
          <a:off x="5" y="4016027"/>
          <a:ext cx="1030897" cy="10167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2AF78E-FFAD-974F-90F9-90119C17D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C8B07-75A3-9C4F-9A69-BB07F220A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592" y="386093"/>
            <a:ext cx="695102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98A3C-02AC-914E-A09C-C8F676EF5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592" y="2865768"/>
            <a:ext cx="69510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8E05-6956-964B-B33D-04221FC7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7198-8907-CC4F-8457-C8DEA733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B9CC-6EEE-D342-A7DC-0BDE23FB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323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9905-0108-8B45-A428-A0F1F06F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70BE0-6C8E-854C-9840-DA8A4489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0063-A534-6A4D-BACD-68D2F953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B807-D7D4-9645-A69C-A0646C5A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BDD1-51AC-F944-8963-5F65D126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166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51DA0-B9BA-9242-8EFE-C7553949B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FA50B-018D-064B-9201-D7AE34ED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4066-701A-3F4C-B222-07DD3376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88E7-4AE2-8F43-8235-9CAAFC4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A215-8897-094D-A802-2B2F5A43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872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D58-8D43-074F-8DF2-81CBD57B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0DA5-062C-FC4B-9F9E-28A9FDD2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B3BD-B302-6147-BA67-5EF39565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19E1-B44C-8847-92DB-EBE55581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5334-FB0C-2049-BAEB-A9626AB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369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DA05-80D8-B64B-A82D-AF42D27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F644-B84D-F949-8EE9-3B0C7907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50DC-E998-A14A-A1FA-7F7795C9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19A3D-296C-154C-B563-1CD34049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3863-70CC-BC4C-9402-7E25458B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009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41F0-411F-C54D-A62B-1DE27554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DD56-7651-4D41-8F5F-62BDE1CE2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1F6FB-2E7D-C74E-8C47-474C6230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016E-FDBD-3541-A493-066F04A6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20F6-3AB0-1541-AC39-95B86E1B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32DF6-DF21-4046-99FE-363EDE10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273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4ED0-4543-2B4F-AFCB-65BBB249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C5FFB-92F8-E54D-AD06-648E729B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F6AC2-2466-3549-BBB9-3F1D77D4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23CC8-D38B-2044-8ABC-EF21CEEC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3D2D5-2037-3C46-93D6-68EAC502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41699-DA27-854F-AC5D-F79E4836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92B1E-848C-A840-B0B5-85A9862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103FE-6351-8D45-A975-5BB171BF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800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A1EF-62E2-AC42-9015-618B853B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4884F-BF98-BD44-B257-130C719C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77D90-56D4-8A4F-9DFD-B6A0BC8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E8076-C607-9040-B443-8A861EBA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85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E20E3-1C3C-9442-9684-6CCA770A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7B46-7491-9A45-92F8-C4017F96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928C7-1355-E648-B677-496C5A66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60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ED14-6227-9644-93EC-8313A0BD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118A-D15D-8247-B3AD-7B2A4C24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A907F-BF8E-7F42-A4AD-F3274156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4769-5E2E-C94A-B42F-8CE6EB60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9B174-5679-5743-8986-253CFCBF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A4750-E891-DF48-9523-D3D98FB0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494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48A-A2AF-6E4B-9C7B-FDB75859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61E7B-2C28-6D4B-9FD5-99F9D7707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F178-38E3-2A4B-A91C-70AA268F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2584-6FB9-E844-909C-B74C6F29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71D32-4203-B846-A0B9-834EC497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D1E65-1590-9B47-8909-306BA91D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182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308632-BD79-504E-84F5-B9D1CDB58A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EA1D7-B0C6-8541-B84D-84C6CE76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D699E-5BD7-CB4F-AA57-8FAF4639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304F-C3C0-9242-B331-4BDCB53C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5691-7500-384C-868B-9CA170B9C10D}" type="datetimeFigureOut">
              <a:rPr lang="en-UA" smtClean="0"/>
              <a:t>12/20/2023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86FD-8B03-FD4A-96E7-80895F48D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E9A3-57F4-694F-8A6C-0A8A8E37C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DA36-B87B-7948-A26F-7371C2392CCB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571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9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A707-AE72-0C4E-9823-AA98CA62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852" y="317082"/>
            <a:ext cx="6951023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среда»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</a:t>
            </a:r>
            <a:endParaRPr lang="en-UA" dirty="0"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FF8A6-AEFF-C84A-8BD3-AE93C17A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74" y="2728347"/>
            <a:ext cx="6951023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направления: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города 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Томазова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6354"/>
            <a:ext cx="1723292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097" y="306998"/>
            <a:ext cx="1094404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«Физическая культура и спорт»</a:t>
            </a:r>
            <a:b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096" y="799441"/>
            <a:ext cx="114961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Флагманский проект "#</a:t>
            </a:r>
            <a:r>
              <a:rPr kumimoji="0" lang="ru-RU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вАтмосфереСпорта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63154"/>
              </p:ext>
            </p:extLst>
          </p:nvPr>
        </p:nvGraphicFramePr>
        <p:xfrm>
          <a:off x="432662" y="1276755"/>
          <a:ext cx="11524045" cy="5517932"/>
        </p:xfrm>
        <a:graphic>
          <a:graphicData uri="http://schemas.openxmlformats.org/drawingml/2006/table">
            <a:tbl>
              <a:tblPr/>
              <a:tblGrid>
                <a:gridCol w="233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флагманского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800" dirty="0" err="1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вАтмосфереСпорта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    от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 собственности, вовлечённых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 проекта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 -          не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150 ед.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организации вовлечены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реализацию проекта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kern="12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2023 году привлечены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систематическим занятиям физической культурой и спортом: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- 85,0% от числа детей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молодежи;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46,0% от числа граждан среднего возраста;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- 14,5% от числа граждан старшего возраста;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- 20,2% от числа лиц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ограниченными возможностями здоровья и инвалидов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579" y="174667"/>
            <a:ext cx="82912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086" y="259118"/>
            <a:ext cx="11271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«Физическая культура и спорт»</a:t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086" y="682636"/>
            <a:ext cx="621677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проекты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35792"/>
              </p:ext>
            </p:extLst>
          </p:nvPr>
        </p:nvGraphicFramePr>
        <p:xfrm>
          <a:off x="351064" y="1277155"/>
          <a:ext cx="11627891" cy="4736780"/>
        </p:xfrm>
        <a:graphic>
          <a:graphicData uri="http://schemas.openxmlformats.org/drawingml/2006/table">
            <a:tbl>
              <a:tblPr/>
              <a:tblGrid>
                <a:gridCol w="252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объектов различной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реконструкция объектов: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- 11 объектов;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- 35 объектов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период с 2019 по 2023 год создано и реконструировано 19 объектов, в том числе в 2023 году -10 объектов; произошло увеличение единовременной пропускной способности на 3879 человек, из них в 2023 году на 306 человек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827" y="109022"/>
            <a:ext cx="82912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679" y="220407"/>
            <a:ext cx="1166003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поддержка»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СТРАТЕГИЧЕСКАЯ ЦЕЛЬ ПРОЕКТА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осуществления жизнедеятельности и труда жителей города Сургута в соответствии с нормами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нормативами, установленными действующим законодательством, в том числе в рамках реализации переданных государственных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</a:p>
          <a:p>
            <a:pPr lvl="0">
              <a:spcBef>
                <a:spcPts val="600"/>
              </a:spcBef>
            </a:pPr>
            <a:r>
              <a:rPr lang="ru-RU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 ВЕКТОРА:</a:t>
            </a:r>
            <a:endParaRPr lang="ru-RU" u="sng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196" y="2050563"/>
            <a:ext cx="2726614" cy="4574146"/>
          </a:xfrm>
          <a:prstGeom prst="rect">
            <a:avLst/>
          </a:pr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граждан,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путём реализации переданных государственных полномочий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1063" y="2017764"/>
            <a:ext cx="2726614" cy="4606945"/>
          </a:xfrm>
          <a:prstGeom prst="rect">
            <a:avLst/>
          </a:pr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kern="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70771" y="2017766"/>
            <a:ext cx="2726614" cy="4606944"/>
          </a:xfrm>
          <a:prstGeom prst="rect">
            <a:avLst/>
          </a:pr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условий и охраны труда, обеспечивающих сохранение жизни и здоровья работников организаций города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11401245" y="59007"/>
            <a:ext cx="589472" cy="5927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44990" y="2253948"/>
            <a:ext cx="2149554" cy="182641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40228"/>
              </p:ext>
            </p:extLst>
          </p:nvPr>
        </p:nvGraphicFramePr>
        <p:xfrm>
          <a:off x="904883" y="2270970"/>
          <a:ext cx="2053086" cy="180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Точечный рисунок" r:id="rId5" imgW="3162240" imgH="3048120" progId="Paint.Picture">
                  <p:embed/>
                </p:oleObj>
              </mc:Choice>
              <mc:Fallback>
                <p:oleObj name="Точечный рисунок" r:id="rId5" imgW="3162240" imgH="304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4883" y="2270970"/>
                        <a:ext cx="2053086" cy="180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44" y="2270970"/>
            <a:ext cx="2018582" cy="18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834" y="197107"/>
            <a:ext cx="113989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«Социальная поддержка»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54256"/>
              </p:ext>
            </p:extLst>
          </p:nvPr>
        </p:nvGraphicFramePr>
        <p:xfrm>
          <a:off x="272417" y="1246909"/>
          <a:ext cx="11627893" cy="4103295"/>
        </p:xfrm>
        <a:graphic>
          <a:graphicData uri="http://schemas.openxmlformats.org/drawingml/2006/table">
            <a:tbl>
              <a:tblPr/>
              <a:tblGrid>
                <a:gridCol w="805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baseline="0" dirty="0" smtClean="0">
                        <a:solidFill>
                          <a:srgbClr val="DA251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1200" kern="1200" baseline="0" dirty="0" smtClean="0">
                        <a:solidFill>
                          <a:srgbClr val="DA251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ru-RU" sz="3000" i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3000" i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Доля граждан, получивших социальную поддержку в общей численности граждан, имеющих право на ее получение и обратившихся за ее получением,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 Доля работников организаций муниципального сектора, охваченных мероприятиями по улучшению условий и охраны труда в общей численности работников муниципальных организаций,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Соотношение прожиточного минимума и пенсии по старости, коэффициент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11281415" y="197107"/>
            <a:ext cx="689317" cy="6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833" y="222986"/>
            <a:ext cx="111143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«Социальная поддержка»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04616"/>
              </p:ext>
            </p:extLst>
          </p:nvPr>
        </p:nvGraphicFramePr>
        <p:xfrm>
          <a:off x="336944" y="993614"/>
          <a:ext cx="11750722" cy="5449969"/>
        </p:xfrm>
        <a:graphic>
          <a:graphicData uri="http://schemas.openxmlformats.org/drawingml/2006/table">
            <a:tbl>
              <a:tblPr/>
              <a:tblGrid>
                <a:gridCol w="310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(строительство) и предоставление детям-сиротам и детям, оставшимся без попечения родителей, лицам из числа детей-сирот и детей, оставшихся без попечения родителей, жилых помещений специализированного жилищного фонда по договорам найма специализированных жилых помещений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помещений, 50 человек ежегодно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человек из числа детей-сирот, оставшихся без попечения родителей, обеспечены жилыми помещениями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 социальной поддержки по проезду в городском пассажирском транспорте общего пользования отдельным категориям населения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обеспеченных мерами социальной поддержки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проезду в городском пассажирском транспорте общего пользования, от численности граждан, имеющих право на их получение, и обратившихся за их получением, на уровне 100%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-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Выдано 21 446 социальных транспортных карт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579" marR="52579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625" y="220735"/>
            <a:ext cx="583119" cy="5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954" y="205734"/>
            <a:ext cx="1121783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«Культура»</a:t>
            </a:r>
          </a:p>
          <a:p>
            <a:pPr lvl="0">
              <a:spcAft>
                <a:spcPts val="600"/>
              </a:spcAft>
            </a:pP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ВЕКТОРА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обеспечения доступа жителей к культурным ценностям и услугам</a:t>
            </a:r>
          </a:p>
          <a:p>
            <a:pPr lvl="0">
              <a:spcAft>
                <a:spcPts val="600"/>
              </a:spcAft>
            </a:pP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ВЕКТОРА: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50352" y="1817955"/>
            <a:ext cx="3323673" cy="286621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grpSp>
        <p:nvGrpSpPr>
          <p:cNvPr id="6" name="Группа 5"/>
          <p:cNvGrpSpPr/>
          <p:nvPr/>
        </p:nvGrpSpPr>
        <p:grpSpPr>
          <a:xfrm>
            <a:off x="3021563" y="3461842"/>
            <a:ext cx="3323673" cy="2866218"/>
            <a:chOff x="2779057" y="1980181"/>
            <a:chExt cx="3323673" cy="2866218"/>
          </a:xfrm>
        </p:grpSpPr>
        <p:sp>
          <p:nvSpPr>
            <p:cNvPr id="7" name="Шестиугольник 6"/>
            <p:cNvSpPr/>
            <p:nvPr/>
          </p:nvSpPr>
          <p:spPr>
            <a:xfrm>
              <a:off x="2779057" y="1980181"/>
              <a:ext cx="3323673" cy="286621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8" name="Шестиугольник 4"/>
            <p:cNvSpPr txBox="1"/>
            <p:nvPr/>
          </p:nvSpPr>
          <p:spPr>
            <a:xfrm>
              <a:off x="3294881" y="2425010"/>
              <a:ext cx="2292025" cy="1976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590" rIns="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современной инфраструктуры отрасли "Культура"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92774" y="1930097"/>
            <a:ext cx="3323673" cy="2866218"/>
            <a:chOff x="5559282" y="436153"/>
            <a:chExt cx="3323673" cy="2866218"/>
          </a:xfrm>
        </p:grpSpPr>
        <p:sp>
          <p:nvSpPr>
            <p:cNvPr id="10" name="Шестиугольник 9"/>
            <p:cNvSpPr/>
            <p:nvPr/>
          </p:nvSpPr>
          <p:spPr>
            <a:xfrm>
              <a:off x="5559282" y="436153"/>
              <a:ext cx="3323673" cy="286621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1" name="Шестиугольник 4"/>
            <p:cNvSpPr txBox="1"/>
            <p:nvPr/>
          </p:nvSpPr>
          <p:spPr>
            <a:xfrm>
              <a:off x="6075106" y="880982"/>
              <a:ext cx="2292025" cy="19765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21590" rIns="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системы </a:t>
              </a:r>
              <a:r>
                <a:rPr kumimoji="0" lang="ru-RU" sz="2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разнопрофильных</a:t>
              </a:r>
              <a:r>
                <a:rPr kumimoji="0" lang="ru-RU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услуг отрасли "Культура": информационных, библиотечных, музейных, досуговых и других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Шестиугольник 11"/>
          <p:cNvSpPr/>
          <p:nvPr/>
        </p:nvSpPr>
        <p:spPr>
          <a:xfrm>
            <a:off x="8600623" y="3585621"/>
            <a:ext cx="3323673" cy="286621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34" y="205734"/>
            <a:ext cx="829665" cy="7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536" y="274744"/>
            <a:ext cx="29820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«Культура»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1937"/>
              </p:ext>
            </p:extLst>
          </p:nvPr>
        </p:nvGraphicFramePr>
        <p:xfrm>
          <a:off x="381599" y="1719619"/>
          <a:ext cx="11518711" cy="3271760"/>
        </p:xfrm>
        <a:graphic>
          <a:graphicData uri="http://schemas.openxmlformats.org/drawingml/2006/table">
            <a:tbl>
              <a:tblPr/>
              <a:tblGrid>
                <a:gridCol w="704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9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kern="1200" baseline="0" dirty="0" smtClean="0">
                        <a:solidFill>
                          <a:srgbClr val="DA251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1800" kern="1200" baseline="0" dirty="0" smtClean="0">
                        <a:solidFill>
                          <a:srgbClr val="DA251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3000" i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3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потребителей качеством оказания муниципальных услуг и работ в сфере культуры, 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числа опрошенных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92,64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102,93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Рост количества посещений жителями города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культурных мероприятий,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107,72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89,77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2" y="1843024"/>
            <a:ext cx="1762898" cy="982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97" y="274744"/>
            <a:ext cx="798114" cy="7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668" y="162601"/>
            <a:ext cx="3253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«Культура»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668" y="623638"/>
            <a:ext cx="115392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Флагманский проект «</a:t>
            </a:r>
            <a:r>
              <a:rPr kumimoji="0" lang="ru-RU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АртМолл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31315"/>
              </p:ext>
            </p:extLst>
          </p:nvPr>
        </p:nvGraphicFramePr>
        <p:xfrm>
          <a:off x="259307" y="1365389"/>
          <a:ext cx="11382233" cy="3788897"/>
        </p:xfrm>
        <a:graphic>
          <a:graphicData uri="http://schemas.openxmlformats.org/drawingml/2006/table">
            <a:tbl>
              <a:tblPr/>
              <a:tblGrid>
                <a:gridCol w="214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5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проекта «Исторический</a:t>
                      </a:r>
                      <a:r>
                        <a:rPr lang="ru-RU" sz="1800" baseline="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парк «Россия – Моя история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 креативного пространства 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- 1 ед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 свыше 260 тыс. жителей автономного округа в год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2023 год автономную</a:t>
                      </a:r>
                      <a:r>
                        <a:rPr lang="ru-RU" sz="1800" kern="1200" baseline="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некоммерческую организацию 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«Центр патриотических проектов «Моя история»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(ранее – АНО «Мультимедийный исторический парк «Моя история») посетило 77533 человека.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83" y="234359"/>
            <a:ext cx="931653" cy="8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281" y="179854"/>
            <a:ext cx="109106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«Культура»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281" y="527707"/>
            <a:ext cx="105742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проекты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51723"/>
              </p:ext>
            </p:extLst>
          </p:nvPr>
        </p:nvGraphicFramePr>
        <p:xfrm>
          <a:off x="239971" y="977465"/>
          <a:ext cx="11880141" cy="5850192"/>
        </p:xfrm>
        <a:graphic>
          <a:graphicData uri="http://schemas.openxmlformats.org/drawingml/2006/table">
            <a:tbl>
              <a:tblPr/>
              <a:tblGrid>
                <a:gridCol w="26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строительство объектов сферы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культуры: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-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объекта;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объектов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2159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и строительство объектов культуры в 2023 году не производились</a:t>
                      </a:r>
                    </a:p>
                    <a:p>
                      <a:pPr indent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информационно-маркетинговому обеспечению развития культуры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официальных сайтов, страниц в социальных сетях муниципальных учреждений культуры: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этап - да;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этап - да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2159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учреждений культуры имеют официальные сайты, которые содержат актуальную информацию о деятельности учреждений: правоустанавливающие документы, цели и задачи учреждений, перечень основных видов деятельности, условия оказания услуг (выполнения работ), результаты деятельности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достижения.</a:t>
                      </a:r>
                    </a:p>
                    <a:p>
                      <a:pPr marL="0" marR="0" lvl="0" indent="2159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Информацию о проводимых мероприятиях учреждения культуры размещают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страницах социальных сетей, других Интернет-ресурсах (</a:t>
                      </a:r>
                      <a:r>
                        <a:rPr lang="ru-RU" sz="1800" kern="1200" dirty="0" err="1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ok.ru, </a:t>
                      </a:r>
                      <a:r>
                        <a:rPr lang="en-US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tele</a:t>
                      </a:r>
                      <a:r>
                        <a:rPr lang="ru-RU" sz="1800" kern="1200" dirty="0" err="1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gram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др.)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337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89" y="134555"/>
            <a:ext cx="884635" cy="7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042" y="317877"/>
            <a:ext cx="51857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«Социальная среда»</a:t>
            </a:r>
            <a:endParaRPr lang="ru-RU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42391"/>
              </p:ext>
            </p:extLst>
          </p:nvPr>
        </p:nvGraphicFramePr>
        <p:xfrm>
          <a:off x="333212" y="1500995"/>
          <a:ext cx="11450471" cy="3614873"/>
        </p:xfrm>
        <a:graphic>
          <a:graphicData uri="http://schemas.openxmlformats.org/drawingml/2006/table">
            <a:tbl>
              <a:tblPr/>
              <a:tblGrid>
                <a:gridCol w="5744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i="1" kern="1200" dirty="0" smtClean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i="1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Рост численности постоянного населения (среднегодовой), %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Соотношение прожиточного минимума и среднедушевого дохода, коэффициент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Ожидаемая продолжительность жизни при рождении, лет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75,74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800" kern="12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92" y="152625"/>
            <a:ext cx="1074360" cy="10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4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5274" y="338340"/>
            <a:ext cx="11686709" cy="5257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000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СТРАТЕГИЧЕСКАЯ ЦЕЛЬ НАПРАВЛЕНИЯ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развития человеческого капитала</a:t>
            </a: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373" y="483392"/>
            <a:ext cx="869793" cy="86979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66138236"/>
              </p:ext>
            </p:extLst>
          </p:nvPr>
        </p:nvGraphicFramePr>
        <p:xfrm>
          <a:off x="1263790" y="972446"/>
          <a:ext cx="9469678" cy="517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5351204"/>
            <a:ext cx="9271001" cy="793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010" y="384720"/>
            <a:ext cx="11004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«Социальная среда»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5" y="1851529"/>
            <a:ext cx="3233382" cy="3233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2897" y="2698779"/>
            <a:ext cx="6915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Спасибо за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внимание!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274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A707-AE72-0C4E-9823-AA98CA62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852" y="317082"/>
            <a:ext cx="6951023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среда»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</a:t>
            </a:r>
            <a:endParaRPr lang="en-UA" dirty="0"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FF8A6-AEFF-C84A-8BD3-AE93C17A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74" y="2728347"/>
            <a:ext cx="6951023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направления: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города 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Томазова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6354"/>
            <a:ext cx="1723292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178" y="188741"/>
            <a:ext cx="10515600" cy="508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«Образование, воспитание, молодежная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5609" y="871585"/>
            <a:ext cx="11326482" cy="102286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ru-RU" sz="1900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СТРАТЕГИЧЕСКАЯ ЦЕЛЬ ВЕКТОРА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доступного и качественного образования в соответствии с индивидуальными запросами, способностями и потребностями каждого жителя города Сургута, направленного на дальнейшую самореализацию личности, ее профессиональное самоопределение.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39420" y="2405284"/>
            <a:ext cx="11245131" cy="478660"/>
            <a:chOff x="0" y="0"/>
            <a:chExt cx="10720541" cy="83343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F6921E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572014" y="0"/>
              <a:ext cx="9148527" cy="833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l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</a:t>
              </a:r>
              <a:r>
                <a:rPr kumimoji="0" lang="ru-RU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дошкольного образования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7" y="2405284"/>
            <a:ext cx="1238490" cy="47866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38191" y="2892550"/>
            <a:ext cx="11245132" cy="526107"/>
            <a:chOff x="0" y="901846"/>
            <a:chExt cx="10720542" cy="83343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901846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2C8537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573187" y="901846"/>
              <a:ext cx="9147355" cy="833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l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развитие системы общего образования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732037" y="2883944"/>
            <a:ext cx="1238490" cy="460416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000" b="-45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grpSp>
        <p:nvGrpSpPr>
          <p:cNvPr id="14" name="Группа 13"/>
          <p:cNvGrpSpPr/>
          <p:nvPr/>
        </p:nvGrpSpPr>
        <p:grpSpPr>
          <a:xfrm>
            <a:off x="738191" y="3388421"/>
            <a:ext cx="11246360" cy="537595"/>
            <a:chOff x="0" y="1833561"/>
            <a:chExt cx="10720541" cy="83343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833562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A72481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1573015" y="1833561"/>
              <a:ext cx="9147526" cy="833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l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повышение качества и доступности дополнительного образования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6961" y="3944347"/>
            <a:ext cx="11246361" cy="704713"/>
            <a:chOff x="0" y="2775280"/>
            <a:chExt cx="10720541" cy="8334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775280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194291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1574187" y="2775280"/>
              <a:ext cx="9146354" cy="833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just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реализация молодежной политики для успешной социализации и эффективной самореализации детей и молодежи города, развитие их потенциала в интересах общества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8191" y="4642828"/>
            <a:ext cx="11246360" cy="625769"/>
            <a:chOff x="0" y="3614154"/>
            <a:chExt cx="10720541" cy="86147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642188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00A0AC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1573015" y="3614154"/>
              <a:ext cx="9147526" cy="833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marR="0" lvl="0" indent="0" algn="l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развитие </a:t>
              </a:r>
              <a:r>
                <a:rPr kumimoji="0" lang="ru-RU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волонтёрства</a:t>
              </a: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и добровольчества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498" y="5255657"/>
            <a:ext cx="11247591" cy="695784"/>
            <a:chOff x="0" y="4585229"/>
            <a:chExt cx="10720541" cy="83343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4585229"/>
              <a:ext cx="10720541" cy="833437"/>
            </a:xfrm>
            <a:prstGeom prst="roundRect">
              <a:avLst>
                <a:gd name="adj" fmla="val 10000"/>
              </a:avLst>
            </a:prstGeom>
            <a:solidFill>
              <a:srgbClr val="F15229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1576363" y="4585229"/>
              <a:ext cx="9144178" cy="833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создание экономических, правовых, организационных условий для детского отдыха и оздоровления, в том числе в каникулярное время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736961" y="3407092"/>
            <a:ext cx="1238487" cy="519155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1000" b="-111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8" name="Скругленный прямоугольник 27"/>
          <p:cNvSpPr/>
          <p:nvPr/>
        </p:nvSpPr>
        <p:spPr>
          <a:xfrm>
            <a:off x="736960" y="3951566"/>
            <a:ext cx="1238488" cy="686075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9" name="Скругленный прямоугольник 28"/>
          <p:cNvSpPr/>
          <p:nvPr/>
        </p:nvSpPr>
        <p:spPr>
          <a:xfrm>
            <a:off x="734498" y="4651962"/>
            <a:ext cx="1238487" cy="579974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9000" b="-49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30" name="Скругленный прямоугольник 29"/>
          <p:cNvSpPr/>
          <p:nvPr/>
        </p:nvSpPr>
        <p:spPr>
          <a:xfrm>
            <a:off x="736960" y="5294147"/>
            <a:ext cx="1238488" cy="65457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000" b="-52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49443"/>
              </p:ext>
            </p:extLst>
          </p:nvPr>
        </p:nvGraphicFramePr>
        <p:xfrm>
          <a:off x="11062778" y="106706"/>
          <a:ext cx="1060211" cy="7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Точечный рисунок" r:id="rId9" imgW="4191120" imgH="3048120" progId="Paint.Picture">
                  <p:embed/>
                </p:oleObj>
              </mc:Choice>
              <mc:Fallback>
                <p:oleObj name="Точечный рисунок" r:id="rId9" imgW="4191120" imgH="3048120" progId="Paint.Pictur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62778" y="106706"/>
                        <a:ext cx="1060211" cy="76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5609" y="1953852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ЗАДАЧИ ВЕКТОРА:</a:t>
            </a:r>
          </a:p>
        </p:txBody>
      </p:sp>
    </p:spTree>
    <p:extLst>
      <p:ext uri="{BB962C8B-B14F-4D97-AF65-F5344CB8AC3E}">
        <p14:creationId xmlns:p14="http://schemas.microsoft.com/office/powerpoint/2010/main" val="27905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1" y="326280"/>
            <a:ext cx="11131789" cy="9903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«Образование, воспитание, молодежная политика»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52556"/>
              </p:ext>
            </p:extLst>
          </p:nvPr>
        </p:nvGraphicFramePr>
        <p:xfrm>
          <a:off x="69010" y="1197309"/>
          <a:ext cx="12016598" cy="4955614"/>
        </p:xfrm>
        <a:graphic>
          <a:graphicData uri="http://schemas.openxmlformats.org/drawingml/2006/table">
            <a:tbl>
              <a:tblPr/>
              <a:tblGrid>
                <a:gridCol w="832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i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30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Обеспеченность детей дошкольного возраста местами в образовательных организациях, реализующих программы дошкольного образования,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Обеспечение односменного режима обучения в муниципальных общеобразовательных организациях для обучающихся по очной форме реализации образовательных программ,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Охват дополнительным образованием детей в возрасте от 5 до 18 лет, получающих услуги в муниципальных образовательных организациях, подведомственных департаменту образования Администрации города, и негосударственных организациях в общей численности детей этой возрастной группы,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129,7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Доля выпускников 11-х классов, поступивших в учреждения высшего и среднего профессионального образования,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 Численнос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 населения, работающего в качестве волонтеров, человек с нарастающим итогом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11 692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1 719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35716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80977"/>
              </p:ext>
            </p:extLst>
          </p:nvPr>
        </p:nvGraphicFramePr>
        <p:xfrm>
          <a:off x="10994008" y="155275"/>
          <a:ext cx="1197992" cy="87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Точечный рисунок" r:id="rId3" imgW="4191120" imgH="3048120" progId="Paint.Picture">
                  <p:embed/>
                </p:oleObj>
              </mc:Choice>
              <mc:Fallback>
                <p:oleObj name="Точечный рисунок" r:id="rId3" imgW="4191120" imgH="3048120" progId="Paint.Pictur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4008" y="155275"/>
                        <a:ext cx="1197992" cy="871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4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17" y="474452"/>
            <a:ext cx="10515600" cy="77637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«Образование, воспитание, молодежная политика»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25156" y="709263"/>
            <a:ext cx="11619479" cy="6072673"/>
            <a:chOff x="263514" y="756611"/>
            <a:chExt cx="11619479" cy="6072673"/>
          </a:xfrm>
        </p:grpSpPr>
        <p:sp>
          <p:nvSpPr>
            <p:cNvPr id="7" name="Полилиния 6"/>
            <p:cNvSpPr/>
            <p:nvPr/>
          </p:nvSpPr>
          <p:spPr>
            <a:xfrm>
              <a:off x="263514" y="756611"/>
              <a:ext cx="3781336" cy="5790514"/>
            </a:xfrm>
            <a:custGeom>
              <a:avLst/>
              <a:gdLst>
                <a:gd name="connsiteX0" fmla="*/ 0 w 3781336"/>
                <a:gd name="connsiteY0" fmla="*/ 378134 h 5790514"/>
                <a:gd name="connsiteX1" fmla="*/ 378134 w 3781336"/>
                <a:gd name="connsiteY1" fmla="*/ 0 h 5790514"/>
                <a:gd name="connsiteX2" fmla="*/ 3403202 w 3781336"/>
                <a:gd name="connsiteY2" fmla="*/ 0 h 5790514"/>
                <a:gd name="connsiteX3" fmla="*/ 3781336 w 3781336"/>
                <a:gd name="connsiteY3" fmla="*/ 378134 h 5790514"/>
                <a:gd name="connsiteX4" fmla="*/ 3781336 w 3781336"/>
                <a:gd name="connsiteY4" fmla="*/ 5412380 h 5790514"/>
                <a:gd name="connsiteX5" fmla="*/ 3403202 w 3781336"/>
                <a:gd name="connsiteY5" fmla="*/ 5790514 h 5790514"/>
                <a:gd name="connsiteX6" fmla="*/ 378134 w 3781336"/>
                <a:gd name="connsiteY6" fmla="*/ 5790514 h 5790514"/>
                <a:gd name="connsiteX7" fmla="*/ 0 w 3781336"/>
                <a:gd name="connsiteY7" fmla="*/ 5412380 h 5790514"/>
                <a:gd name="connsiteX8" fmla="*/ 0 w 3781336"/>
                <a:gd name="connsiteY8" fmla="*/ 378134 h 57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336" h="5790514">
                  <a:moveTo>
                    <a:pt x="0" y="378134"/>
                  </a:moveTo>
                  <a:cubicBezTo>
                    <a:pt x="0" y="169296"/>
                    <a:pt x="169296" y="0"/>
                    <a:pt x="378134" y="0"/>
                  </a:cubicBezTo>
                  <a:lnTo>
                    <a:pt x="3403202" y="0"/>
                  </a:lnTo>
                  <a:cubicBezTo>
                    <a:pt x="3612040" y="0"/>
                    <a:pt x="3781336" y="169296"/>
                    <a:pt x="3781336" y="378134"/>
                  </a:cubicBezTo>
                  <a:lnTo>
                    <a:pt x="3781336" y="5412380"/>
                  </a:lnTo>
                  <a:cubicBezTo>
                    <a:pt x="3781336" y="5621218"/>
                    <a:pt x="3612040" y="5790514"/>
                    <a:pt x="3403202" y="5790514"/>
                  </a:cubicBezTo>
                  <a:lnTo>
                    <a:pt x="378134" y="5790514"/>
                  </a:lnTo>
                  <a:cubicBezTo>
                    <a:pt x="169296" y="5790514"/>
                    <a:pt x="0" y="5621218"/>
                    <a:pt x="0" y="5412380"/>
                  </a:cubicBezTo>
                  <a:lnTo>
                    <a:pt x="0" y="378134"/>
                  </a:lnTo>
                  <a:close/>
                </a:path>
              </a:pathLst>
            </a:custGeom>
            <a:solidFill>
              <a:srgbClr val="F8C401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1631" tIns="2497836" rIns="181631" bIns="133973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Всем детям в возрасте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3 до 7 лет предоставлена возможность посещать муниципальные детские сады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Полностью удовлетворен актуальный спрос на предоставление места детям в возрасте от одного года </a:t>
              </a:r>
              <a:endParaRPr lang="ru-RU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190062" y="1104041"/>
              <a:ext cx="1928241" cy="1928241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177878" y="756611"/>
              <a:ext cx="3829926" cy="5790514"/>
            </a:xfrm>
            <a:custGeom>
              <a:avLst/>
              <a:gdLst>
                <a:gd name="connsiteX0" fmla="*/ 0 w 3829926"/>
                <a:gd name="connsiteY0" fmla="*/ 382993 h 5790514"/>
                <a:gd name="connsiteX1" fmla="*/ 382993 w 3829926"/>
                <a:gd name="connsiteY1" fmla="*/ 0 h 5790514"/>
                <a:gd name="connsiteX2" fmla="*/ 3446933 w 3829926"/>
                <a:gd name="connsiteY2" fmla="*/ 0 h 5790514"/>
                <a:gd name="connsiteX3" fmla="*/ 3829926 w 3829926"/>
                <a:gd name="connsiteY3" fmla="*/ 382993 h 5790514"/>
                <a:gd name="connsiteX4" fmla="*/ 3829926 w 3829926"/>
                <a:gd name="connsiteY4" fmla="*/ 5407521 h 5790514"/>
                <a:gd name="connsiteX5" fmla="*/ 3446933 w 3829926"/>
                <a:gd name="connsiteY5" fmla="*/ 5790514 h 5790514"/>
                <a:gd name="connsiteX6" fmla="*/ 382993 w 3829926"/>
                <a:gd name="connsiteY6" fmla="*/ 5790514 h 5790514"/>
                <a:gd name="connsiteX7" fmla="*/ 0 w 3829926"/>
                <a:gd name="connsiteY7" fmla="*/ 5407521 h 5790514"/>
                <a:gd name="connsiteX8" fmla="*/ 0 w 3829926"/>
                <a:gd name="connsiteY8" fmla="*/ 382993 h 57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926" h="5790514">
                  <a:moveTo>
                    <a:pt x="0" y="382993"/>
                  </a:moveTo>
                  <a:cubicBezTo>
                    <a:pt x="0" y="171472"/>
                    <a:pt x="171472" y="0"/>
                    <a:pt x="382993" y="0"/>
                  </a:cubicBezTo>
                  <a:lnTo>
                    <a:pt x="3446933" y="0"/>
                  </a:lnTo>
                  <a:cubicBezTo>
                    <a:pt x="3658454" y="0"/>
                    <a:pt x="3829926" y="171472"/>
                    <a:pt x="3829926" y="382993"/>
                  </a:cubicBezTo>
                  <a:lnTo>
                    <a:pt x="3829926" y="5407521"/>
                  </a:lnTo>
                  <a:cubicBezTo>
                    <a:pt x="3829926" y="5619042"/>
                    <a:pt x="3658454" y="5790514"/>
                    <a:pt x="3446933" y="5790514"/>
                  </a:cubicBezTo>
                  <a:lnTo>
                    <a:pt x="382993" y="5790514"/>
                  </a:lnTo>
                  <a:cubicBezTo>
                    <a:pt x="171472" y="5790514"/>
                    <a:pt x="0" y="5619042"/>
                    <a:pt x="0" y="5407521"/>
                  </a:cubicBezTo>
                  <a:lnTo>
                    <a:pt x="0" y="382993"/>
                  </a:lnTo>
                  <a:close/>
                </a:path>
              </a:pathLst>
            </a:custGeom>
            <a:solidFill>
              <a:srgbClr val="355E19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1631" tIns="2497836" rIns="181631" bIns="1339735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данным портала «</a:t>
              </a:r>
              <a:r>
                <a:rPr lang="ru-RU" kern="1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Добро.ру</a:t>
              </a: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2023 года официально зарегистрированы в качестве волонтеров – 11 692 молодых жителя города Сургута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101657" y="756611"/>
              <a:ext cx="3781336" cy="5790514"/>
            </a:xfrm>
            <a:custGeom>
              <a:avLst/>
              <a:gdLst>
                <a:gd name="connsiteX0" fmla="*/ 0 w 3781336"/>
                <a:gd name="connsiteY0" fmla="*/ 378134 h 5790514"/>
                <a:gd name="connsiteX1" fmla="*/ 378134 w 3781336"/>
                <a:gd name="connsiteY1" fmla="*/ 0 h 5790514"/>
                <a:gd name="connsiteX2" fmla="*/ 3403202 w 3781336"/>
                <a:gd name="connsiteY2" fmla="*/ 0 h 5790514"/>
                <a:gd name="connsiteX3" fmla="*/ 3781336 w 3781336"/>
                <a:gd name="connsiteY3" fmla="*/ 378134 h 5790514"/>
                <a:gd name="connsiteX4" fmla="*/ 3781336 w 3781336"/>
                <a:gd name="connsiteY4" fmla="*/ 5412380 h 5790514"/>
                <a:gd name="connsiteX5" fmla="*/ 3403202 w 3781336"/>
                <a:gd name="connsiteY5" fmla="*/ 5790514 h 5790514"/>
                <a:gd name="connsiteX6" fmla="*/ 378134 w 3781336"/>
                <a:gd name="connsiteY6" fmla="*/ 5790514 h 5790514"/>
                <a:gd name="connsiteX7" fmla="*/ 0 w 3781336"/>
                <a:gd name="connsiteY7" fmla="*/ 5412380 h 5790514"/>
                <a:gd name="connsiteX8" fmla="*/ 0 w 3781336"/>
                <a:gd name="connsiteY8" fmla="*/ 378134 h 57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336" h="5790514">
                  <a:moveTo>
                    <a:pt x="0" y="378134"/>
                  </a:moveTo>
                  <a:cubicBezTo>
                    <a:pt x="0" y="169296"/>
                    <a:pt x="169296" y="0"/>
                    <a:pt x="378134" y="0"/>
                  </a:cubicBezTo>
                  <a:lnTo>
                    <a:pt x="3403202" y="0"/>
                  </a:lnTo>
                  <a:cubicBezTo>
                    <a:pt x="3612040" y="0"/>
                    <a:pt x="3781336" y="169296"/>
                    <a:pt x="3781336" y="378134"/>
                  </a:cubicBezTo>
                  <a:lnTo>
                    <a:pt x="3781336" y="5412380"/>
                  </a:lnTo>
                  <a:cubicBezTo>
                    <a:pt x="3781336" y="5621218"/>
                    <a:pt x="3612040" y="5790514"/>
                    <a:pt x="3403202" y="5790514"/>
                  </a:cubicBezTo>
                  <a:lnTo>
                    <a:pt x="378134" y="5790514"/>
                  </a:lnTo>
                  <a:cubicBezTo>
                    <a:pt x="169296" y="5790514"/>
                    <a:pt x="0" y="5621218"/>
                    <a:pt x="0" y="5412380"/>
                  </a:cubicBezTo>
                  <a:lnTo>
                    <a:pt x="0" y="378134"/>
                  </a:lnTo>
                  <a:close/>
                </a:path>
              </a:pathLst>
            </a:custGeom>
            <a:solidFill>
              <a:srgbClr val="00AAE7">
                <a:alpha val="34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8743" tIns="2504948" rIns="188743" bIns="1346847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700" i="1" kern="1200" dirty="0" smtClean="0">
                <a:solidFill>
                  <a:srgbClr val="19429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700" i="1" kern="1200" dirty="0" smtClean="0">
                <a:solidFill>
                  <a:srgbClr val="19429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700" kern="1200" dirty="0" smtClean="0">
                <a:solidFill>
                  <a:srgbClr val="19429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kern="1200" dirty="0" smtClean="0">
                <a:solidFill>
                  <a:srgbClr val="19429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en-US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ru-RU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квартале 2023 года введен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эксплуатацию объект образования в 42 микрорайоне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900 мест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i="1" kern="1200" dirty="0" smtClean="0">
                <a:solidFill>
                  <a:srgbClr val="19429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Продолжается создание объектов образования со сроком строительства до 2024 года: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1600" dirty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начальная школа-детский сада в п. </a:t>
              </a:r>
              <a:r>
                <a:rPr lang="ru-RU" sz="1600" dirty="0" err="1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Голд</a:t>
              </a:r>
              <a:r>
                <a:rPr lang="ru-RU" sz="1600" dirty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Фиш на 100/200 мест;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школа в 20 А микрорайоне 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rgbClr val="19429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1500 мест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50" kern="1200" dirty="0" smtClean="0">
                  <a:solidFill>
                    <a:srgbClr val="19429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lang="ru-RU" sz="1650" kern="1200" dirty="0">
                <a:solidFill>
                  <a:srgbClr val="19429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9028205" y="1104041"/>
              <a:ext cx="1928241" cy="192824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Двойная стрелка влево/вправо 12"/>
            <p:cNvSpPr/>
            <p:nvPr/>
          </p:nvSpPr>
          <p:spPr>
            <a:xfrm>
              <a:off x="331552" y="5736566"/>
              <a:ext cx="11478269" cy="1092718"/>
            </a:xfrm>
            <a:prstGeom prst="leftRightArrow">
              <a:avLst/>
            </a:prstGeom>
            <a:solidFill>
              <a:srgbClr val="5B9BD5">
                <a:tint val="6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8766"/>
              </p:ext>
            </p:extLst>
          </p:nvPr>
        </p:nvGraphicFramePr>
        <p:xfrm>
          <a:off x="11259909" y="124370"/>
          <a:ext cx="869331" cy="63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Точечный рисунок" r:id="rId5" imgW="4191120" imgH="3048120" progId="Paint.Picture">
                  <p:embed/>
                </p:oleObj>
              </mc:Choice>
              <mc:Fallback>
                <p:oleObj name="Точечный рисунок" r:id="rId5" imgW="4191120" imgH="3048120" progId="Paint.Pictur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59909" y="124370"/>
                        <a:ext cx="869331" cy="632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14259" y="5978107"/>
            <a:ext cx="10445650" cy="664234"/>
          </a:xfrm>
          <a:prstGeom prst="rect">
            <a:avLst/>
          </a:prstGeom>
          <a:solidFill>
            <a:srgbClr val="B5CB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A25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 муниципальных дошкольных образовательных учреждений, 37 муниципальных общеобразовательных учреждений, 4 муниципальных учреждения дополнительного образования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47" y="1056693"/>
            <a:ext cx="2124805" cy="1997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81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494" y="335802"/>
            <a:ext cx="110820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«Образование, воспитание, молодежная политика»</a:t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Флагманские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  <a:p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29728"/>
              </p:ext>
            </p:extLst>
          </p:nvPr>
        </p:nvGraphicFramePr>
        <p:xfrm>
          <a:off x="259307" y="1233577"/>
          <a:ext cx="11706084" cy="5443491"/>
        </p:xfrm>
        <a:graphic>
          <a:graphicData uri="http://schemas.openxmlformats.org/drawingml/2006/table">
            <a:tbl>
              <a:tblPr/>
              <a:tblGrid>
                <a:gridCol w="158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Непрерывное образование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профильных классов, поступивших в учебные заведения высшего и среднего профессионального образования в соответствии с выбранным профилем: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2023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 - не менее 70%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72,4 % учащихся профильных классов поступили в 2023 году в организации высшего и среднего профессионального образования в соответствии с выбранным профилем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третьего сектора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негосударственных, в том числе некоммерческих организаций, предоставляющих социальные услуги в общем числе организаций, предоставляющих услуги: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2023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 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12%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 - в сфере культуры;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62 % - в сфере физической культуры;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22,3 % - в сфере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95983"/>
              </p:ext>
            </p:extLst>
          </p:nvPr>
        </p:nvGraphicFramePr>
        <p:xfrm>
          <a:off x="11114559" y="181154"/>
          <a:ext cx="937043" cy="74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Точечный рисунок" r:id="rId3" imgW="4191120" imgH="3048120" progId="Paint.Picture">
                  <p:embed/>
                </p:oleObj>
              </mc:Choice>
              <mc:Fallback>
                <p:oleObj name="Точечный рисунок" r:id="rId3" imgW="4191120" imgH="3048120" progId="Paint.Pictur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4559" y="181154"/>
                        <a:ext cx="937043" cy="74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5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172" y="68860"/>
            <a:ext cx="112891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«Образование, воспитание, молодежная политика»</a:t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проекты</a:t>
            </a:r>
          </a:p>
          <a:p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7807"/>
              </p:ext>
            </p:extLst>
          </p:nvPr>
        </p:nvGraphicFramePr>
        <p:xfrm>
          <a:off x="69012" y="1023246"/>
          <a:ext cx="12008507" cy="5809700"/>
        </p:xfrm>
        <a:graphic>
          <a:graphicData uri="http://schemas.openxmlformats.org/drawingml/2006/table">
            <a:tbl>
              <a:tblPr/>
              <a:tblGrid>
                <a:gridCol w="366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 реализации 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общеобразовательных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15 880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2023 введен в эксплуатацию объект образования в 42 микрорайоне на 900 мест.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строительство 2-х объектов образования в микрорайоне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20А и в поселке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Голд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Фиш на 1600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дошкольных 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500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-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2023 году ввод в эксплуатацию новых объектов для размещения дошкольных образовательных учреждений не запланирован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организация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по развитию добровольчества и поддержки молодёжных общественных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не менее 5 семинаров ежегодно для руководителей волонтерских объединений, органов исполнительной власти, общественных объединений по вопросам организации работы волонтеров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функционирует 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 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11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семинаров и мастер-классов.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 ресурсного центра по развитию и поддержки добровольчества активно представлена в социальных сетях интернет-пространства.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постов в сети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2023 год составило – 244 публикации, количество подписчиков – 3 393 человека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организация работы молодёжных центров, центров военно-патриотической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иных направлений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 в сфере патриотического воспитания: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этап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2023 года) - не менее 4-х проектов;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этап (до 2030 года) - не менее 5-ти проектов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2019 - 2023 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патриотического воспитания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Саланг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начал свою работу в октябре 2020 года.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Реализуются 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проектов: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«ЮНАРМИЯСУРГУТ», «Знать и помнить», «Школа поисковика»,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 № 1», экспозиция «Воинская доблесть»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31917"/>
              </p:ext>
            </p:extLst>
          </p:nvPr>
        </p:nvGraphicFramePr>
        <p:xfrm>
          <a:off x="11093030" y="153278"/>
          <a:ext cx="984489" cy="71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Точечный рисунок" r:id="rId3" imgW="4191120" imgH="3048120" progId="Paint.Picture">
                  <p:embed/>
                </p:oleObj>
              </mc:Choice>
              <mc:Fallback>
                <p:oleObj name="Точечный рисунок" r:id="rId3" imgW="4191120" imgH="3048120" progId="Paint.Picture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3030" y="153278"/>
                        <a:ext cx="984489" cy="71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362" y="142294"/>
            <a:ext cx="11168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 и спорт»</a:t>
            </a:r>
          </a:p>
          <a:p>
            <a:pPr algn="just"/>
            <a:endParaRPr lang="ru-RU" sz="1100" u="sng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СТРАТЕГИЧЕСКАЯ ЦЕЛЬ ВЕКТОРА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обеспечивающих возможность горожанам вести здоровый образ жизни, систематически заниматься физической культурой и спортом, а также создание и совершенствование системы спортивной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резерва.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 ВЕКТОРА:</a:t>
            </a:r>
            <a:endParaRPr lang="ru-RU" sz="1400" u="sng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6680121"/>
              </p:ext>
            </p:extLst>
          </p:nvPr>
        </p:nvGraphicFramePr>
        <p:xfrm>
          <a:off x="600774" y="1675329"/>
          <a:ext cx="11009456" cy="521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65" y="83829"/>
            <a:ext cx="831145" cy="8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442" y="168172"/>
            <a:ext cx="928202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54295"/>
              </p:ext>
            </p:extLst>
          </p:nvPr>
        </p:nvGraphicFramePr>
        <p:xfrm>
          <a:off x="429905" y="1256898"/>
          <a:ext cx="11286698" cy="4542771"/>
        </p:xfrm>
        <a:graphic>
          <a:graphicData uri="http://schemas.openxmlformats.org/drawingml/2006/table">
            <a:tbl>
              <a:tblPr/>
              <a:tblGrid>
                <a:gridCol w="762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i="1" kern="1200" baseline="0" dirty="0" smtClean="0">
                          <a:solidFill>
                            <a:srgbClr val="DA251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3000" i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3000" i="1" kern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Доля населения, систематически занимающегося физической культурой и спортом, в общей численности населения, % (нарастающим итогом)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Уровень обеспеченности населения спортивными сооружениями исходя из единовременной пропускной способности,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116,7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Доля граждан, выполнивших нормативы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общей численности населения, принявшего участие в сдаче нормативов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94,9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319" y="168172"/>
            <a:ext cx="82912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2237</Words>
  <Application>Microsoft Office PowerPoint</Application>
  <PresentationFormat>Широкоэкранный</PresentationFormat>
  <Paragraphs>344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Seravek</vt:lpstr>
      <vt:lpstr>Times New Roman</vt:lpstr>
      <vt:lpstr>Wingdings</vt:lpstr>
      <vt:lpstr>Office Theme</vt:lpstr>
      <vt:lpstr>Точечный рисунок</vt:lpstr>
      <vt:lpstr>Направление «Социальная среда» Итоги за 2023 год</vt:lpstr>
      <vt:lpstr>   Направление «Социальная среда» </vt:lpstr>
      <vt:lpstr> Вектор «Образование, воспитание, молодежная политика»</vt:lpstr>
      <vt:lpstr>Вектор «Образование, воспитание, молодежная политика»  </vt:lpstr>
      <vt:lpstr>                                                                                                         Вектор «Образование, воспитание, молодежная политика»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«Социальная среда» Итоги за 2023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Бутенко Юлия Григорьевна</cp:lastModifiedBy>
  <cp:revision>65</cp:revision>
  <cp:lastPrinted>2023-12-19T08:07:48Z</cp:lastPrinted>
  <dcterms:created xsi:type="dcterms:W3CDTF">2023-07-14T15:39:09Z</dcterms:created>
  <dcterms:modified xsi:type="dcterms:W3CDTF">2023-12-20T04:07:53Z</dcterms:modified>
</cp:coreProperties>
</file>