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9"/>
  </p:notesMasterIdLst>
  <p:sldIdLst>
    <p:sldId id="256" r:id="rId2"/>
    <p:sldId id="257" r:id="rId3"/>
    <p:sldId id="261" r:id="rId4"/>
    <p:sldId id="264" r:id="rId5"/>
    <p:sldId id="260" r:id="rId6"/>
    <p:sldId id="266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8" autoAdjust="0"/>
    <p:restoredTop sz="94680" autoAdjust="0"/>
  </p:normalViewPr>
  <p:slideViewPr>
    <p:cSldViewPr>
      <p:cViewPr varScale="1">
        <p:scale>
          <a:sx n="109" d="100"/>
          <a:sy n="109" d="100"/>
        </p:scale>
        <p:origin x="1674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924EC1-499D-4832-83FD-8E86C03FDB58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3DCFCB-DC80-496B-9A72-53716D6246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07602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 smtClean="0"/>
              <a:t>сфЫсфыс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DCFCB-DC80-496B-9A72-53716D624689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83520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31248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66669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43148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98965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1101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26094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1777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40847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1910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15600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43412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5737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9436" y="80628"/>
            <a:ext cx="7772400" cy="432047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ДОКУМЕНТАЦИЯ ПО ПЛАНИРОВКЕ ТЕРРИТОРИИ</a:t>
            </a: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9889" y="404664"/>
            <a:ext cx="7992888" cy="648072"/>
          </a:xfrm>
        </p:spPr>
        <p:txBody>
          <a:bodyPr>
            <a:noAutofit/>
          </a:bodyPr>
          <a:lstStyle/>
          <a:p>
            <a:r>
              <a:rPr lang="ru-RU" sz="1800" dirty="0">
                <a:solidFill>
                  <a:schemeClr val="tx1"/>
                </a:solidFill>
              </a:rPr>
              <a:t>Проект планировки и проект межевания территории по объекту:</a:t>
            </a:r>
            <a:br>
              <a:rPr lang="ru-RU" sz="1800" dirty="0">
                <a:solidFill>
                  <a:schemeClr val="tx1"/>
                </a:solidFill>
              </a:rPr>
            </a:br>
            <a:r>
              <a:rPr lang="ru-RU" sz="1800" dirty="0" smtClean="0">
                <a:solidFill>
                  <a:schemeClr val="tx1"/>
                </a:solidFill>
              </a:rPr>
              <a:t>«</a:t>
            </a:r>
            <a:r>
              <a:rPr lang="ru-RU" sz="1800" dirty="0">
                <a:solidFill>
                  <a:schemeClr val="tx1"/>
                </a:solidFill>
              </a:rPr>
              <a:t>Инженерные сети и подъездные пути к СОШ в </a:t>
            </a:r>
            <a:r>
              <a:rPr lang="ru-RU" sz="1800" dirty="0" err="1">
                <a:solidFill>
                  <a:schemeClr val="tx1"/>
                </a:solidFill>
              </a:rPr>
              <a:t>мкр</a:t>
            </a:r>
            <a:r>
              <a:rPr lang="ru-RU" sz="1800" dirty="0">
                <a:solidFill>
                  <a:schemeClr val="tx1"/>
                </a:solidFill>
              </a:rPr>
              <a:t>. </a:t>
            </a:r>
            <a:r>
              <a:rPr lang="ru-RU" sz="1800" dirty="0" smtClean="0">
                <a:solidFill>
                  <a:schemeClr val="tx1"/>
                </a:solidFill>
              </a:rPr>
              <a:t>30А»</a:t>
            </a:r>
            <a:endParaRPr lang="ru-RU" sz="1800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592797"/>
            <a:ext cx="8585078" cy="504055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95536" y="1052736"/>
            <a:ext cx="8585078" cy="1223412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050" dirty="0" smtClean="0"/>
              <a:t>Проектом предусматривается строительство участка дороги и инженерных коммуникаций</a:t>
            </a:r>
            <a:r>
              <a:rPr lang="en-US" sz="1050" dirty="0" smtClean="0"/>
              <a:t> </a:t>
            </a:r>
            <a:r>
              <a:rPr lang="ru-RU" sz="1050" dirty="0" smtClean="0"/>
              <a:t>для реализации инвестиционного проекта «Средняя общеобразовательная школа в микрорайоне 30А г. Сургута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050" dirty="0" smtClean="0"/>
              <a:t>Цели </a:t>
            </a:r>
            <a:r>
              <a:rPr lang="ru-RU" sz="1050" dirty="0"/>
              <a:t>и задачи разработки проекта планировки и </a:t>
            </a:r>
            <a:r>
              <a:rPr lang="ru-RU" sz="1050" dirty="0" smtClean="0"/>
              <a:t>проекта межевания </a:t>
            </a:r>
            <a:r>
              <a:rPr lang="ru-RU" sz="1050" dirty="0"/>
              <a:t>территории: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050" dirty="0" smtClean="0"/>
              <a:t>обеспечение </a:t>
            </a:r>
            <a:r>
              <a:rPr lang="ru-RU" sz="1050" dirty="0"/>
              <a:t>процесса проектирования, строительства и ввода в эксплуатацию планируемого к размещению линейного объекта;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050" dirty="0" smtClean="0"/>
              <a:t>определение </a:t>
            </a:r>
            <a:r>
              <a:rPr lang="ru-RU" sz="1050" dirty="0"/>
              <a:t>в соответствии с нормативными требованиями площади земельного участка для размещения линейного объекта - проезда с инженерными </a:t>
            </a:r>
            <a:r>
              <a:rPr lang="ru-RU" sz="1050" dirty="0" smtClean="0"/>
              <a:t>сетями - </a:t>
            </a:r>
            <a:r>
              <a:rPr lang="ru-RU" sz="1050" dirty="0"/>
              <a:t>для последующей реализации проекта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050" dirty="0" smtClean="0"/>
              <a:t>формирование </a:t>
            </a:r>
            <a:r>
              <a:rPr lang="ru-RU" sz="1050" dirty="0"/>
              <a:t>границы земельного участка для размещения линейного объекта.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580112" y="3284984"/>
            <a:ext cx="3142309" cy="900246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1050" dirty="0"/>
              <a:t>В административном отношении участок производства работ расположен в ХМАО-Югра, </a:t>
            </a:r>
            <a:r>
              <a:rPr lang="ru-RU" sz="1050" dirty="0" err="1"/>
              <a:t>г.Сургут</a:t>
            </a:r>
            <a:r>
              <a:rPr lang="ru-RU" sz="1050" dirty="0"/>
              <a:t>, в микрорайоне </a:t>
            </a:r>
            <a:r>
              <a:rPr lang="ru-RU" sz="1050" dirty="0" smtClean="0"/>
              <a:t>30А </a:t>
            </a:r>
            <a:r>
              <a:rPr lang="ru-RU" sz="1050" dirty="0"/>
              <a:t>Северо-Восточного жилого района, между ул. Ивана Захарова, ул. Университетская и ул. Инженерная.</a:t>
            </a:r>
            <a:endParaRPr lang="en-US" sz="1050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4427984" y="4185230"/>
            <a:ext cx="1152128" cy="11704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8033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0521" y="116632"/>
            <a:ext cx="8229600" cy="49006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dirty="0" smtClean="0"/>
              <a:t>Схема расположения элемента планировочной структуры</a:t>
            </a:r>
            <a:endParaRPr lang="ru-RU" sz="20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2016" y="1960752"/>
            <a:ext cx="8166610" cy="47496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0521" y="768281"/>
            <a:ext cx="8229600" cy="1061829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x-none" sz="1050" dirty="0" smtClean="0"/>
              <a:t>Размещение </a:t>
            </a:r>
            <a:r>
              <a:rPr lang="x-none" sz="1050" dirty="0"/>
              <a:t>планируемого объекта не оказывает негативного воздействия на объекты капитального строительства, существующие и строящиеся на момент подготовки проекта планировки территории</a:t>
            </a:r>
            <a:r>
              <a:rPr lang="x-none" sz="1050" dirty="0" smtClean="0"/>
              <a:t>.</a:t>
            </a:r>
            <a:endParaRPr lang="ru-RU" sz="105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050" dirty="0" smtClean="0"/>
              <a:t>Информация о выявленных объектах </a:t>
            </a:r>
            <a:r>
              <a:rPr lang="ru-RU" sz="1050" dirty="0"/>
              <a:t>культурного наследия и </a:t>
            </a:r>
            <a:r>
              <a:rPr lang="ru-RU" sz="1050" dirty="0" smtClean="0"/>
              <a:t>объектах, обладающих </a:t>
            </a:r>
            <a:r>
              <a:rPr lang="ru-RU" sz="1050" dirty="0"/>
              <a:t>признаками объекта культурного наследия, </a:t>
            </a:r>
            <a:r>
              <a:rPr lang="ru-RU" sz="1050" dirty="0" smtClean="0"/>
              <a:t>отсутствует</a:t>
            </a:r>
            <a:r>
              <a:rPr lang="ru-RU" sz="1050" dirty="0"/>
              <a:t>.  </a:t>
            </a:r>
            <a:endParaRPr lang="ru-RU" sz="105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x-none" sz="1050" dirty="0" smtClean="0"/>
              <a:t>Строительство</a:t>
            </a:r>
            <a:r>
              <a:rPr lang="x-none" sz="1050" dirty="0"/>
              <a:t>, реконструкция объектов капитального строительства, входящих в состав линейного объекта в границах зон их планируемого размещения, проектом планировки не </a:t>
            </a:r>
            <a:r>
              <a:rPr lang="x-none" sz="1050" dirty="0" smtClean="0"/>
              <a:t>предусмотрены</a:t>
            </a:r>
            <a:endParaRPr lang="ru-RU" sz="1050" dirty="0" smtClean="0"/>
          </a:p>
        </p:txBody>
      </p:sp>
    </p:spTree>
    <p:extLst>
      <p:ext uri="{BB962C8B-B14F-4D97-AF65-F5344CB8AC3E}">
        <p14:creationId xmlns:p14="http://schemas.microsoft.com/office/powerpoint/2010/main" val="615105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dirty="0" smtClean="0"/>
              <a:t>Чертеж границ зон планируемого размещения линейного объекта</a:t>
            </a:r>
            <a:endParaRPr lang="ru-RU" sz="2000" dirty="0"/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467544" y="1700808"/>
            <a:ext cx="8218249" cy="496855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1300" b="1" dirty="0" smtClean="0"/>
              <a:t>Подъездной </a:t>
            </a:r>
            <a:r>
              <a:rPr lang="ru-RU" sz="1300" b="1" dirty="0"/>
              <a:t>путь к </a:t>
            </a:r>
            <a:r>
              <a:rPr lang="ru-RU" sz="1300" b="1" dirty="0" smtClean="0"/>
              <a:t>СОШ </a:t>
            </a:r>
            <a:endParaRPr lang="ru-RU" sz="1300" b="1" dirty="0" smtClean="0"/>
          </a:p>
          <a:p>
            <a:pPr marL="0" indent="0">
              <a:buNone/>
            </a:pPr>
            <a:r>
              <a:rPr lang="ru-RU" sz="1300" dirty="0"/>
              <a:t>Согласно СП 42.13330.2011 «Градостроительство. Планировка и застройка городских и сельских поселений, п.11.4 таблицы 7 и </a:t>
            </a:r>
            <a:r>
              <a:rPr lang="ru-RU" sz="1300" dirty="0" smtClean="0"/>
              <a:t>8,  </a:t>
            </a:r>
            <a:r>
              <a:rPr lang="ru-RU" sz="1300" dirty="0"/>
              <a:t>категория строящейся улицы определена как: «улицы и дороги местного значения: улицы в жилой застройке</a:t>
            </a:r>
            <a:r>
              <a:rPr lang="ru-RU" sz="1300" dirty="0" smtClean="0"/>
              <a:t>».</a:t>
            </a:r>
          </a:p>
          <a:p>
            <a:pPr marL="0" indent="0">
              <a:buNone/>
            </a:pPr>
            <a:r>
              <a:rPr lang="ru-RU" sz="1300" dirty="0" smtClean="0"/>
              <a:t>Технические характеристики:</a:t>
            </a:r>
            <a:endParaRPr lang="ru-RU" sz="1300" dirty="0"/>
          </a:p>
          <a:p>
            <a:pPr>
              <a:buFont typeface="Wingdings" panose="05000000000000000000" pitchFamily="2" charset="2"/>
              <a:buChar char="ü"/>
            </a:pPr>
            <a:r>
              <a:rPr lang="ru-RU" sz="1300" dirty="0" smtClean="0"/>
              <a:t>Категория </a:t>
            </a:r>
            <a:r>
              <a:rPr lang="ru-RU" sz="1300" dirty="0" smtClean="0"/>
              <a:t>дороги – Улицы и дороги местного значения: улицы в жилой застройке.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300" dirty="0" smtClean="0"/>
              <a:t>Протяженность: </a:t>
            </a:r>
            <a:r>
              <a:rPr lang="ru-RU" sz="1300" dirty="0" smtClean="0"/>
              <a:t>0,378 км,</a:t>
            </a:r>
            <a:endParaRPr lang="ru-RU" sz="1300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ru-RU" sz="1300" dirty="0" smtClean="0"/>
              <a:t>Расчетная скорость – 40 км/ч,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300" dirty="0" smtClean="0"/>
              <a:t>Число полос движения – 2 шт.,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300" dirty="0" smtClean="0"/>
              <a:t>Ширина проезжей части – 6,00 м,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300" dirty="0" smtClean="0"/>
              <a:t>Ширина полосы движения – 3,00 м,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300" dirty="0" smtClean="0"/>
              <a:t>Тип дорожной одежды - капитальный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300" dirty="0" smtClean="0"/>
              <a:t>Вид покрытия – </a:t>
            </a:r>
            <a:r>
              <a:rPr lang="ru-RU" sz="1300" dirty="0"/>
              <a:t>щ</a:t>
            </a:r>
            <a:r>
              <a:rPr lang="ru-RU" sz="1300" dirty="0" smtClean="0"/>
              <a:t>ебеночно-мастичный асфальтобетон</a:t>
            </a:r>
            <a:endParaRPr lang="ru-RU" sz="1300" dirty="0" smtClean="0"/>
          </a:p>
          <a:p>
            <a:pPr marL="0" indent="0" algn="just">
              <a:buNone/>
            </a:pPr>
            <a:r>
              <a:rPr lang="ru-RU" sz="1300" dirty="0"/>
              <a:t>Проектируемая дорога имеет один съезд к </a:t>
            </a:r>
            <a:r>
              <a:rPr lang="ru-RU" sz="1300" dirty="0" smtClean="0"/>
              <a:t>школе</a:t>
            </a:r>
            <a:r>
              <a:rPr lang="ru-RU" sz="1300" dirty="0" smtClean="0"/>
              <a:t> </a:t>
            </a:r>
            <a:r>
              <a:rPr lang="ru-RU" sz="1300" dirty="0"/>
              <a:t>и разворотную площадку в конце </a:t>
            </a:r>
            <a:r>
              <a:rPr lang="ru-RU" sz="1300" dirty="0" smtClean="0"/>
              <a:t>трассы.</a:t>
            </a:r>
          </a:p>
          <a:p>
            <a:pPr marL="0" indent="0" algn="just">
              <a:buNone/>
            </a:pPr>
            <a:r>
              <a:rPr lang="ru-RU" sz="1300" b="1" dirty="0" smtClean="0"/>
              <a:t>Сети </a:t>
            </a:r>
            <a:r>
              <a:rPr lang="ru-RU" sz="1300" b="1" dirty="0" smtClean="0"/>
              <a:t>теплоснабжения</a:t>
            </a:r>
          </a:p>
          <a:p>
            <a:pPr marL="0" indent="0" algn="just">
              <a:buNone/>
            </a:pPr>
            <a:r>
              <a:rPr lang="ru-RU" sz="1300" dirty="0" smtClean="0"/>
              <a:t>Устройство </a:t>
            </a:r>
            <a:r>
              <a:rPr lang="ru-RU" sz="1300" dirty="0"/>
              <a:t>сетей теплоснабжения на участке от существующей тепловой камеры </a:t>
            </a:r>
            <a:r>
              <a:rPr lang="ru-RU" sz="1300" dirty="0" smtClean="0"/>
              <a:t>до </a:t>
            </a:r>
            <a:r>
              <a:rPr lang="ru-RU" sz="1300" dirty="0"/>
              <a:t>проектируемой тепловой камеры ТК1, для подключения перспективных объектов: 10 жилых домов, детского сада на 300 мест, спортивного центра №1, спортивного центра №2, и устройство тепловой сети от проектируемой тепловой камеры ТК1 до проектируемой тепловой камеры ТК2 для подключения средней общеобразовательной школы в </a:t>
            </a:r>
            <a:r>
              <a:rPr lang="ru-RU" sz="1300" dirty="0" err="1"/>
              <a:t>мкр</a:t>
            </a:r>
            <a:r>
              <a:rPr lang="ru-RU" sz="1300" dirty="0"/>
              <a:t>. 30А г. Сургута. </a:t>
            </a:r>
            <a:endParaRPr lang="ru-RU" sz="1300" dirty="0" smtClean="0"/>
          </a:p>
          <a:p>
            <a:pPr marL="0" indent="0" algn="just">
              <a:buNone/>
            </a:pPr>
            <a:r>
              <a:rPr lang="ru-RU" sz="1300" b="1" dirty="0"/>
              <a:t>Сети водоснабжения</a:t>
            </a:r>
            <a:endParaRPr lang="ru-RU" sz="1300" dirty="0"/>
          </a:p>
          <a:p>
            <a:pPr marL="0" indent="0" algn="just">
              <a:buNone/>
            </a:pPr>
            <a:r>
              <a:rPr lang="ru-RU" sz="1300" dirty="0"/>
              <a:t>С</a:t>
            </a:r>
            <a:r>
              <a:rPr lang="ru-RU" sz="1300" dirty="0"/>
              <a:t>троительство </a:t>
            </a:r>
            <a:r>
              <a:rPr lang="ru-RU" sz="1300" dirty="0"/>
              <a:t>сетей водоснабжения от существующего магистрального водовода Д-400 мм по ул. Ивана Захарова до границы территории СОШ в </a:t>
            </a:r>
            <a:r>
              <a:rPr lang="ru-RU" sz="1300" dirty="0" err="1"/>
              <a:t>мкр</a:t>
            </a:r>
            <a:r>
              <a:rPr lang="ru-RU" sz="1300" dirty="0"/>
              <a:t>. 30 А г. Сургута</a:t>
            </a:r>
            <a:r>
              <a:rPr lang="ru-RU" sz="1300" dirty="0"/>
              <a:t>.</a:t>
            </a:r>
          </a:p>
          <a:p>
            <a:pPr marL="0" indent="0" algn="just">
              <a:buNone/>
            </a:pPr>
            <a:r>
              <a:rPr lang="ru-RU" sz="1300" dirty="0"/>
              <a:t>Проектируемая система водоснабжения (хозяйственно-питьевой противопожарный) по степени обеспеченности подачи воды относится к </a:t>
            </a:r>
            <a:r>
              <a:rPr lang="en-US" sz="1300" dirty="0"/>
              <a:t>I</a:t>
            </a:r>
            <a:r>
              <a:rPr lang="ru-RU" sz="1300" dirty="0"/>
              <a:t> категории (п. 7.4, СП 31.13330.2012), по степени ответственности к 1 классу (п.11.21, СП 31.13330.2012).</a:t>
            </a:r>
          </a:p>
          <a:p>
            <a:pPr marL="0" indent="0" algn="just">
              <a:buNone/>
            </a:pPr>
            <a:r>
              <a:rPr lang="ru-RU" sz="1300" dirty="0"/>
              <a:t>Водопровод хозяйственно-питьевой</a:t>
            </a:r>
            <a:r>
              <a:rPr lang="ru-RU" sz="1300" dirty="0" smtClean="0"/>
              <a:t>.</a:t>
            </a:r>
          </a:p>
          <a:p>
            <a:pPr marL="0" indent="0" algn="just">
              <a:buNone/>
            </a:pPr>
            <a:endParaRPr lang="ru-RU" sz="1300" dirty="0" smtClean="0"/>
          </a:p>
          <a:p>
            <a:pPr marL="0" indent="0" algn="just">
              <a:buNone/>
            </a:pPr>
            <a:endParaRPr lang="ru-RU" sz="24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56193" y="838026"/>
            <a:ext cx="8229600" cy="862782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целях обеспечения инвестиционного проекта «Средняя общеобразовательная школа в микрорайоне 30А г. Сургута наружными инженерными сетями и подъездными путями до границ земельного участка общеобразовательного 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учреждения 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документацией по планировке территории предусматривается размещение следующих объектов: 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46045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80920" cy="4536504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1500" b="1" dirty="0" smtClean="0"/>
              <a:t>Сети </a:t>
            </a:r>
            <a:r>
              <a:rPr lang="ru-RU" sz="1500" b="1" dirty="0" smtClean="0"/>
              <a:t>водоотведения</a:t>
            </a:r>
          </a:p>
          <a:p>
            <a:pPr marL="0" indent="0" algn="just">
              <a:buNone/>
            </a:pPr>
            <a:r>
              <a:rPr lang="ru-RU" sz="1500" dirty="0" smtClean="0"/>
              <a:t>Строительство </a:t>
            </a:r>
            <a:r>
              <a:rPr lang="ru-RU" sz="1500" dirty="0"/>
              <a:t>трассы водоотведения от  СОШ в </a:t>
            </a:r>
            <a:r>
              <a:rPr lang="ru-RU" sz="1500" dirty="0" err="1"/>
              <a:t>мкр</a:t>
            </a:r>
            <a:r>
              <a:rPr lang="ru-RU" sz="1500" dirty="0"/>
              <a:t>. 30 А до точки врезки в существующий колодец по ул. Ивана Захарова с учетом требований СП 42.13330.2016. Категории и класс линейного объекта: трубопровод - безнапорные канализационные трубопроводы, стоки - хозяйственно-бытовые. </a:t>
            </a:r>
            <a:endParaRPr lang="ru-RU" sz="1500" dirty="0" smtClean="0"/>
          </a:p>
          <a:p>
            <a:pPr marL="0" indent="0" algn="just">
              <a:buNone/>
            </a:pPr>
            <a:r>
              <a:rPr lang="ru-RU" sz="1500" dirty="0"/>
              <a:t>Материал - труба </a:t>
            </a:r>
            <a:r>
              <a:rPr lang="ru-RU" sz="1500" dirty="0" smtClean="0"/>
              <a:t>полиэтиленовая. </a:t>
            </a:r>
            <a:r>
              <a:rPr lang="ru-RU" sz="1500" dirty="0"/>
              <a:t>Способ прокладки </a:t>
            </a:r>
            <a:r>
              <a:rPr lang="ru-RU" sz="1500" dirty="0" smtClean="0"/>
              <a:t>– подземный. </a:t>
            </a:r>
            <a:r>
              <a:rPr lang="ru-RU" sz="1500" dirty="0"/>
              <a:t>На повороте сетей водоотведения предусматривается железобетонный колодец. </a:t>
            </a:r>
          </a:p>
          <a:p>
            <a:pPr marL="0" indent="0">
              <a:buNone/>
            </a:pPr>
            <a:r>
              <a:rPr lang="ru-RU" sz="1500" b="1" dirty="0"/>
              <a:t>Сети ливневой канализации</a:t>
            </a:r>
            <a:endParaRPr lang="ru-RU" sz="1500" dirty="0"/>
          </a:p>
          <a:p>
            <a:pPr marL="0" indent="0" algn="just">
              <a:buNone/>
            </a:pPr>
            <a:r>
              <a:rPr lang="ru-RU" sz="1500" dirty="0"/>
              <a:t>Проектируемая дождевая канализация относится к вновь устраиваемым системам дождевой канализации закрытого типа постоянного назначения для городов и населенных пунктов.</a:t>
            </a:r>
          </a:p>
          <a:p>
            <a:pPr marL="0" indent="0" algn="just">
              <a:buNone/>
            </a:pPr>
            <a:r>
              <a:rPr lang="ru-RU" sz="1500" dirty="0" smtClean="0"/>
              <a:t>Для главных коллекторов проектом предусмотрено устройство железобетонных труб по ГОСТ 6482-2011, диаметрами 300 и 500 мм. </a:t>
            </a:r>
          </a:p>
          <a:p>
            <a:pPr marL="0" indent="0" algn="just">
              <a:buNone/>
            </a:pPr>
            <a:r>
              <a:rPr lang="ru-RU" sz="1500" dirty="0"/>
              <a:t>Устройство дождевой канализации предусмотрено на всем участке проектируемого проезда. Всего </a:t>
            </a:r>
            <a:r>
              <a:rPr lang="ru-RU" sz="1500" dirty="0"/>
              <a:t>устраивается 16 новых смотровых </a:t>
            </a:r>
            <a:r>
              <a:rPr lang="ru-RU" sz="1500" dirty="0" smtClean="0"/>
              <a:t>колодцев и 18 </a:t>
            </a:r>
            <a:r>
              <a:rPr lang="ru-RU" sz="1500" dirty="0" err="1"/>
              <a:t>дождеприемных</a:t>
            </a:r>
            <a:r>
              <a:rPr lang="ru-RU" sz="1500" dirty="0"/>
              <a:t> колодцев</a:t>
            </a:r>
            <a:r>
              <a:rPr lang="ru-RU" sz="1500" dirty="0" smtClean="0"/>
              <a:t>.</a:t>
            </a:r>
            <a:r>
              <a:rPr lang="ru-RU" sz="1500" dirty="0"/>
              <a:t> </a:t>
            </a:r>
            <a:endParaRPr lang="ru-RU" sz="1500" dirty="0" smtClean="0"/>
          </a:p>
          <a:p>
            <a:pPr marL="0" indent="0" algn="just">
              <a:buNone/>
            </a:pPr>
            <a:r>
              <a:rPr lang="ru-RU" sz="1500" b="1" dirty="0" smtClean="0"/>
              <a:t>Сети </a:t>
            </a:r>
            <a:r>
              <a:rPr lang="ru-RU" sz="1500" b="1" dirty="0"/>
              <a:t>наружного электроосвещения</a:t>
            </a:r>
            <a:endParaRPr lang="ru-RU" sz="1500" dirty="0"/>
          </a:p>
          <a:p>
            <a:r>
              <a:rPr lang="ru-RU" sz="1500" dirty="0"/>
              <a:t>Основными потребителями электроэнергии являются осветительные токоприёмники автомобильной дороги.</a:t>
            </a:r>
          </a:p>
          <a:p>
            <a:r>
              <a:rPr lang="ru-RU" sz="1500" dirty="0"/>
              <a:t>Категория надежности электроснабжения - III. </a:t>
            </a:r>
          </a:p>
          <a:p>
            <a:r>
              <a:rPr lang="ru-RU" sz="1500" dirty="0"/>
              <a:t>Номинальное напряжение объекта – 0,4кВ.</a:t>
            </a:r>
          </a:p>
          <a:p>
            <a:pPr marL="0" indent="0" algn="just">
              <a:buNone/>
            </a:pPr>
            <a:r>
              <a:rPr lang="ru-RU" sz="1500" dirty="0"/>
              <a:t>Наружное освещение выполняется светодиодными светильниками типа </a:t>
            </a:r>
            <a:r>
              <a:rPr lang="en-US" sz="1500" dirty="0" err="1"/>
              <a:t>Strada</a:t>
            </a:r>
            <a:r>
              <a:rPr lang="en-US" sz="1500" dirty="0"/>
              <a:t> </a:t>
            </a:r>
            <a:r>
              <a:rPr lang="en-US" sz="1500" dirty="0" err="1"/>
              <a:t>Horizont</a:t>
            </a:r>
            <a:r>
              <a:rPr lang="ru-RU" sz="1500" dirty="0"/>
              <a:t>. Светильники устанавливаются на опорах типа ОГК-10 высотой 10 метров. </a:t>
            </a:r>
          </a:p>
          <a:p>
            <a:pPr marL="0" indent="0">
              <a:buNone/>
            </a:pPr>
            <a:r>
              <a:rPr lang="ru-RU" sz="1500" b="1" dirty="0"/>
              <a:t>Сети связи</a:t>
            </a:r>
            <a:endParaRPr lang="ru-RU" sz="1500" dirty="0"/>
          </a:p>
          <a:p>
            <a:pPr marL="0" indent="0" algn="just">
              <a:buNone/>
            </a:pPr>
            <a:r>
              <a:rPr lang="ru-RU" sz="1500" dirty="0"/>
              <a:t>Документацией по планировке территории предусмотрен коридор прохода сетей связи организации ПАО «Ростелеком» к СОШ в мкр.30А.</a:t>
            </a:r>
          </a:p>
          <a:p>
            <a:pPr marL="0" indent="0" algn="just">
              <a:buNone/>
            </a:pPr>
            <a:endParaRPr lang="ru-RU" sz="2400" dirty="0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dirty="0" smtClean="0"/>
              <a:t>Чертеж границ зон планируемого размещения линейного объекта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829752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41805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dirty="0" smtClean="0"/>
              <a:t>Чертеж межевания территории</a:t>
            </a:r>
            <a:endParaRPr lang="ru-RU" sz="2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345363"/>
            <a:ext cx="4022122" cy="539600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500" y="1301055"/>
            <a:ext cx="4186790" cy="5472607"/>
          </a:xfrm>
          <a:prstGeom prst="rect">
            <a:avLst/>
          </a:prstGeom>
        </p:spPr>
      </p:pic>
      <p:sp>
        <p:nvSpPr>
          <p:cNvPr id="11" name="Объект 6"/>
          <p:cNvSpPr txBox="1">
            <a:spLocks/>
          </p:cNvSpPr>
          <p:nvPr/>
        </p:nvSpPr>
        <p:spPr>
          <a:xfrm>
            <a:off x="539552" y="606699"/>
            <a:ext cx="8229600" cy="73866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Font typeface="Wingdings" panose="05000000000000000000" pitchFamily="2" charset="2"/>
              <a:buChar char="ü"/>
            </a:pPr>
            <a:r>
              <a:rPr lang="ru-RU" sz="1000" dirty="0" smtClean="0"/>
              <a:t>Проектом </a:t>
            </a:r>
            <a:r>
              <a:rPr lang="ru-RU" sz="1000" dirty="0" smtClean="0"/>
              <a:t>межевания территории сформированы границы земельных участков, пред­назначенных для размещения подъездного пути к СОШ в мкр.30А. </a:t>
            </a:r>
            <a:r>
              <a:rPr lang="ru-RU" sz="1000" dirty="0" smtClean="0"/>
              <a:t>Общая </a:t>
            </a:r>
            <a:r>
              <a:rPr lang="ru-RU" sz="1000" dirty="0" smtClean="0"/>
              <a:t>площадь земельных участков, испрашиваемых под размещение линейного объекта – </a:t>
            </a:r>
            <a:r>
              <a:rPr lang="ru-RU" sz="1000" b="1" dirty="0" smtClean="0"/>
              <a:t>7641 </a:t>
            </a:r>
            <a:r>
              <a:rPr lang="ru-RU" sz="1000" b="1" dirty="0" err="1" smtClean="0"/>
              <a:t>кв.м</a:t>
            </a:r>
            <a:r>
              <a:rPr lang="x-none" sz="1000" b="1" dirty="0" smtClean="0"/>
              <a:t>.</a:t>
            </a:r>
            <a:r>
              <a:rPr lang="ru-RU" sz="1000" dirty="0" smtClean="0"/>
              <a:t> </a:t>
            </a:r>
            <a:r>
              <a:rPr lang="ru-RU" sz="1000" dirty="0" smtClean="0"/>
              <a:t>Для </a:t>
            </a:r>
            <a:r>
              <a:rPr lang="ru-RU" sz="1000" dirty="0"/>
              <a:t>размещения инженерных сетей предусмотрено установление публичных сервитутов. </a:t>
            </a:r>
            <a:endParaRPr lang="ru-RU" sz="1000" b="1" dirty="0" smtClean="0"/>
          </a:p>
          <a:p>
            <a:pPr algn="just">
              <a:buFont typeface="Wingdings" panose="05000000000000000000" pitchFamily="2" charset="2"/>
              <a:buChar char="ü"/>
            </a:pPr>
            <a:r>
              <a:rPr lang="ru-RU" sz="1000" dirty="0" smtClean="0"/>
              <a:t>Образуемые земельные участки </a:t>
            </a:r>
            <a:r>
              <a:rPr lang="ru-RU" sz="1000" dirty="0" smtClean="0"/>
              <a:t>имеют вид разрешенного использования </a:t>
            </a:r>
            <a:r>
              <a:rPr lang="ru-RU" sz="1000" dirty="0" smtClean="0"/>
              <a:t>- </a:t>
            </a:r>
            <a:r>
              <a:rPr lang="x-none" sz="1000" dirty="0" smtClean="0"/>
              <a:t>Земельные участки (территории) общего пользования</a:t>
            </a:r>
            <a:r>
              <a:rPr lang="ru-RU" sz="1000" dirty="0" smtClean="0"/>
              <a:t>.</a:t>
            </a:r>
            <a:endParaRPr lang="ru-RU" sz="1000" dirty="0"/>
          </a:p>
        </p:txBody>
      </p:sp>
      <p:sp>
        <p:nvSpPr>
          <p:cNvPr id="7" name="Объект 6"/>
          <p:cNvSpPr txBox="1">
            <a:spLocks/>
          </p:cNvSpPr>
          <p:nvPr/>
        </p:nvSpPr>
        <p:spPr>
          <a:xfrm>
            <a:off x="4932040" y="4725144"/>
            <a:ext cx="3528392" cy="1224136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5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1600" dirty="0" smtClean="0"/>
              <a:t>На первом этапе кадастровых работ предусматривается образование двух земельных участков: 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ru-RU" sz="1600" dirty="0" smtClean="0"/>
              <a:t> первого - из неразграниченной муниципальной собственности 86:10:0101246:ЗУ2;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ru-RU" sz="1600" dirty="0" smtClean="0"/>
              <a:t>второго - путём раздела с сохранением исходного земельного участка 86:10:0101246:1456:ЗУ1. </a:t>
            </a:r>
          </a:p>
          <a:p>
            <a:pPr marL="0" indent="0" algn="just">
              <a:buNone/>
            </a:pPr>
            <a:r>
              <a:rPr lang="ru-RU" sz="1600" dirty="0" smtClean="0"/>
              <a:t>На втором этапе предусмотрено образование земельного участка 86:10:0101246:ЗУ1 путём объединения земельных участков, полученных на первом этапе.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4044304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 smtClean="0"/>
              <a:t>Ведомость земельных участков, образуемых в границах полосы отвода</a:t>
            </a:r>
            <a:endParaRPr lang="ru-RU" sz="20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999" y="1124744"/>
            <a:ext cx="6101551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350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492896"/>
            <a:ext cx="8229600" cy="1143000"/>
          </a:xfr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5300" dirty="0" smtClean="0"/>
              <a:t>Спасибо за внимание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4916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937</TotalTime>
  <Words>807</Words>
  <Application>Microsoft Office PowerPoint</Application>
  <PresentationFormat>Экран (4:3)</PresentationFormat>
  <Paragraphs>58</Paragraphs>
  <Slides>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Calibri</vt:lpstr>
      <vt:lpstr>Courier New</vt:lpstr>
      <vt:lpstr>Wingdings</vt:lpstr>
      <vt:lpstr>Тема Office</vt:lpstr>
      <vt:lpstr>ДОКУМЕНТАЦИЯ ПО ПЛАНИРОВКЕ ТЕРРИТОРИИ</vt:lpstr>
      <vt:lpstr>Схема расположения элемента планировочной структуры</vt:lpstr>
      <vt:lpstr>Чертеж границ зон планируемого размещения линейного объекта</vt:lpstr>
      <vt:lpstr>Чертеж границ зон планируемого размещения линейного объекта</vt:lpstr>
      <vt:lpstr>Чертеж межевания территории</vt:lpstr>
      <vt:lpstr>Ведомость земельных участков, образуемых в границах полосы отвода</vt:lpstr>
      <vt:lpstr>Спасибо за внимание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ДОКУМЕНТАЦИЯ ПО ПЛАНИРОВКЕ ТЕРРИТОРИИ</dc:title>
  <dc:creator>Ольга</dc:creator>
  <cp:lastModifiedBy>user</cp:lastModifiedBy>
  <cp:revision>71</cp:revision>
  <dcterms:created xsi:type="dcterms:W3CDTF">2017-09-28T08:13:39Z</dcterms:created>
  <dcterms:modified xsi:type="dcterms:W3CDTF">2020-01-15T13:13:58Z</dcterms:modified>
</cp:coreProperties>
</file>