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76" r:id="rId2"/>
    <p:sldId id="381" r:id="rId3"/>
    <p:sldId id="377" r:id="rId4"/>
    <p:sldId id="379" r:id="rId5"/>
    <p:sldId id="380" r:id="rId6"/>
    <p:sldId id="382" r:id="rId7"/>
    <p:sldId id="378" r:id="rId8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99C86496-EBA4-4DC0-9BD2-8BB50AC5AA44}">
          <p14:sldIdLst>
            <p14:sldId id="376"/>
            <p14:sldId id="381"/>
            <p14:sldId id="377"/>
            <p14:sldId id="379"/>
            <p14:sldId id="380"/>
            <p14:sldId id="382"/>
            <p14:sldId id="3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лимченко Анастасия Валерьевна" initials="КАВ" lastIdx="1" clrIdx="0">
    <p:extLst>
      <p:ext uri="{19B8F6BF-5375-455C-9EA6-DF929625EA0E}">
        <p15:presenceInfo xmlns:p15="http://schemas.microsoft.com/office/powerpoint/2012/main" userId="S-1-5-21-2944462463-41517796-893743237-996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7BAB"/>
    <a:srgbClr val="FFFFFF"/>
    <a:srgbClr val="FBD88E"/>
    <a:srgbClr val="76EC6D"/>
    <a:srgbClr val="008484"/>
    <a:srgbClr val="CC47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93400" autoAdjust="0"/>
  </p:normalViewPr>
  <p:slideViewPr>
    <p:cSldViewPr snapToGrid="0">
      <p:cViewPr varScale="1">
        <p:scale>
          <a:sx n="107" d="100"/>
          <a:sy n="107" d="100"/>
        </p:scale>
        <p:origin x="702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475" cy="498773"/>
          </a:xfrm>
          <a:prstGeom prst="rect">
            <a:avLst/>
          </a:prstGeom>
        </p:spPr>
        <p:txBody>
          <a:bodyPr vert="horz" lIns="91561" tIns="45781" rIns="91561" bIns="4578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0" y="1"/>
            <a:ext cx="2950475" cy="498773"/>
          </a:xfrm>
          <a:prstGeom prst="rect">
            <a:avLst/>
          </a:prstGeom>
        </p:spPr>
        <p:txBody>
          <a:bodyPr vert="horz" lIns="91561" tIns="45781" rIns="91561" bIns="45781" rtlCol="0"/>
          <a:lstStyle>
            <a:lvl1pPr algn="r">
              <a:defRPr sz="1200"/>
            </a:lvl1pPr>
          </a:lstStyle>
          <a:p>
            <a:fld id="{255239C9-9388-4384-80B7-7C532D03797C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1" tIns="45781" rIns="91561" bIns="4578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0"/>
            <a:ext cx="5447030" cy="3914240"/>
          </a:xfrm>
          <a:prstGeom prst="rect">
            <a:avLst/>
          </a:prstGeom>
        </p:spPr>
        <p:txBody>
          <a:bodyPr vert="horz" lIns="91561" tIns="45781" rIns="91561" bIns="4578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6"/>
            <a:ext cx="2950475" cy="498772"/>
          </a:xfrm>
          <a:prstGeom prst="rect">
            <a:avLst/>
          </a:prstGeom>
        </p:spPr>
        <p:txBody>
          <a:bodyPr vert="horz" lIns="91561" tIns="45781" rIns="91561" bIns="4578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0" y="9442156"/>
            <a:ext cx="2950475" cy="498772"/>
          </a:xfrm>
          <a:prstGeom prst="rect">
            <a:avLst/>
          </a:prstGeom>
        </p:spPr>
        <p:txBody>
          <a:bodyPr vert="horz" lIns="91561" tIns="45781" rIns="91561" bIns="45781" rtlCol="0" anchor="b"/>
          <a:lstStyle>
            <a:lvl1pPr algn="r">
              <a:defRPr sz="1200"/>
            </a:lvl1pPr>
          </a:lstStyle>
          <a:p>
            <a:fld id="{A6C9BACE-5F67-416F-9B9A-C58E67EBA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245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350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590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340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858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666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53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346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526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58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460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22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527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464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65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356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422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173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53976-5425-4D28-B493-977C0D385CA0}" type="datetimeFigureOut">
              <a:rPr lang="ru-RU" smtClean="0"/>
              <a:t>12.07.2023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04DFC-1AA0-4C95-B310-8A611ECF6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57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38" t="-1150" r="15465" b="7311"/>
          <a:stretch/>
        </p:blipFill>
        <p:spPr>
          <a:xfrm>
            <a:off x="0" y="1609229"/>
            <a:ext cx="12124452" cy="51656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634070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spc="300" dirty="0"/>
              <a:t>СУРГУТ 2023</a:t>
            </a:r>
          </a:p>
        </p:txBody>
      </p:sp>
      <p:sp>
        <p:nvSpPr>
          <p:cNvPr id="17" name="Прямоугольник 12"/>
          <p:cNvSpPr/>
          <p:nvPr/>
        </p:nvSpPr>
        <p:spPr>
          <a:xfrm>
            <a:off x="0" y="83128"/>
            <a:ext cx="11444140" cy="637217"/>
          </a:xfrm>
          <a:custGeom>
            <a:avLst/>
            <a:gdLst>
              <a:gd name="connsiteX0" fmla="*/ 0 w 8629650"/>
              <a:gd name="connsiteY0" fmla="*/ 0 h 2074260"/>
              <a:gd name="connsiteX1" fmla="*/ 8629650 w 8629650"/>
              <a:gd name="connsiteY1" fmla="*/ 0 h 2074260"/>
              <a:gd name="connsiteX2" fmla="*/ 8629650 w 8629650"/>
              <a:gd name="connsiteY2" fmla="*/ 2074260 h 2074260"/>
              <a:gd name="connsiteX3" fmla="*/ 0 w 8629650"/>
              <a:gd name="connsiteY3" fmla="*/ 2074260 h 2074260"/>
              <a:gd name="connsiteX4" fmla="*/ 0 w 8629650"/>
              <a:gd name="connsiteY4" fmla="*/ 0 h 2074260"/>
              <a:gd name="connsiteX0" fmla="*/ 0 w 8629650"/>
              <a:gd name="connsiteY0" fmla="*/ 0 h 2074260"/>
              <a:gd name="connsiteX1" fmla="*/ 8629650 w 8629650"/>
              <a:gd name="connsiteY1" fmla="*/ 0 h 2074260"/>
              <a:gd name="connsiteX2" fmla="*/ 7105650 w 8629650"/>
              <a:gd name="connsiteY2" fmla="*/ 2074260 h 2074260"/>
              <a:gd name="connsiteX3" fmla="*/ 0 w 8629650"/>
              <a:gd name="connsiteY3" fmla="*/ 2074260 h 2074260"/>
              <a:gd name="connsiteX4" fmla="*/ 0 w 8629650"/>
              <a:gd name="connsiteY4" fmla="*/ 0 h 2074260"/>
              <a:gd name="connsiteX0" fmla="*/ 0 w 8629650"/>
              <a:gd name="connsiteY0" fmla="*/ 0 h 2074260"/>
              <a:gd name="connsiteX1" fmla="*/ 8629650 w 8629650"/>
              <a:gd name="connsiteY1" fmla="*/ 0 h 2074260"/>
              <a:gd name="connsiteX2" fmla="*/ 7467157 w 8629650"/>
              <a:gd name="connsiteY2" fmla="*/ 2074260 h 2074260"/>
              <a:gd name="connsiteX3" fmla="*/ 0 w 8629650"/>
              <a:gd name="connsiteY3" fmla="*/ 2074260 h 2074260"/>
              <a:gd name="connsiteX4" fmla="*/ 0 w 8629650"/>
              <a:gd name="connsiteY4" fmla="*/ 0 h 2074260"/>
              <a:gd name="connsiteX0" fmla="*/ 0 w 8622030"/>
              <a:gd name="connsiteY0" fmla="*/ 0 h 2074260"/>
              <a:gd name="connsiteX1" fmla="*/ 8622030 w 8622030"/>
              <a:gd name="connsiteY1" fmla="*/ 0 h 2074260"/>
              <a:gd name="connsiteX2" fmla="*/ 7467157 w 8622030"/>
              <a:gd name="connsiteY2" fmla="*/ 2074260 h 2074260"/>
              <a:gd name="connsiteX3" fmla="*/ 0 w 8622030"/>
              <a:gd name="connsiteY3" fmla="*/ 2074260 h 2074260"/>
              <a:gd name="connsiteX4" fmla="*/ 0 w 8622030"/>
              <a:gd name="connsiteY4" fmla="*/ 0 h 2074260"/>
              <a:gd name="connsiteX0" fmla="*/ 0 w 8627110"/>
              <a:gd name="connsiteY0" fmla="*/ 0 h 2074260"/>
              <a:gd name="connsiteX1" fmla="*/ 8627110 w 8627110"/>
              <a:gd name="connsiteY1" fmla="*/ 0 h 2074260"/>
              <a:gd name="connsiteX2" fmla="*/ 7467157 w 8627110"/>
              <a:gd name="connsiteY2" fmla="*/ 2074260 h 2074260"/>
              <a:gd name="connsiteX3" fmla="*/ 0 w 8627110"/>
              <a:gd name="connsiteY3" fmla="*/ 2074260 h 2074260"/>
              <a:gd name="connsiteX4" fmla="*/ 0 w 8627110"/>
              <a:gd name="connsiteY4" fmla="*/ 0 h 2074260"/>
              <a:gd name="connsiteX0" fmla="*/ 0 w 8627110"/>
              <a:gd name="connsiteY0" fmla="*/ 0 h 2074260"/>
              <a:gd name="connsiteX1" fmla="*/ 8627110 w 8627110"/>
              <a:gd name="connsiteY1" fmla="*/ 0 h 2074260"/>
              <a:gd name="connsiteX2" fmla="*/ 7462077 w 8627110"/>
              <a:gd name="connsiteY2" fmla="*/ 2074260 h 2074260"/>
              <a:gd name="connsiteX3" fmla="*/ 0 w 8627110"/>
              <a:gd name="connsiteY3" fmla="*/ 2074260 h 2074260"/>
              <a:gd name="connsiteX4" fmla="*/ 0 w 8627110"/>
              <a:gd name="connsiteY4" fmla="*/ 0 h 2074260"/>
              <a:gd name="connsiteX0" fmla="*/ 508000 w 9135110"/>
              <a:gd name="connsiteY0" fmla="*/ 0 h 2074260"/>
              <a:gd name="connsiteX1" fmla="*/ 9135110 w 9135110"/>
              <a:gd name="connsiteY1" fmla="*/ 0 h 2074260"/>
              <a:gd name="connsiteX2" fmla="*/ 7970077 w 9135110"/>
              <a:gd name="connsiteY2" fmla="*/ 2074260 h 2074260"/>
              <a:gd name="connsiteX3" fmla="*/ 0 w 9135110"/>
              <a:gd name="connsiteY3" fmla="*/ 2074260 h 2074260"/>
              <a:gd name="connsiteX4" fmla="*/ 508000 w 9135110"/>
              <a:gd name="connsiteY4" fmla="*/ 0 h 2074260"/>
              <a:gd name="connsiteX0" fmla="*/ 0 w 9135110"/>
              <a:gd name="connsiteY0" fmla="*/ 0 h 2074260"/>
              <a:gd name="connsiteX1" fmla="*/ 9135110 w 9135110"/>
              <a:gd name="connsiteY1" fmla="*/ 0 h 2074260"/>
              <a:gd name="connsiteX2" fmla="*/ 7970077 w 9135110"/>
              <a:gd name="connsiteY2" fmla="*/ 2074260 h 2074260"/>
              <a:gd name="connsiteX3" fmla="*/ 0 w 9135110"/>
              <a:gd name="connsiteY3" fmla="*/ 2074260 h 2074260"/>
              <a:gd name="connsiteX4" fmla="*/ 0 w 9135110"/>
              <a:gd name="connsiteY4" fmla="*/ 0 h 2074260"/>
              <a:gd name="connsiteX0" fmla="*/ 0 w 10262870"/>
              <a:gd name="connsiteY0" fmla="*/ 18160 h 2074260"/>
              <a:gd name="connsiteX1" fmla="*/ 10262870 w 10262870"/>
              <a:gd name="connsiteY1" fmla="*/ 0 h 2074260"/>
              <a:gd name="connsiteX2" fmla="*/ 9097837 w 10262870"/>
              <a:gd name="connsiteY2" fmla="*/ 2074260 h 2074260"/>
              <a:gd name="connsiteX3" fmla="*/ 1127760 w 10262870"/>
              <a:gd name="connsiteY3" fmla="*/ 2074260 h 2074260"/>
              <a:gd name="connsiteX4" fmla="*/ 0 w 10262870"/>
              <a:gd name="connsiteY4" fmla="*/ 18160 h 2074260"/>
              <a:gd name="connsiteX0" fmla="*/ 0 w 10262870"/>
              <a:gd name="connsiteY0" fmla="*/ 18160 h 2074260"/>
              <a:gd name="connsiteX1" fmla="*/ 10262870 w 10262870"/>
              <a:gd name="connsiteY1" fmla="*/ 0 h 2074260"/>
              <a:gd name="connsiteX2" fmla="*/ 9097837 w 10262870"/>
              <a:gd name="connsiteY2" fmla="*/ 2074260 h 2074260"/>
              <a:gd name="connsiteX3" fmla="*/ 0 w 10262870"/>
              <a:gd name="connsiteY3" fmla="*/ 2074260 h 2074260"/>
              <a:gd name="connsiteX4" fmla="*/ 0 w 10262870"/>
              <a:gd name="connsiteY4" fmla="*/ 18160 h 2074260"/>
              <a:gd name="connsiteX0" fmla="*/ 0 w 10262870"/>
              <a:gd name="connsiteY0" fmla="*/ 0 h 2081440"/>
              <a:gd name="connsiteX1" fmla="*/ 10262870 w 10262870"/>
              <a:gd name="connsiteY1" fmla="*/ 7180 h 2081440"/>
              <a:gd name="connsiteX2" fmla="*/ 9097837 w 10262870"/>
              <a:gd name="connsiteY2" fmla="*/ 2081440 h 2081440"/>
              <a:gd name="connsiteX3" fmla="*/ 0 w 10262870"/>
              <a:gd name="connsiteY3" fmla="*/ 2081440 h 2081440"/>
              <a:gd name="connsiteX4" fmla="*/ 0 w 10262870"/>
              <a:gd name="connsiteY4" fmla="*/ 0 h 2081440"/>
              <a:gd name="connsiteX0" fmla="*/ 0 w 10262870"/>
              <a:gd name="connsiteY0" fmla="*/ 0 h 2081440"/>
              <a:gd name="connsiteX1" fmla="*/ 10262870 w 10262870"/>
              <a:gd name="connsiteY1" fmla="*/ 7180 h 2081440"/>
              <a:gd name="connsiteX2" fmla="*/ 9097837 w 10262870"/>
              <a:gd name="connsiteY2" fmla="*/ 2081440 h 2081440"/>
              <a:gd name="connsiteX3" fmla="*/ 0 w 10262870"/>
              <a:gd name="connsiteY3" fmla="*/ 2081440 h 2081440"/>
              <a:gd name="connsiteX4" fmla="*/ 0 w 10262870"/>
              <a:gd name="connsiteY4" fmla="*/ 0 h 2081440"/>
              <a:gd name="connsiteX0" fmla="*/ 0 w 10262870"/>
              <a:gd name="connsiteY0" fmla="*/ 5489 h 2074260"/>
              <a:gd name="connsiteX1" fmla="*/ 10262870 w 10262870"/>
              <a:gd name="connsiteY1" fmla="*/ 0 h 2074260"/>
              <a:gd name="connsiteX2" fmla="*/ 9097837 w 10262870"/>
              <a:gd name="connsiteY2" fmla="*/ 2074260 h 2074260"/>
              <a:gd name="connsiteX3" fmla="*/ 0 w 10262870"/>
              <a:gd name="connsiteY3" fmla="*/ 2074260 h 2074260"/>
              <a:gd name="connsiteX4" fmla="*/ 0 w 10262870"/>
              <a:gd name="connsiteY4" fmla="*/ 5489 h 2074260"/>
              <a:gd name="connsiteX0" fmla="*/ 4127500 w 10262870"/>
              <a:gd name="connsiteY0" fmla="*/ 0 h 2091471"/>
              <a:gd name="connsiteX1" fmla="*/ 10262870 w 10262870"/>
              <a:gd name="connsiteY1" fmla="*/ 17211 h 2091471"/>
              <a:gd name="connsiteX2" fmla="*/ 9097837 w 10262870"/>
              <a:gd name="connsiteY2" fmla="*/ 2091471 h 2091471"/>
              <a:gd name="connsiteX3" fmla="*/ 0 w 10262870"/>
              <a:gd name="connsiteY3" fmla="*/ 2091471 h 2091471"/>
              <a:gd name="connsiteX4" fmla="*/ 4127500 w 10262870"/>
              <a:gd name="connsiteY4" fmla="*/ 0 h 2091471"/>
              <a:gd name="connsiteX0" fmla="*/ 25400 w 6160770"/>
              <a:gd name="connsiteY0" fmla="*/ 0 h 2114171"/>
              <a:gd name="connsiteX1" fmla="*/ 6160770 w 6160770"/>
              <a:gd name="connsiteY1" fmla="*/ 17211 h 2114171"/>
              <a:gd name="connsiteX2" fmla="*/ 4995737 w 6160770"/>
              <a:gd name="connsiteY2" fmla="*/ 2091471 h 2114171"/>
              <a:gd name="connsiteX3" fmla="*/ 0 w 6160770"/>
              <a:gd name="connsiteY3" fmla="*/ 2114171 h 2114171"/>
              <a:gd name="connsiteX4" fmla="*/ 25400 w 6160770"/>
              <a:gd name="connsiteY4" fmla="*/ 0 h 2114171"/>
              <a:gd name="connsiteX0" fmla="*/ 12700 w 6148070"/>
              <a:gd name="connsiteY0" fmla="*/ 0 h 2114171"/>
              <a:gd name="connsiteX1" fmla="*/ 6148070 w 6148070"/>
              <a:gd name="connsiteY1" fmla="*/ 17211 h 2114171"/>
              <a:gd name="connsiteX2" fmla="*/ 4983037 w 6148070"/>
              <a:gd name="connsiteY2" fmla="*/ 2091471 h 2114171"/>
              <a:gd name="connsiteX3" fmla="*/ 0 w 6148070"/>
              <a:gd name="connsiteY3" fmla="*/ 2114171 h 2114171"/>
              <a:gd name="connsiteX4" fmla="*/ 12700 w 6148070"/>
              <a:gd name="connsiteY4" fmla="*/ 0 h 2114171"/>
              <a:gd name="connsiteX0" fmla="*/ 12700 w 6148070"/>
              <a:gd name="connsiteY0" fmla="*/ 0 h 2091471"/>
              <a:gd name="connsiteX1" fmla="*/ 6148070 w 6148070"/>
              <a:gd name="connsiteY1" fmla="*/ 17211 h 2091471"/>
              <a:gd name="connsiteX2" fmla="*/ 4983037 w 6148070"/>
              <a:gd name="connsiteY2" fmla="*/ 2091471 h 2091471"/>
              <a:gd name="connsiteX3" fmla="*/ 0 w 6148070"/>
              <a:gd name="connsiteY3" fmla="*/ 2091471 h 2091471"/>
              <a:gd name="connsiteX4" fmla="*/ 12700 w 6148070"/>
              <a:gd name="connsiteY4" fmla="*/ 0 h 2091471"/>
              <a:gd name="connsiteX0" fmla="*/ 3273 w 6138643"/>
              <a:gd name="connsiteY0" fmla="*/ 0 h 2091471"/>
              <a:gd name="connsiteX1" fmla="*/ 6138643 w 6138643"/>
              <a:gd name="connsiteY1" fmla="*/ 17211 h 2091471"/>
              <a:gd name="connsiteX2" fmla="*/ 4973610 w 6138643"/>
              <a:gd name="connsiteY2" fmla="*/ 2091471 h 2091471"/>
              <a:gd name="connsiteX3" fmla="*/ 0 w 6138643"/>
              <a:gd name="connsiteY3" fmla="*/ 1249009 h 2091471"/>
              <a:gd name="connsiteX4" fmla="*/ 3273 w 6138643"/>
              <a:gd name="connsiteY4" fmla="*/ 0 h 2091471"/>
              <a:gd name="connsiteX0" fmla="*/ 3273 w 6138643"/>
              <a:gd name="connsiteY0" fmla="*/ 0 h 1265859"/>
              <a:gd name="connsiteX1" fmla="*/ 6138643 w 6138643"/>
              <a:gd name="connsiteY1" fmla="*/ 17211 h 1265859"/>
              <a:gd name="connsiteX2" fmla="*/ 5444951 w 6138643"/>
              <a:gd name="connsiteY2" fmla="*/ 1265859 h 1265859"/>
              <a:gd name="connsiteX3" fmla="*/ 0 w 6138643"/>
              <a:gd name="connsiteY3" fmla="*/ 1249009 h 1265859"/>
              <a:gd name="connsiteX4" fmla="*/ 3273 w 6138643"/>
              <a:gd name="connsiteY4" fmla="*/ 0 h 1265859"/>
              <a:gd name="connsiteX0" fmla="*/ 3273 w 6138643"/>
              <a:gd name="connsiteY0" fmla="*/ 0 h 1249009"/>
              <a:gd name="connsiteX1" fmla="*/ 6138643 w 6138643"/>
              <a:gd name="connsiteY1" fmla="*/ 17211 h 1249009"/>
              <a:gd name="connsiteX2" fmla="*/ 5463804 w 6138643"/>
              <a:gd name="connsiteY2" fmla="*/ 1232160 h 1249009"/>
              <a:gd name="connsiteX3" fmla="*/ 0 w 6138643"/>
              <a:gd name="connsiteY3" fmla="*/ 1249009 h 1249009"/>
              <a:gd name="connsiteX4" fmla="*/ 3273 w 6138643"/>
              <a:gd name="connsiteY4" fmla="*/ 0 h 1249009"/>
              <a:gd name="connsiteX0" fmla="*/ 4226481 w 10361851"/>
              <a:gd name="connsiteY0" fmla="*/ 0 h 1249009"/>
              <a:gd name="connsiteX1" fmla="*/ 10361851 w 10361851"/>
              <a:gd name="connsiteY1" fmla="*/ 17211 h 1249009"/>
              <a:gd name="connsiteX2" fmla="*/ 9687012 w 10361851"/>
              <a:gd name="connsiteY2" fmla="*/ 1232160 h 1249009"/>
              <a:gd name="connsiteX3" fmla="*/ 0 w 10361851"/>
              <a:gd name="connsiteY3" fmla="*/ 1249009 h 1249009"/>
              <a:gd name="connsiteX4" fmla="*/ 4226481 w 10361851"/>
              <a:gd name="connsiteY4" fmla="*/ 0 h 1249009"/>
              <a:gd name="connsiteX0" fmla="*/ 371 w 10387230"/>
              <a:gd name="connsiteY0" fmla="*/ 33336 h 1231798"/>
              <a:gd name="connsiteX1" fmla="*/ 10387230 w 10387230"/>
              <a:gd name="connsiteY1" fmla="*/ 0 h 1231798"/>
              <a:gd name="connsiteX2" fmla="*/ 9712391 w 10387230"/>
              <a:gd name="connsiteY2" fmla="*/ 1214949 h 1231798"/>
              <a:gd name="connsiteX3" fmla="*/ 25379 w 10387230"/>
              <a:gd name="connsiteY3" fmla="*/ 1231798 h 1231798"/>
              <a:gd name="connsiteX4" fmla="*/ 371 w 10387230"/>
              <a:gd name="connsiteY4" fmla="*/ 33336 h 1231798"/>
              <a:gd name="connsiteX0" fmla="*/ 778 w 10368783"/>
              <a:gd name="connsiteY0" fmla="*/ 0 h 1232159"/>
              <a:gd name="connsiteX1" fmla="*/ 10368783 w 10368783"/>
              <a:gd name="connsiteY1" fmla="*/ 361 h 1232159"/>
              <a:gd name="connsiteX2" fmla="*/ 9693944 w 10368783"/>
              <a:gd name="connsiteY2" fmla="*/ 1215310 h 1232159"/>
              <a:gd name="connsiteX3" fmla="*/ 6932 w 10368783"/>
              <a:gd name="connsiteY3" fmla="*/ 1232159 h 1232159"/>
              <a:gd name="connsiteX4" fmla="*/ 778 w 10368783"/>
              <a:gd name="connsiteY4" fmla="*/ 0 h 1232159"/>
              <a:gd name="connsiteX0" fmla="*/ 3273 w 10361851"/>
              <a:gd name="connsiteY0" fmla="*/ 0 h 1232159"/>
              <a:gd name="connsiteX1" fmla="*/ 10361851 w 10361851"/>
              <a:gd name="connsiteY1" fmla="*/ 361 h 1232159"/>
              <a:gd name="connsiteX2" fmla="*/ 9687012 w 10361851"/>
              <a:gd name="connsiteY2" fmla="*/ 1215310 h 1232159"/>
              <a:gd name="connsiteX3" fmla="*/ 0 w 10361851"/>
              <a:gd name="connsiteY3" fmla="*/ 1232159 h 1232159"/>
              <a:gd name="connsiteX4" fmla="*/ 3273 w 10361851"/>
              <a:gd name="connsiteY4" fmla="*/ 0 h 123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1851" h="1232159">
                <a:moveTo>
                  <a:pt x="3273" y="0"/>
                </a:moveTo>
                <a:lnTo>
                  <a:pt x="10361851" y="361"/>
                </a:lnTo>
                <a:lnTo>
                  <a:pt x="9687012" y="1215310"/>
                </a:lnTo>
                <a:lnTo>
                  <a:pt x="0" y="1232159"/>
                </a:lnTo>
                <a:cubicBezTo>
                  <a:pt x="4233" y="527435"/>
                  <a:pt x="-960" y="704724"/>
                  <a:pt x="3273" y="0"/>
                </a:cubicBezTo>
                <a:close/>
              </a:path>
            </a:pathLst>
          </a:custGeom>
          <a:gradFill flip="none" rotWithShape="1">
            <a:gsLst>
              <a:gs pos="0">
                <a:srgbClr val="FCBF25"/>
              </a:gs>
              <a:gs pos="100000">
                <a:srgbClr val="5274B1">
                  <a:alpha val="50000"/>
                </a:srgbClr>
              </a:gs>
            </a:gsLst>
            <a:lin ang="0" scaled="1"/>
            <a:tileRect/>
          </a:gradFill>
          <a:ln w="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rIns="90000" rtlCol="0" anchor="ctr"/>
          <a:lstStyle/>
          <a:p>
            <a:r>
              <a:rPr lang="ru-RU" sz="2800" b="1" spc="300" dirty="0">
                <a:latin typeface="Arial Black" panose="020B0A040201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</a:t>
            </a:r>
          </a:p>
        </p:txBody>
      </p:sp>
      <p:sp>
        <p:nvSpPr>
          <p:cNvPr id="15" name="Шестиугольник 14"/>
          <p:cNvSpPr/>
          <p:nvPr/>
        </p:nvSpPr>
        <p:spPr>
          <a:xfrm rot="16200000">
            <a:off x="503807" y="3216529"/>
            <a:ext cx="546865" cy="577341"/>
          </a:xfrm>
          <a:prstGeom prst="hexagon">
            <a:avLst/>
          </a:prstGeom>
          <a:solidFill>
            <a:srgbClr val="F9BE42">
              <a:alpha val="60000"/>
            </a:srgbClr>
          </a:solidFill>
          <a:ln w="19050">
            <a:gradFill flip="none" rotWithShape="1">
              <a:gsLst>
                <a:gs pos="0">
                  <a:srgbClr val="F9BE42"/>
                </a:gs>
                <a:gs pos="74000">
                  <a:schemeClr val="tx1"/>
                </a:gs>
                <a:gs pos="83000">
                  <a:schemeClr val="tx1"/>
                </a:gs>
                <a:gs pos="100000">
                  <a:schemeClr val="tx1"/>
                </a:gs>
              </a:gsLst>
              <a:lin ang="10800000" scaled="1"/>
              <a:tileRect/>
            </a:gra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08000" tIns="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  <a:latin typeface="Haettenschweiler" panose="020B0706040902060204" pitchFamily="34" charset="0"/>
                <a:ea typeface="Lato" panose="020F0502020204030203" pitchFamily="34" charset="0"/>
                <a:cs typeface="Lato" panose="020F0502020204030203" pitchFamily="34" charset="0"/>
              </a:rPr>
              <a:t>1</a:t>
            </a:r>
          </a:p>
        </p:txBody>
      </p:sp>
      <p:cxnSp>
        <p:nvCxnSpPr>
          <p:cNvPr id="16" name="Прямая со стрелкой 15"/>
          <p:cNvCxnSpPr>
            <a:cxnSpLocks/>
          </p:cNvCxnSpPr>
          <p:nvPr/>
        </p:nvCxnSpPr>
        <p:spPr>
          <a:xfrm>
            <a:off x="777238" y="3782985"/>
            <a:ext cx="1" cy="184638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122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55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718755" y="86975"/>
            <a:ext cx="260649" cy="923330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AA4696-7D2B-4FF8-BDC5-F6366C9479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596" y="521793"/>
            <a:ext cx="5160041" cy="560399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C09B4F-73EB-4241-9B6A-F8C18097E23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655" t="971" r="4018"/>
          <a:stretch/>
        </p:blipFill>
        <p:spPr>
          <a:xfrm>
            <a:off x="5486179" y="494947"/>
            <a:ext cx="5788402" cy="5657687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82C753C0-43ED-4B3E-91C2-5B8AEA73274B}"/>
              </a:ext>
            </a:extLst>
          </p:cNvPr>
          <p:cNvSpPr/>
          <p:nvPr/>
        </p:nvSpPr>
        <p:spPr>
          <a:xfrm>
            <a:off x="7805737" y="4040187"/>
            <a:ext cx="142875" cy="1492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447855BB-5FC3-4E04-88D1-D22E2FF7C1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848437"/>
              </p:ext>
            </p:extLst>
          </p:nvPr>
        </p:nvGraphicFramePr>
        <p:xfrm>
          <a:off x="-3423418" y="4562969"/>
          <a:ext cx="8128000" cy="354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AutoCAD Drawing" r:id="rId7" imgW="24399360" imgH="10645200" progId="AutoCAD.Drawing.24">
                  <p:embed/>
                </p:oleObj>
              </mc:Choice>
              <mc:Fallback>
                <p:oleObj name="AutoCAD Drawing" r:id="rId7" imgW="24399360" imgH="10645200" progId="AutoCAD.Drawing.2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3423418" y="4562969"/>
                        <a:ext cx="8128000" cy="354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76E37ADF-70E8-4DEE-8D86-CBC278CEC6C3}"/>
              </a:ext>
            </a:extLst>
          </p:cNvPr>
          <p:cNvSpPr txBox="1"/>
          <p:nvPr/>
        </p:nvSpPr>
        <p:spPr>
          <a:xfrm>
            <a:off x="68731" y="6099293"/>
            <a:ext cx="11205850" cy="758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cs typeface="Arial" panose="020B0604020202020204" pitchFamily="34" charset="0"/>
              </a:rPr>
              <a:t>Цель проекта – реализация механизма комплексного развития территорий за счет преобразования существующих территорий, занятых малоэтажной жилой застройкой, признанной непригодной для проживания и строительства многоквартирных жилых домов переменной этажности, благоустройства территории и повышения качества городской среды.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1E3E3-1F0C-417F-B1FE-3649253776BF}"/>
              </a:ext>
            </a:extLst>
          </p:cNvPr>
          <p:cNvSpPr txBox="1"/>
          <p:nvPr/>
        </p:nvSpPr>
        <p:spPr>
          <a:xfrm>
            <a:off x="138425" y="180736"/>
            <a:ext cx="1963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Заявитель: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40F103-A4A4-4288-857D-1012E918CD71}"/>
              </a:ext>
            </a:extLst>
          </p:cNvPr>
          <p:cNvSpPr txBox="1"/>
          <p:nvPr/>
        </p:nvSpPr>
        <p:spPr>
          <a:xfrm>
            <a:off x="998765" y="187170"/>
            <a:ext cx="2095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  <a:latin typeface="Grtsk Tera Semibold" pitchFamily="2" charset="-52"/>
              </a:rPr>
              <a:t>БРУСНИКА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729757D3-9E83-47B2-B963-02399455F1D8}"/>
              </a:ext>
            </a:extLst>
          </p:cNvPr>
          <p:cNvSpPr/>
          <p:nvPr/>
        </p:nvSpPr>
        <p:spPr>
          <a:xfrm>
            <a:off x="7877174" y="4063881"/>
            <a:ext cx="45719" cy="5091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573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55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627385" y="86975"/>
            <a:ext cx="352019" cy="923330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2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9ABB32F-7DCC-45E5-9F4C-251BBAA4F8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72" t="2112" r="4446" b="2112"/>
          <a:stretch/>
        </p:blipFill>
        <p:spPr>
          <a:xfrm>
            <a:off x="153255" y="548640"/>
            <a:ext cx="5416864" cy="534427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3C6CFAF-EF24-45F3-84D3-1BE522EC8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9767" y="535959"/>
            <a:ext cx="5687219" cy="534427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00D6923-0A0E-4A3B-B9D5-B2C9A5CDEF6F}"/>
              </a:ext>
            </a:extLst>
          </p:cNvPr>
          <p:cNvSpPr txBox="1"/>
          <p:nvPr/>
        </p:nvSpPr>
        <p:spPr>
          <a:xfrm>
            <a:off x="62832" y="258960"/>
            <a:ext cx="2945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Чертеж планировки территории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0F978BF-DAAA-4D31-84EB-E2FB8037AD9C}"/>
              </a:ext>
            </a:extLst>
          </p:cNvPr>
          <p:cNvSpPr txBox="1"/>
          <p:nvPr/>
        </p:nvSpPr>
        <p:spPr>
          <a:xfrm>
            <a:off x="5708201" y="312181"/>
            <a:ext cx="32888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Вариант планировочного решения застройки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175BFF6-8B01-4B3A-B556-84A0F526C78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1205" y="5904852"/>
            <a:ext cx="2659499" cy="107448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B1944C9-6D42-4ECE-89FE-C5A86A77BBA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1676" t="40597" r="7010" b="696"/>
          <a:stretch/>
        </p:blipFill>
        <p:spPr>
          <a:xfrm>
            <a:off x="8415132" y="5892911"/>
            <a:ext cx="2933455" cy="93291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511407C-58A7-4A5E-9B28-0FD9645A0A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9988" y="5904852"/>
            <a:ext cx="2659499" cy="616864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8C724F0C-3F57-4EFD-A5F8-FDA84ADC13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32" y="5951885"/>
            <a:ext cx="2784598" cy="80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06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55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627385" y="86975"/>
            <a:ext cx="352019" cy="923330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710424-5464-4B36-8E9C-65A9E096D928}"/>
              </a:ext>
            </a:extLst>
          </p:cNvPr>
          <p:cNvSpPr txBox="1"/>
          <p:nvPr/>
        </p:nvSpPr>
        <p:spPr>
          <a:xfrm>
            <a:off x="5877955" y="317398"/>
            <a:ext cx="4575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Схема размещения объектов инженерной инфраструктуры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49ECEC-6E85-4784-9CA1-D87C4F58B67B}"/>
              </a:ext>
            </a:extLst>
          </p:cNvPr>
          <p:cNvSpPr txBox="1"/>
          <p:nvPr/>
        </p:nvSpPr>
        <p:spPr>
          <a:xfrm>
            <a:off x="23836" y="317397"/>
            <a:ext cx="4489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Схема организации движения транспорта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DF3993D-C0E9-49D9-B6F6-71465DA65F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41" t="5450" r="1853"/>
          <a:stretch/>
        </p:blipFill>
        <p:spPr>
          <a:xfrm>
            <a:off x="91541" y="575562"/>
            <a:ext cx="5718709" cy="515888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08B2C4B-52FA-44A1-8912-2FC3720EA6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41" y="5790630"/>
            <a:ext cx="1815070" cy="98361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613BEF9-E88E-431B-93FB-BE61E8936C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8731" y="5758860"/>
            <a:ext cx="1951446" cy="101538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FEC5044-2EC7-4E8C-B790-C821D7A0EB2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377"/>
          <a:stretch/>
        </p:blipFill>
        <p:spPr>
          <a:xfrm>
            <a:off x="5877955" y="5828083"/>
            <a:ext cx="2840167" cy="74416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D35755C-AC0C-4C7B-9B3E-0184B0E666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99317" y="5944610"/>
            <a:ext cx="2346912" cy="86874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E85DC82-CFDA-4E21-BE6F-90FF2BB0BB9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5472" b="1435"/>
          <a:stretch/>
        </p:blipFill>
        <p:spPr>
          <a:xfrm>
            <a:off x="5974632" y="575562"/>
            <a:ext cx="5308759" cy="515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39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55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582500" y="86975"/>
            <a:ext cx="396904" cy="923330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B4B485-5ED0-4F2B-A420-170F31EBE42D}"/>
              </a:ext>
            </a:extLst>
          </p:cNvPr>
          <p:cNvSpPr txBox="1"/>
          <p:nvPr/>
        </p:nvSpPr>
        <p:spPr>
          <a:xfrm>
            <a:off x="198949" y="452578"/>
            <a:ext cx="2846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Чертеж красных линий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E6C314-06DA-49E3-9A37-EE6C8F2A90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09" y="834599"/>
            <a:ext cx="5020757" cy="47840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3B96A8-FFB2-41CB-9999-D3255F2710D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56" y="5305220"/>
            <a:ext cx="2534004" cy="147658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2807940-548E-41EC-9341-434B4BE8549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40" t="6879" r="1759" b="4431"/>
          <a:stretch/>
        </p:blipFill>
        <p:spPr>
          <a:xfrm>
            <a:off x="5838332" y="727897"/>
            <a:ext cx="5053234" cy="499740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F65A80E-9AF3-4630-8874-9A6A17CAFF2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9530" y="5618604"/>
            <a:ext cx="2028105" cy="124303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2ED783D-EA8C-49D5-AF2C-05382EAA1A2C}"/>
              </a:ext>
            </a:extLst>
          </p:cNvPr>
          <p:cNvSpPr txBox="1"/>
          <p:nvPr/>
        </p:nvSpPr>
        <p:spPr>
          <a:xfrm>
            <a:off x="5724188" y="271383"/>
            <a:ext cx="5167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Схема, отображающая очередность планируемого развития территории и этапы строительства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414121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55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11663385" y="0"/>
            <a:ext cx="0" cy="6129844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627385" y="86975"/>
            <a:ext cx="352019" cy="923330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54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5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DD6B78-99DA-4A79-BFF7-BE155F3B21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596" y="973707"/>
            <a:ext cx="4682402" cy="515613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412D65-005A-4D3C-80AE-E95C49E5A5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2671" y="4215049"/>
            <a:ext cx="2734057" cy="191479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BB4B485-5ED0-4F2B-A420-170F31EBE42D}"/>
              </a:ext>
            </a:extLst>
          </p:cNvPr>
          <p:cNvSpPr txBox="1"/>
          <p:nvPr/>
        </p:nvSpPr>
        <p:spPr>
          <a:xfrm>
            <a:off x="53846" y="696708"/>
            <a:ext cx="2846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Чертеж межевания территории</a:t>
            </a:r>
          </a:p>
        </p:txBody>
      </p:sp>
    </p:spTree>
    <p:extLst>
      <p:ext uri="{BB962C8B-B14F-4D97-AF65-F5344CB8AC3E}">
        <p14:creationId xmlns:p14="http://schemas.microsoft.com/office/powerpoint/2010/main" val="161856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02625" y="437642"/>
            <a:ext cx="1083317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382000" algn="l"/>
              </a:tabLst>
            </a:pPr>
            <a:r>
              <a:rPr kumimoji="0" lang="ru-RU" altLang="ru-RU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Внесение изменений </a:t>
            </a:r>
            <a:r>
              <a:rPr kumimoji="0" lang="ru-RU" altLang="ru-RU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проект межевания территории микрорайонов 1,2, 4 в городе Сургуте, утвержденный постановлением Администрации города Сургута № 4059 от 25.05.2021 г</a:t>
            </a:r>
            <a:endParaRPr lang="ru-RU" altLang="ru-RU" sz="13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382000" algn="l"/>
              </a:tabLst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559172" y="0"/>
            <a:ext cx="6328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08016" y="1276799"/>
            <a:ext cx="492443" cy="485304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ДЕПАРТАМЕНТ АРХИТЕКТУРЫ И ГРАДОСТРОИТЕЛЬСТВА</a:t>
            </a:r>
          </a:p>
          <a:p>
            <a:pPr>
              <a:spcBef>
                <a:spcPts val="0"/>
              </a:spcBef>
            </a:pPr>
            <a:r>
              <a:rPr lang="ru-RU" sz="1000" spc="300" noProof="1">
                <a:solidFill>
                  <a:schemeClr val="accent5">
                    <a:lumMod val="50000"/>
                  </a:schemeClr>
                </a:solidFill>
              </a:rPr>
              <a:t>АДМИНИСТРАЦИИ ГОРОДА СУРГУТА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663385" y="20273"/>
            <a:ext cx="284693" cy="707886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Haettenschweiler" panose="020B0706040902060204" pitchFamily="34" charset="0"/>
              </a:rPr>
              <a:t>6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85" y="6221294"/>
            <a:ext cx="390190" cy="467201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562249" y="0"/>
            <a:ext cx="10434562" cy="36540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1600" spc="300" dirty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ГРАДОСТРОИТЕЛЬНАЯ ДЕЯТЕЛЬНОСТЬ (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</a:t>
            </a:r>
            <a:r>
              <a:rPr lang="en-US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  <a:r>
              <a:rPr lang="ru-RU" sz="1600" spc="300" dirty="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r>
              <a:rPr lang="en-US" sz="1600" spc="30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55</a:t>
            </a:r>
            <a:r>
              <a:rPr lang="ru-RU" sz="1600" spc="300" smtClean="0">
                <a:solidFill>
                  <a:schemeClr val="bg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</a:t>
            </a:r>
            <a:endParaRPr lang="ru-RU" sz="1600" spc="300" dirty="0">
              <a:solidFill>
                <a:schemeClr val="bg2">
                  <a:lumMod val="7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C87BAB-7222-40B5-A754-E55E0E5D3352}"/>
              </a:ext>
            </a:extLst>
          </p:cNvPr>
          <p:cNvSpPr txBox="1"/>
          <p:nvPr/>
        </p:nvSpPr>
        <p:spPr>
          <a:xfrm>
            <a:off x="2007546" y="1138299"/>
            <a:ext cx="878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Перечень и сведения о площади образуемых земельных участков, в том числе возможные способы их образования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A616CE2-00A5-42FF-A49F-246EE9873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054" y="1390300"/>
            <a:ext cx="9046318" cy="504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050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46404</TotalTime>
  <Words>228</Words>
  <Application>Microsoft Office PowerPoint</Application>
  <PresentationFormat>Широкоэкранный</PresentationFormat>
  <Paragraphs>47</Paragraphs>
  <Slides>7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Grtsk Tera Semibold</vt:lpstr>
      <vt:lpstr>Haettenschweiler</vt:lpstr>
      <vt:lpstr>Lato</vt:lpstr>
      <vt:lpstr>Times New Roman</vt:lpstr>
      <vt:lpstr>Тема Office</vt:lpstr>
      <vt:lpstr>AutoCAD Drawing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Соловьёва</dc:creator>
  <cp:lastModifiedBy>Кильдибекова Марина Васильевна</cp:lastModifiedBy>
  <cp:revision>928</cp:revision>
  <cp:lastPrinted>2023-04-11T11:51:06Z</cp:lastPrinted>
  <dcterms:created xsi:type="dcterms:W3CDTF">2022-04-27T13:15:47Z</dcterms:created>
  <dcterms:modified xsi:type="dcterms:W3CDTF">2023-07-12T09:56:14Z</dcterms:modified>
</cp:coreProperties>
</file>